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03" r:id="rId3"/>
    <p:sldId id="304" r:id="rId4"/>
    <p:sldId id="305" r:id="rId5"/>
    <p:sldId id="309" r:id="rId6"/>
    <p:sldId id="310" r:id="rId7"/>
    <p:sldId id="311" r:id="rId8"/>
    <p:sldId id="312" r:id="rId9"/>
    <p:sldId id="308" r:id="rId10"/>
    <p:sldId id="306" r:id="rId11"/>
    <p:sldId id="307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E8A7"/>
    <a:srgbClr val="CC9900"/>
    <a:srgbClr val="AC7F00"/>
    <a:srgbClr val="2F2B60"/>
    <a:srgbClr val="86639D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160" d="100"/>
          <a:sy n="160" d="100"/>
        </p:scale>
        <p:origin x="104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83320-9620-4C17-891C-1DCA619CA5A1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7762F-2C91-4CE4-AB48-03460BBFDF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7224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1" name="Google Shape;22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3454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0" name="Google Shape;23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5007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D2C6-7928-4CE2-B624-7AA4356FDFCF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1CE0-4ACE-4D97-9F9C-37A5C80B8F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5047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D2C6-7928-4CE2-B624-7AA4356FDFCF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1CE0-4ACE-4D97-9F9C-37A5C80B8F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0730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D2C6-7928-4CE2-B624-7AA4356FDFCF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1CE0-4ACE-4D97-9F9C-37A5C80B8F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3290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D2C6-7928-4CE2-B624-7AA4356FDFCF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1CE0-4ACE-4D97-9F9C-37A5C80B8F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581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D2C6-7928-4CE2-B624-7AA4356FDFCF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1CE0-4ACE-4D97-9F9C-37A5C80B8F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214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D2C6-7928-4CE2-B624-7AA4356FDFCF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1CE0-4ACE-4D97-9F9C-37A5C80B8F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8681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D2C6-7928-4CE2-B624-7AA4356FDFCF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1CE0-4ACE-4D97-9F9C-37A5C80B8F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20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D2C6-7928-4CE2-B624-7AA4356FDFCF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1CE0-4ACE-4D97-9F9C-37A5C80B8F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6221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D2C6-7928-4CE2-B624-7AA4356FDFCF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1CE0-4ACE-4D97-9F9C-37A5C80B8F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7567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D2C6-7928-4CE2-B624-7AA4356FDFCF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1CE0-4ACE-4D97-9F9C-37A5C80B8F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818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D2C6-7928-4CE2-B624-7AA4356FDFCF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1CE0-4ACE-4D97-9F9C-37A5C80B8F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365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0D2C6-7928-4CE2-B624-7AA4356FDFCF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C1CE0-4ACE-4D97-9F9C-37A5C80B8F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953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pixabay.com/en/green-orb-button-circle-round-1217966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488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F4FED238-45B4-46DD-BAA0-3DCDF6D67DC9}"/>
              </a:ext>
            </a:extLst>
          </p:cNvPr>
          <p:cNvSpPr/>
          <p:nvPr/>
        </p:nvSpPr>
        <p:spPr>
          <a:xfrm>
            <a:off x="762083" y="524405"/>
            <a:ext cx="8277247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rgbClr val="3F3F3F"/>
              </a:buClr>
              <a:buSzPts val="4000"/>
            </a:pPr>
            <a:r>
              <a:rPr lang="es-MX" sz="2400" b="1" dirty="0">
                <a:solidFill>
                  <a:schemeClr val="tx2">
                    <a:lumMod val="75000"/>
                  </a:schemeClr>
                </a:solidFill>
                <a:latin typeface="Gotham Rounded Light" pitchFamily="50" charset="0"/>
                <a:sym typeface="Arial"/>
              </a:rPr>
              <a:t>Calendario de captura, revisión y ajuste de los informes trimestrales de </a:t>
            </a:r>
            <a:r>
              <a:rPr lang="es-MX" sz="2400" b="1" dirty="0">
                <a:solidFill>
                  <a:srgbClr val="FF0000"/>
                </a:solidFill>
                <a:latin typeface="Gotham Rounded Light" pitchFamily="50" charset="0"/>
                <a:sym typeface="Arial"/>
              </a:rPr>
              <a:t>seguimiento financiero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E730AD66-EF2E-4BD9-959E-A65FC120B70D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94" t="-90" r="18152" b="8778"/>
          <a:stretch/>
        </p:blipFill>
        <p:spPr>
          <a:xfrm>
            <a:off x="9230264" y="139277"/>
            <a:ext cx="2463281" cy="719582"/>
          </a:xfrm>
          <a:prstGeom prst="rect">
            <a:avLst/>
          </a:prstGeom>
        </p:spPr>
      </p:pic>
      <p:sp>
        <p:nvSpPr>
          <p:cNvPr id="11" name="Google Shape;225;p14">
            <a:extLst>
              <a:ext uri="{FF2B5EF4-FFF2-40B4-BE49-F238E27FC236}">
                <a16:creationId xmlns:a16="http://schemas.microsoft.com/office/drawing/2014/main" id="{8B222430-6D1B-4AAA-94DA-AC63173F32D3}"/>
              </a:ext>
            </a:extLst>
          </p:cNvPr>
          <p:cNvSpPr/>
          <p:nvPr/>
        </p:nvSpPr>
        <p:spPr>
          <a:xfrm>
            <a:off x="370937" y="524405"/>
            <a:ext cx="200212" cy="655149"/>
          </a:xfrm>
          <a:prstGeom prst="rect">
            <a:avLst/>
          </a:prstGeom>
          <a:solidFill>
            <a:srgbClr val="647C9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/>
          </p:nvPr>
        </p:nvGraphicFramePr>
        <p:xfrm>
          <a:off x="1337097" y="2279860"/>
          <a:ext cx="9560943" cy="33909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665563">
                  <a:extLst>
                    <a:ext uri="{9D8B030D-6E8A-4147-A177-3AD203B41FA5}">
                      <a16:colId xmlns:a16="http://schemas.microsoft.com/office/drawing/2014/main" val="3111132094"/>
                    </a:ext>
                  </a:extLst>
                </a:gridCol>
                <a:gridCol w="2984739">
                  <a:extLst>
                    <a:ext uri="{9D8B030D-6E8A-4147-A177-3AD203B41FA5}">
                      <a16:colId xmlns:a16="http://schemas.microsoft.com/office/drawing/2014/main" val="2469643502"/>
                    </a:ext>
                  </a:extLst>
                </a:gridCol>
                <a:gridCol w="3910641">
                  <a:extLst>
                    <a:ext uri="{9D8B030D-6E8A-4147-A177-3AD203B41FA5}">
                      <a16:colId xmlns:a16="http://schemas.microsoft.com/office/drawing/2014/main" val="2185605889"/>
                    </a:ext>
                  </a:extLst>
                </a:gridCol>
              </a:tblGrid>
              <a:tr h="32607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u="none" strike="noStrike" dirty="0">
                          <a:effectLst/>
                        </a:rPr>
                        <a:t>Trimestre</a:t>
                      </a:r>
                      <a:endParaRPr lang="es-MX" sz="2200" b="1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u="none" strike="noStrike" dirty="0">
                          <a:effectLst/>
                        </a:rPr>
                        <a:t>Periodo</a:t>
                      </a:r>
                      <a:endParaRPr lang="es-MX" sz="2200" b="1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u="none" strike="noStrike" dirty="0">
                          <a:effectLst/>
                        </a:rPr>
                        <a:t>Captura, revisión y ajuste</a:t>
                      </a:r>
                      <a:endParaRPr lang="es-MX" sz="2200" b="1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2093044"/>
                  </a:ext>
                </a:extLst>
              </a:tr>
              <a:tr h="341606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2200" u="none" strike="noStrike" dirty="0">
                          <a:effectLst/>
                        </a:rPr>
                        <a:t>Tercero</a:t>
                      </a:r>
                      <a:endParaRPr lang="es-MX" sz="22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2200" u="none" strike="noStrike">
                          <a:effectLst/>
                        </a:rPr>
                        <a:t>Julio - septiembre</a:t>
                      </a:r>
                      <a:endParaRPr lang="es-MX" sz="2200" b="0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22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s-MX" sz="2200" u="none" strike="noStrike" dirty="0" smtClean="0">
                          <a:effectLst/>
                        </a:rPr>
                        <a:t>01 </a:t>
                      </a:r>
                      <a:r>
                        <a:rPr lang="es-MX" sz="2200" u="none" strike="noStrike" dirty="0">
                          <a:effectLst/>
                        </a:rPr>
                        <a:t>al 05 de octubre de </a:t>
                      </a:r>
                      <a:r>
                        <a:rPr lang="es-MX" sz="2200" u="none" strike="noStrike" dirty="0" smtClean="0">
                          <a:effectLst/>
                        </a:rPr>
                        <a:t>2020</a:t>
                      </a:r>
                    </a:p>
                    <a:p>
                      <a:pPr algn="ctr" fontAlgn="ctr"/>
                      <a:endParaRPr lang="es-MX" sz="22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633890"/>
                  </a:ext>
                </a:extLst>
              </a:tr>
              <a:tr h="326079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2200" u="none" strike="noStrike" dirty="0">
                          <a:effectLst/>
                        </a:rPr>
                        <a:t>Cuarto</a:t>
                      </a:r>
                      <a:endParaRPr lang="es-MX" sz="22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2200" u="none" strike="noStrike" dirty="0">
                          <a:effectLst/>
                        </a:rPr>
                        <a:t>Octubre - Diciembre</a:t>
                      </a:r>
                      <a:endParaRPr lang="es-MX" sz="22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22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s-MX" sz="2200" u="none" strike="noStrike" dirty="0" smtClean="0">
                          <a:effectLst/>
                        </a:rPr>
                        <a:t>04 </a:t>
                      </a:r>
                      <a:r>
                        <a:rPr lang="es-MX" sz="2200" u="none" strike="noStrike" dirty="0">
                          <a:effectLst/>
                        </a:rPr>
                        <a:t>al 07 de enero de </a:t>
                      </a:r>
                      <a:r>
                        <a:rPr lang="es-MX" sz="2200" u="none" strike="noStrike" dirty="0" smtClean="0">
                          <a:effectLst/>
                        </a:rPr>
                        <a:t>2021</a:t>
                      </a:r>
                    </a:p>
                    <a:p>
                      <a:pPr algn="ctr" fontAlgn="ctr"/>
                      <a:endParaRPr lang="es-MX" sz="22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8060428"/>
                  </a:ext>
                </a:extLst>
              </a:tr>
              <a:tr h="326079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2200" u="none" strike="noStrike" dirty="0">
                          <a:effectLst/>
                        </a:rPr>
                        <a:t>Final</a:t>
                      </a:r>
                      <a:endParaRPr lang="es-MX" sz="22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2200" u="none" strike="noStrike" dirty="0">
                          <a:effectLst/>
                        </a:rPr>
                        <a:t> </a:t>
                      </a:r>
                      <a:endParaRPr lang="es-MX" sz="22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22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s-MX" sz="2200" u="none" strike="noStrike" dirty="0" smtClean="0">
                          <a:effectLst/>
                        </a:rPr>
                        <a:t>04 </a:t>
                      </a:r>
                      <a:r>
                        <a:rPr lang="es-MX" sz="2200" u="none" strike="noStrike" dirty="0">
                          <a:effectLst/>
                        </a:rPr>
                        <a:t>al 07 de enero de </a:t>
                      </a:r>
                      <a:r>
                        <a:rPr lang="es-MX" sz="2200" u="none" strike="noStrike" dirty="0" smtClean="0">
                          <a:effectLst/>
                        </a:rPr>
                        <a:t>2021</a:t>
                      </a:r>
                    </a:p>
                    <a:p>
                      <a:pPr algn="ctr" fontAlgn="ctr"/>
                      <a:endParaRPr lang="es-MX" sz="22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750024"/>
                  </a:ext>
                </a:extLst>
              </a:tr>
            </a:tbl>
          </a:graphicData>
        </a:graphic>
      </p:graphicFrame>
      <p:pic>
        <p:nvPicPr>
          <p:cNvPr id="12" name="Imagen 11">
            <a:extLst>
              <a:ext uri="{FF2B5EF4-FFF2-40B4-BE49-F238E27FC236}">
                <a16:creationId xmlns:a16="http://schemas.microsoft.com/office/drawing/2014/main" id="{CFD45800-BF18-4158-B39F-2788ACABBB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405" y="2716526"/>
            <a:ext cx="528318" cy="52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26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F4FED238-45B4-46DD-BAA0-3DCDF6D67DC9}"/>
              </a:ext>
            </a:extLst>
          </p:cNvPr>
          <p:cNvSpPr/>
          <p:nvPr/>
        </p:nvSpPr>
        <p:spPr>
          <a:xfrm>
            <a:off x="838200" y="646493"/>
            <a:ext cx="8277247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rgbClr val="3F3F3F"/>
              </a:buClr>
              <a:buSzPts val="4000"/>
            </a:pPr>
            <a:r>
              <a:rPr lang="es-MX" sz="2400" b="1" dirty="0">
                <a:solidFill>
                  <a:schemeClr val="tx2">
                    <a:lumMod val="75000"/>
                  </a:schemeClr>
                </a:solidFill>
                <a:latin typeface="Gotham Rounded Light" pitchFamily="50" charset="0"/>
                <a:sym typeface="Arial"/>
              </a:rPr>
              <a:t>Calendario  </a:t>
            </a:r>
            <a:r>
              <a:rPr lang="es-MX" sz="2400" b="1" dirty="0">
                <a:solidFill>
                  <a:srgbClr val="FF0000"/>
                </a:solidFill>
                <a:latin typeface="Gotham Rounded Light" pitchFamily="50" charset="0"/>
                <a:sym typeface="Arial"/>
              </a:rPr>
              <a:t>financiero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E730AD66-EF2E-4BD9-959E-A65FC120B70D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94" t="-90" r="18152" b="8778"/>
          <a:stretch/>
        </p:blipFill>
        <p:spPr>
          <a:xfrm>
            <a:off x="9230264" y="139277"/>
            <a:ext cx="2463281" cy="719582"/>
          </a:xfrm>
          <a:prstGeom prst="rect">
            <a:avLst/>
          </a:prstGeom>
        </p:spPr>
      </p:pic>
      <p:sp>
        <p:nvSpPr>
          <p:cNvPr id="11" name="Google Shape;225;p14">
            <a:extLst>
              <a:ext uri="{FF2B5EF4-FFF2-40B4-BE49-F238E27FC236}">
                <a16:creationId xmlns:a16="http://schemas.microsoft.com/office/drawing/2014/main" id="{8B222430-6D1B-4AAA-94DA-AC63173F32D3}"/>
              </a:ext>
            </a:extLst>
          </p:cNvPr>
          <p:cNvSpPr/>
          <p:nvPr/>
        </p:nvSpPr>
        <p:spPr>
          <a:xfrm>
            <a:off x="370937" y="524405"/>
            <a:ext cx="200212" cy="655149"/>
          </a:xfrm>
          <a:prstGeom prst="rect">
            <a:avLst/>
          </a:prstGeom>
          <a:solidFill>
            <a:srgbClr val="647C9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A31C7AD-707F-4D7F-AEC9-B0D2721088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469021"/>
              </p:ext>
            </p:extLst>
          </p:nvPr>
        </p:nvGraphicFramePr>
        <p:xfrm>
          <a:off x="743309" y="1542385"/>
          <a:ext cx="10824713" cy="417201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371720">
                  <a:extLst>
                    <a:ext uri="{9D8B030D-6E8A-4147-A177-3AD203B41FA5}">
                      <a16:colId xmlns:a16="http://schemas.microsoft.com/office/drawing/2014/main" val="2129837464"/>
                    </a:ext>
                  </a:extLst>
                </a:gridCol>
                <a:gridCol w="2844755">
                  <a:extLst>
                    <a:ext uri="{9D8B030D-6E8A-4147-A177-3AD203B41FA5}">
                      <a16:colId xmlns:a16="http://schemas.microsoft.com/office/drawing/2014/main" val="3613814980"/>
                    </a:ext>
                  </a:extLst>
                </a:gridCol>
                <a:gridCol w="3608238">
                  <a:extLst>
                    <a:ext uri="{9D8B030D-6E8A-4147-A177-3AD203B41FA5}">
                      <a16:colId xmlns:a16="http://schemas.microsoft.com/office/drawing/2014/main" val="3451090184"/>
                    </a:ext>
                  </a:extLst>
                </a:gridCol>
              </a:tblGrid>
              <a:tr h="4933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Actividad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Fecha de inicio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Fecha de término UDG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53192170"/>
                  </a:ext>
                </a:extLst>
              </a:tr>
              <a:tr h="980575">
                <a:tc>
                  <a:txBody>
                    <a:bodyPr/>
                    <a:lstStyle/>
                    <a:p>
                      <a:pPr algn="l" rtl="0" fontAlgn="ctr"/>
                      <a:endParaRPr lang="es-MX" sz="2000" u="none" strike="noStrike" dirty="0" smtClean="0">
                        <a:effectLst/>
                      </a:endParaRPr>
                    </a:p>
                    <a:p>
                      <a:pPr algn="l" rtl="0" fontAlgn="ctr"/>
                      <a:r>
                        <a:rPr lang="es-MX" sz="2000" u="none" strike="noStrike" dirty="0" smtClean="0">
                          <a:effectLst/>
                        </a:rPr>
                        <a:t>Ingreso  </a:t>
                      </a:r>
                      <a:r>
                        <a:rPr lang="es-MX" sz="2000" u="none" strike="noStrike" dirty="0">
                          <a:effectLst/>
                        </a:rPr>
                        <a:t>solicitudes   de recursos PFCE a sistema </a:t>
                      </a:r>
                      <a:r>
                        <a:rPr lang="es-MX" sz="2000" u="none" strike="noStrike" dirty="0" smtClean="0">
                          <a:effectLst/>
                        </a:rPr>
                        <a:t>AFIN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2000" u="none" strike="noStrike" dirty="0">
                          <a:effectLst/>
                        </a:rPr>
                        <a:t>05 de octubre 2020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2000" u="none" strike="noStrike">
                          <a:effectLst/>
                        </a:rPr>
                        <a:t>14 de diciembre 2020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08710987"/>
                  </a:ext>
                </a:extLst>
              </a:tr>
              <a:tr h="1224196">
                <a:tc>
                  <a:txBody>
                    <a:bodyPr/>
                    <a:lstStyle/>
                    <a:p>
                      <a:pPr algn="l" rtl="0" fontAlgn="ctr"/>
                      <a:endParaRPr lang="es-MX" sz="2000" u="none" strike="noStrike" dirty="0" smtClean="0">
                        <a:effectLst/>
                      </a:endParaRPr>
                    </a:p>
                    <a:p>
                      <a:pPr algn="l" rtl="0" fontAlgn="ctr"/>
                      <a:r>
                        <a:rPr lang="es-MX" sz="2000" u="none" strike="noStrike" dirty="0" smtClean="0">
                          <a:effectLst/>
                        </a:rPr>
                        <a:t>Fechas </a:t>
                      </a:r>
                      <a:r>
                        <a:rPr lang="es-MX" sz="2000" u="none" strike="noStrike" dirty="0">
                          <a:effectLst/>
                        </a:rPr>
                        <a:t>de facturas y transferencias y pólizas de </a:t>
                      </a:r>
                      <a:r>
                        <a:rPr lang="es-MX" sz="2000" u="none" strike="noStrike" dirty="0" smtClean="0">
                          <a:effectLst/>
                        </a:rPr>
                        <a:t>cheques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2000" u="none" strike="noStrike" dirty="0">
                          <a:effectLst/>
                        </a:rPr>
                        <a:t>07 de agosto 2020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2000" u="none" strike="noStrike" dirty="0">
                          <a:effectLst/>
                        </a:rPr>
                        <a:t>31 de diciembre 2020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07964865"/>
                  </a:ext>
                </a:extLst>
              </a:tr>
              <a:tr h="7369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2000" u="none" strike="noStrike" dirty="0" smtClean="0">
                          <a:effectLst/>
                        </a:rPr>
                        <a:t>Comprobación </a:t>
                      </a:r>
                      <a:r>
                        <a:rPr lang="es-MX" sz="2000" u="none" strike="noStrike" dirty="0">
                          <a:effectLst/>
                        </a:rPr>
                        <a:t>de </a:t>
                      </a:r>
                      <a:r>
                        <a:rPr lang="es-MX" sz="2000" u="none" strike="noStrike" dirty="0" smtClean="0">
                          <a:effectLst/>
                        </a:rPr>
                        <a:t>recursos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2000" u="none" strike="noStrike" dirty="0">
                          <a:effectLst/>
                        </a:rPr>
                        <a:t>01 de septiembre 2020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2000" u="none" strike="noStrike" dirty="0">
                          <a:effectLst/>
                        </a:rPr>
                        <a:t>15 de diciembre 2020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93978037"/>
                  </a:ext>
                </a:extLst>
              </a:tr>
              <a:tr h="7369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Solicitud para aplicar productos financieros, remanentes y/o reprogramaciones.</a:t>
                      </a:r>
                      <a:endParaRPr lang="es-MX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de octubre 2020</a:t>
                      </a:r>
                      <a:endParaRPr lang="es-MX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de diciembre de 2020</a:t>
                      </a:r>
                      <a:endParaRPr lang="es-MX" sz="2400" b="0" i="0" u="none" strike="noStrike" noProof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574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77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663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2086232" y="3136612"/>
            <a:ext cx="8019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MX" sz="3200" b="1" dirty="0" smtClean="0">
                <a:solidFill>
                  <a:schemeClr val="bg1"/>
                </a:solidFill>
                <a:latin typeface="Gotham Rounded Light" pitchFamily="50" charset="0"/>
              </a:rPr>
              <a:t>Cierre PROFEXCE </a:t>
            </a:r>
            <a:r>
              <a:rPr lang="es-MX" sz="3200" b="1" dirty="0" smtClean="0">
                <a:solidFill>
                  <a:schemeClr val="bg1"/>
                </a:solidFill>
                <a:latin typeface="Gotham Rounded Light" pitchFamily="50" charset="0"/>
              </a:rPr>
              <a:t>2020</a:t>
            </a:r>
            <a:endParaRPr lang="es-MX" sz="3200" b="1" dirty="0" smtClean="0">
              <a:solidFill>
                <a:schemeClr val="bg1"/>
              </a:solidFill>
              <a:latin typeface="Gotham Rounded Ligh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67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Imagen 46">
            <a:extLst>
              <a:ext uri="{FF2B5EF4-FFF2-40B4-BE49-F238E27FC236}">
                <a16:creationId xmlns:a16="http://schemas.microsoft.com/office/drawing/2014/main" id="{A345D9B3-04B9-45A2-BA79-E8567E5411A6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94" t="-90" r="18152" b="8778"/>
          <a:stretch/>
        </p:blipFill>
        <p:spPr>
          <a:xfrm>
            <a:off x="9230264" y="139277"/>
            <a:ext cx="2463281" cy="719582"/>
          </a:xfrm>
          <a:prstGeom prst="rect">
            <a:avLst/>
          </a:prstGeom>
        </p:spPr>
      </p:pic>
      <p:sp>
        <p:nvSpPr>
          <p:cNvPr id="48" name="Google Shape;225;p14">
            <a:extLst>
              <a:ext uri="{FF2B5EF4-FFF2-40B4-BE49-F238E27FC236}">
                <a16:creationId xmlns:a16="http://schemas.microsoft.com/office/drawing/2014/main" id="{9A5155A9-9580-49ED-BE18-03782FF48B59}"/>
              </a:ext>
            </a:extLst>
          </p:cNvPr>
          <p:cNvSpPr/>
          <p:nvPr/>
        </p:nvSpPr>
        <p:spPr>
          <a:xfrm>
            <a:off x="370937" y="524405"/>
            <a:ext cx="200212" cy="655149"/>
          </a:xfrm>
          <a:prstGeom prst="rect">
            <a:avLst/>
          </a:prstGeom>
          <a:solidFill>
            <a:srgbClr val="647C9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E166DD64-4774-48F5-81F8-BECCCDFC2A70}"/>
              </a:ext>
            </a:extLst>
          </p:cNvPr>
          <p:cNvSpPr/>
          <p:nvPr/>
        </p:nvSpPr>
        <p:spPr>
          <a:xfrm>
            <a:off x="762083" y="677175"/>
            <a:ext cx="8277247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rgbClr val="3F3F3F"/>
              </a:buClr>
              <a:buSzPts val="4000"/>
            </a:pPr>
            <a:r>
              <a:rPr lang="es-MX" sz="2400" b="1" dirty="0">
                <a:solidFill>
                  <a:schemeClr val="tx2">
                    <a:lumMod val="75000"/>
                  </a:schemeClr>
                </a:solidFill>
                <a:latin typeface="Gotham Rounded Light" pitchFamily="50" charset="0"/>
                <a:sym typeface="Arial"/>
              </a:rPr>
              <a:t>Resumen general PROFEXCE 2020 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86EB0FA1-724D-4FB4-B7CD-52A893FEDFA8}"/>
              </a:ext>
            </a:extLst>
          </p:cNvPr>
          <p:cNvSpPr txBox="1"/>
          <p:nvPr/>
        </p:nvSpPr>
        <p:spPr>
          <a:xfrm>
            <a:off x="773577" y="1015776"/>
            <a:ext cx="5209592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Clr>
                <a:srgbClr val="3F3F3F"/>
              </a:buClr>
              <a:buSzPts val="4000"/>
            </a:pPr>
            <a:r>
              <a:rPr lang="es-MX" dirty="0">
                <a:solidFill>
                  <a:srgbClr val="3F3F3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Proyectos aprobados</a:t>
            </a:r>
          </a:p>
        </p:txBody>
      </p:sp>
      <p:pic>
        <p:nvPicPr>
          <p:cNvPr id="51" name="Imagen 50">
            <a:extLst>
              <a:ext uri="{FF2B5EF4-FFF2-40B4-BE49-F238E27FC236}">
                <a16:creationId xmlns:a16="http://schemas.microsoft.com/office/drawing/2014/main" id="{4922CC4F-D116-4D4D-9443-6D395D1488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8199" y="1756047"/>
            <a:ext cx="8157155" cy="398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22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CF043B6-022B-4672-868D-64398657CC3D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94" t="-90" r="18152" b="8778"/>
          <a:stretch/>
        </p:blipFill>
        <p:spPr>
          <a:xfrm>
            <a:off x="9230264" y="139277"/>
            <a:ext cx="2463281" cy="719582"/>
          </a:xfrm>
          <a:prstGeom prst="rect">
            <a:avLst/>
          </a:prstGeom>
        </p:spPr>
      </p:pic>
      <p:sp>
        <p:nvSpPr>
          <p:cNvPr id="8" name="Google Shape;225;p14">
            <a:extLst>
              <a:ext uri="{FF2B5EF4-FFF2-40B4-BE49-F238E27FC236}">
                <a16:creationId xmlns:a16="http://schemas.microsoft.com/office/drawing/2014/main" id="{32B0C35A-C677-4301-AF25-554E088774A9}"/>
              </a:ext>
            </a:extLst>
          </p:cNvPr>
          <p:cNvSpPr/>
          <p:nvPr/>
        </p:nvSpPr>
        <p:spPr>
          <a:xfrm>
            <a:off x="370937" y="524405"/>
            <a:ext cx="200212" cy="655149"/>
          </a:xfrm>
          <a:prstGeom prst="rect">
            <a:avLst/>
          </a:prstGeom>
          <a:solidFill>
            <a:srgbClr val="647C9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A804300-F8DB-4CCA-869A-A88485384BBA}"/>
              </a:ext>
            </a:extLst>
          </p:cNvPr>
          <p:cNvSpPr/>
          <p:nvPr/>
        </p:nvSpPr>
        <p:spPr>
          <a:xfrm>
            <a:off x="775313" y="616034"/>
            <a:ext cx="8277247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rgbClr val="3F3F3F"/>
              </a:buClr>
              <a:buSzPts val="4000"/>
            </a:pPr>
            <a:r>
              <a:rPr lang="es-MX" sz="2400" b="1" dirty="0">
                <a:solidFill>
                  <a:schemeClr val="tx2">
                    <a:lumMod val="75000"/>
                  </a:schemeClr>
                </a:solidFill>
                <a:latin typeface="Gotham Rounded Light" pitchFamily="50" charset="0"/>
                <a:sym typeface="Arial"/>
              </a:rPr>
              <a:t>Avance en el ejercicio del PROFEXCE 2020 </a:t>
            </a:r>
          </a:p>
          <a:p>
            <a:pPr>
              <a:lnSpc>
                <a:spcPct val="90000"/>
              </a:lnSpc>
              <a:buClr>
                <a:srgbClr val="3F3F3F"/>
              </a:buClr>
              <a:buSzPts val="4000"/>
            </a:pPr>
            <a:r>
              <a:rPr lang="es-MX" dirty="0">
                <a:solidFill>
                  <a:srgbClr val="3F3F3F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rPr>
              <a:t>09 de octubre de 2020</a:t>
            </a:r>
          </a:p>
        </p:txBody>
      </p:sp>
      <p:sp>
        <p:nvSpPr>
          <p:cNvPr id="20" name="TextBox 8">
            <a:extLst>
              <a:ext uri="{FF2B5EF4-FFF2-40B4-BE49-F238E27FC236}">
                <a16:creationId xmlns:a16="http://schemas.microsoft.com/office/drawing/2014/main" id="{69C1390F-738A-402A-AAEE-F6DE93C34E07}"/>
              </a:ext>
            </a:extLst>
          </p:cNvPr>
          <p:cNvSpPr txBox="1"/>
          <p:nvPr/>
        </p:nvSpPr>
        <p:spPr>
          <a:xfrm>
            <a:off x="3412457" y="3347507"/>
            <a:ext cx="2372573" cy="523220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defTabSz="914217"/>
            <a:r>
              <a:rPr lang="es-MX" sz="2800" b="1">
                <a:solidFill>
                  <a:srgbClr val="08204C"/>
                </a:solidFill>
                <a:ea typeface="League Spartan" charset="0"/>
                <a:cs typeface="Poppins SemiBold" pitchFamily="2" charset="77"/>
              </a:rPr>
              <a:t>Monto pagado</a:t>
            </a:r>
          </a:p>
        </p:txBody>
      </p:sp>
      <p:sp>
        <p:nvSpPr>
          <p:cNvPr id="21" name="TextBox 10">
            <a:extLst>
              <a:ext uri="{FF2B5EF4-FFF2-40B4-BE49-F238E27FC236}">
                <a16:creationId xmlns:a16="http://schemas.microsoft.com/office/drawing/2014/main" id="{EDEDF271-FCBF-4723-A79D-567442AA5593}"/>
              </a:ext>
            </a:extLst>
          </p:cNvPr>
          <p:cNvSpPr txBox="1"/>
          <p:nvPr/>
        </p:nvSpPr>
        <p:spPr>
          <a:xfrm>
            <a:off x="3364518" y="5032465"/>
            <a:ext cx="2793714" cy="523220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defTabSz="914217"/>
            <a:r>
              <a:rPr lang="es-MX" sz="2800" b="1" dirty="0">
                <a:solidFill>
                  <a:srgbClr val="08204C"/>
                </a:solidFill>
                <a:ea typeface="League Spartan" charset="0"/>
                <a:cs typeface="Poppins SemiBold" pitchFamily="2" charset="77"/>
              </a:rPr>
              <a:t>Monto capturado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1CD7E394-99E8-4B55-B9A3-C6097309687C}"/>
              </a:ext>
            </a:extLst>
          </p:cNvPr>
          <p:cNvSpPr/>
          <p:nvPr/>
        </p:nvSpPr>
        <p:spPr>
          <a:xfrm>
            <a:off x="8053033" y="1870934"/>
            <a:ext cx="28344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</a:rPr>
              <a:t> $ 17,886,860 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EDA3BA11-7486-4CFC-B9EB-B46D01584429}"/>
              </a:ext>
            </a:extLst>
          </p:cNvPr>
          <p:cNvSpPr txBox="1"/>
          <p:nvPr/>
        </p:nvSpPr>
        <p:spPr>
          <a:xfrm>
            <a:off x="3624515" y="1880969"/>
            <a:ext cx="4465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Recurso asignado: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758B582-3EF8-475E-A50F-E53FF712F50E}"/>
              </a:ext>
            </a:extLst>
          </p:cNvPr>
          <p:cNvSpPr txBox="1"/>
          <p:nvPr/>
        </p:nvSpPr>
        <p:spPr>
          <a:xfrm>
            <a:off x="6807200" y="3305274"/>
            <a:ext cx="2245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$ 0.0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E0C0D5B5-2E96-475B-9DCF-1AD6716780A0}"/>
              </a:ext>
            </a:extLst>
          </p:cNvPr>
          <p:cNvSpPr txBox="1"/>
          <p:nvPr/>
        </p:nvSpPr>
        <p:spPr>
          <a:xfrm>
            <a:off x="6807200" y="5022072"/>
            <a:ext cx="2245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$ 0.0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F2FED37-CBC7-4ADD-ACDF-BBE992B2ED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9428" y="3193200"/>
            <a:ext cx="1152244" cy="250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56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n 18">
            <a:extLst>
              <a:ext uri="{FF2B5EF4-FFF2-40B4-BE49-F238E27FC236}">
                <a16:creationId xmlns:a16="http://schemas.microsoft.com/office/drawing/2014/main" id="{919DCD40-4A28-48FC-B318-B059F316DA94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94" t="-90" r="18152" b="8778"/>
          <a:stretch/>
        </p:blipFill>
        <p:spPr>
          <a:xfrm>
            <a:off x="9230264" y="139277"/>
            <a:ext cx="2463281" cy="719582"/>
          </a:xfrm>
          <a:prstGeom prst="rect">
            <a:avLst/>
          </a:prstGeom>
        </p:spPr>
      </p:pic>
      <p:sp>
        <p:nvSpPr>
          <p:cNvPr id="28" name="Google Shape;225;p14">
            <a:extLst>
              <a:ext uri="{FF2B5EF4-FFF2-40B4-BE49-F238E27FC236}">
                <a16:creationId xmlns:a16="http://schemas.microsoft.com/office/drawing/2014/main" id="{F0397747-0A93-4C65-AF29-283555E9BD15}"/>
              </a:ext>
            </a:extLst>
          </p:cNvPr>
          <p:cNvSpPr/>
          <p:nvPr/>
        </p:nvSpPr>
        <p:spPr>
          <a:xfrm>
            <a:off x="370937" y="524405"/>
            <a:ext cx="200212" cy="655149"/>
          </a:xfrm>
          <a:prstGeom prst="rect">
            <a:avLst/>
          </a:prstGeom>
          <a:solidFill>
            <a:srgbClr val="647C9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42B0F8F2-7A79-4681-8E6B-4C48FE82206B}"/>
              </a:ext>
            </a:extLst>
          </p:cNvPr>
          <p:cNvSpPr/>
          <p:nvPr/>
        </p:nvSpPr>
        <p:spPr>
          <a:xfrm>
            <a:off x="801438" y="383614"/>
            <a:ext cx="82772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>
                <a:solidFill>
                  <a:schemeClr val="tx2">
                    <a:lumMod val="75000"/>
                  </a:schemeClr>
                </a:solidFill>
                <a:latin typeface="Gotham Rounded Light" pitchFamily="50" charset="0"/>
              </a:rPr>
              <a:t>Consideraciones en la captura del Cuarto Informe Trimestral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0E6538B9-54E4-194D-B654-DC0F479ED1A0}"/>
              </a:ext>
            </a:extLst>
          </p:cNvPr>
          <p:cNvSpPr/>
          <p:nvPr/>
        </p:nvSpPr>
        <p:spPr>
          <a:xfrm>
            <a:off x="770627" y="1960706"/>
            <a:ext cx="10441680" cy="1307302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1817964" y="2145547"/>
            <a:ext cx="927052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 el avance logrado fue inferior o superior a la meta programada, 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registre según sea el caso, </a:t>
            </a:r>
            <a:r>
              <a:rPr kumimoji="0" lang="es-MX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forma breve, clara y sin ambigüedades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la justificación correspondiente.</a:t>
            </a: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0E6538B9-54E4-194D-B654-DC0F479ED1A0}"/>
              </a:ext>
            </a:extLst>
          </p:cNvPr>
          <p:cNvSpPr/>
          <p:nvPr/>
        </p:nvSpPr>
        <p:spPr>
          <a:xfrm>
            <a:off x="797029" y="3608617"/>
            <a:ext cx="10441680" cy="1307302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2389185" y="4046094"/>
            <a:ext cx="87257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Cuidar la ortografía 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las observaciones capturadas.</a:t>
            </a: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0E6538B9-54E4-194D-B654-DC0F479ED1A0}"/>
              </a:ext>
            </a:extLst>
          </p:cNvPr>
          <p:cNvSpPr/>
          <p:nvPr/>
        </p:nvSpPr>
        <p:spPr>
          <a:xfrm>
            <a:off x="797029" y="5110190"/>
            <a:ext cx="10441680" cy="1307302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2389185" y="5547667"/>
            <a:ext cx="87257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Cargar en el sistema PROFEXCE las evidencias correspondientes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D47FB225-6CC3-4924-BEF2-E66E6CF84546}"/>
              </a:ext>
            </a:extLst>
          </p:cNvPr>
          <p:cNvSpPr txBox="1"/>
          <p:nvPr/>
        </p:nvSpPr>
        <p:spPr>
          <a:xfrm>
            <a:off x="6466114" y="1343608"/>
            <a:ext cx="4648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¡Evitemos observaciones de la DGESUI!</a:t>
            </a:r>
          </a:p>
        </p:txBody>
      </p:sp>
      <p:pic>
        <p:nvPicPr>
          <p:cNvPr id="25" name="Imagen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555" y="1905146"/>
            <a:ext cx="1566808" cy="4578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10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9A752FEF-74CC-486B-AA8E-67B5682EDD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417" t="23105" r="35750" b="34666"/>
          <a:stretch/>
        </p:blipFill>
        <p:spPr>
          <a:xfrm>
            <a:off x="894080" y="1777933"/>
            <a:ext cx="5364480" cy="4419332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C63C8154-96D0-495C-8938-1C92BF0EE2D4}"/>
              </a:ext>
            </a:extLst>
          </p:cNvPr>
          <p:cNvCxnSpPr/>
          <p:nvPr/>
        </p:nvCxnSpPr>
        <p:spPr>
          <a:xfrm>
            <a:off x="3097763" y="2612571"/>
            <a:ext cx="2817845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59DDEB7F-FC70-435F-AC2A-0590E5A938C5}"/>
              </a:ext>
            </a:extLst>
          </p:cNvPr>
          <p:cNvCxnSpPr>
            <a:cxnSpLocks/>
          </p:cNvCxnSpPr>
          <p:nvPr/>
        </p:nvCxnSpPr>
        <p:spPr>
          <a:xfrm>
            <a:off x="1828800" y="2855167"/>
            <a:ext cx="4086808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1D42104B-7B7C-460B-8A14-CE7A28842B72}"/>
              </a:ext>
            </a:extLst>
          </p:cNvPr>
          <p:cNvCxnSpPr/>
          <p:nvPr/>
        </p:nvCxnSpPr>
        <p:spPr>
          <a:xfrm>
            <a:off x="1828800" y="3125755"/>
            <a:ext cx="2817845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Elipse 9">
            <a:extLst>
              <a:ext uri="{FF2B5EF4-FFF2-40B4-BE49-F238E27FC236}">
                <a16:creationId xmlns:a16="http://schemas.microsoft.com/office/drawing/2014/main" id="{0D0047CF-E5AE-4DA5-8770-47EF60D08F65}"/>
              </a:ext>
            </a:extLst>
          </p:cNvPr>
          <p:cNvSpPr/>
          <p:nvPr/>
        </p:nvSpPr>
        <p:spPr>
          <a:xfrm>
            <a:off x="4917233" y="5458408"/>
            <a:ext cx="858416" cy="811750"/>
          </a:xfrm>
          <a:prstGeom prst="ellipse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318163E-9B41-4045-9A89-8E588543D096}"/>
              </a:ext>
            </a:extLst>
          </p:cNvPr>
          <p:cNvSpPr txBox="1"/>
          <p:nvPr/>
        </p:nvSpPr>
        <p:spPr>
          <a:xfrm>
            <a:off x="6167535" y="3402824"/>
            <a:ext cx="58689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/>
              <a:t>Entregable y meta comprometida</a:t>
            </a:r>
          </a:p>
        </p:txBody>
      </p:sp>
      <p:cxnSp>
        <p:nvCxnSpPr>
          <p:cNvPr id="6" name="Conector: angular 5">
            <a:extLst>
              <a:ext uri="{FF2B5EF4-FFF2-40B4-BE49-F238E27FC236}">
                <a16:creationId xmlns:a16="http://schemas.microsoft.com/office/drawing/2014/main" id="{9B13C00C-CA0E-43C5-BFDA-EAEF63456687}"/>
              </a:ext>
            </a:extLst>
          </p:cNvPr>
          <p:cNvCxnSpPr>
            <a:cxnSpLocks/>
          </p:cNvCxnSpPr>
          <p:nvPr/>
        </p:nvCxnSpPr>
        <p:spPr>
          <a:xfrm>
            <a:off x="3568959" y="3135533"/>
            <a:ext cx="2598576" cy="606912"/>
          </a:xfrm>
          <a:prstGeom prst="bentConnector3">
            <a:avLst>
              <a:gd name="adj1" fmla="val -269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Conector: angular 13">
            <a:extLst>
              <a:ext uri="{FF2B5EF4-FFF2-40B4-BE49-F238E27FC236}">
                <a16:creationId xmlns:a16="http://schemas.microsoft.com/office/drawing/2014/main" id="{B5C3DEFD-548D-4CC2-9405-FE8FC3ECB8E8}"/>
              </a:ext>
            </a:extLst>
          </p:cNvPr>
          <p:cNvCxnSpPr>
            <a:stCxn id="10" idx="6"/>
            <a:endCxn id="2" idx="2"/>
          </p:cNvCxnSpPr>
          <p:nvPr/>
        </p:nvCxnSpPr>
        <p:spPr>
          <a:xfrm flipV="1">
            <a:off x="5775649" y="3987599"/>
            <a:ext cx="3326364" cy="1876684"/>
          </a:xfrm>
          <a:prstGeom prst="bentConnector2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n 18">
            <a:extLst>
              <a:ext uri="{FF2B5EF4-FFF2-40B4-BE49-F238E27FC236}">
                <a16:creationId xmlns:a16="http://schemas.microsoft.com/office/drawing/2014/main" id="{F191AE2C-3680-4C6C-825E-893175324296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94" t="-90" r="18152" b="8778"/>
          <a:stretch/>
        </p:blipFill>
        <p:spPr>
          <a:xfrm>
            <a:off x="9230264" y="139277"/>
            <a:ext cx="2463281" cy="719582"/>
          </a:xfrm>
          <a:prstGeom prst="rect">
            <a:avLst/>
          </a:prstGeom>
        </p:spPr>
      </p:pic>
      <p:sp>
        <p:nvSpPr>
          <p:cNvPr id="20" name="Google Shape;225;p14">
            <a:extLst>
              <a:ext uri="{FF2B5EF4-FFF2-40B4-BE49-F238E27FC236}">
                <a16:creationId xmlns:a16="http://schemas.microsoft.com/office/drawing/2014/main" id="{809168B6-3A2B-4FC5-8F86-54FF78B99EEF}"/>
              </a:ext>
            </a:extLst>
          </p:cNvPr>
          <p:cNvSpPr/>
          <p:nvPr/>
        </p:nvSpPr>
        <p:spPr>
          <a:xfrm>
            <a:off x="370937" y="524405"/>
            <a:ext cx="200212" cy="655149"/>
          </a:xfrm>
          <a:prstGeom prst="rect">
            <a:avLst/>
          </a:prstGeom>
          <a:solidFill>
            <a:srgbClr val="647C9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CC89F06C-2436-4F5A-8BEA-EC3D76BA48F2}"/>
              </a:ext>
            </a:extLst>
          </p:cNvPr>
          <p:cNvSpPr/>
          <p:nvPr/>
        </p:nvSpPr>
        <p:spPr>
          <a:xfrm>
            <a:off x="782513" y="628026"/>
            <a:ext cx="8277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>
                <a:solidFill>
                  <a:schemeClr val="tx2">
                    <a:lumMod val="75000"/>
                  </a:schemeClr>
                </a:solidFill>
                <a:latin typeface="Gotham Rounded Light" pitchFamily="50" charset="0"/>
              </a:rPr>
              <a:t>Entrega de evidencias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B899E3A4-B948-46F9-AD4D-541BCDC0BE7B}"/>
              </a:ext>
            </a:extLst>
          </p:cNvPr>
          <p:cNvSpPr/>
          <p:nvPr/>
        </p:nvSpPr>
        <p:spPr>
          <a:xfrm>
            <a:off x="6781800" y="2434732"/>
            <a:ext cx="822960" cy="84087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/>
              <a:t>1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A4E95A61-9C11-46A0-A908-2A835EE159E4}"/>
              </a:ext>
            </a:extLst>
          </p:cNvPr>
          <p:cNvSpPr/>
          <p:nvPr/>
        </p:nvSpPr>
        <p:spPr>
          <a:xfrm>
            <a:off x="9951720" y="2428309"/>
            <a:ext cx="822960" cy="8408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6531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xfrm>
            <a:off x="9344533" y="6434528"/>
            <a:ext cx="28448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7</a:t>
            </a:fld>
            <a:endParaRPr dirty="0"/>
          </a:p>
        </p:txBody>
      </p:sp>
      <p:sp>
        <p:nvSpPr>
          <p:cNvPr id="224" name="Google Shape;224;p14"/>
          <p:cNvSpPr txBox="1"/>
          <p:nvPr/>
        </p:nvSpPr>
        <p:spPr>
          <a:xfrm>
            <a:off x="792311" y="56599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>
              <a:lnSpc>
                <a:spcPct val="90000"/>
              </a:lnSpc>
              <a:buClr>
                <a:srgbClr val="3F3F3F"/>
              </a:buClr>
              <a:buSzPts val="4000"/>
              <a:buFont typeface="Twentieth Century"/>
              <a:buNone/>
              <a:defRPr sz="4400">
                <a:solidFill>
                  <a:srgbClr val="3F3F3F"/>
                </a:solidFill>
                <a:latin typeface="Calibri Light" panose="020F0302020204030204" pitchFamily="34" charset="0"/>
                <a:ea typeface="Twentieth Century"/>
                <a:cs typeface="Calibri Light" panose="020F0302020204030204" pitchFamily="34" charset="0"/>
              </a:defRPr>
            </a:lvl1pPr>
          </a:lstStyle>
          <a:p>
            <a:r>
              <a:rPr lang="es-MX" sz="2400" b="1" dirty="0">
                <a:solidFill>
                  <a:schemeClr val="tx2">
                    <a:lumMod val="75000"/>
                  </a:schemeClr>
                </a:solidFill>
                <a:latin typeface="Gotham Rounded Light" pitchFamily="50" charset="0"/>
                <a:ea typeface="+mn-ea"/>
                <a:cs typeface="+mn-cs"/>
                <a:sym typeface="Twentieth Century"/>
              </a:rPr>
              <a:t>Informe final</a:t>
            </a:r>
            <a:endParaRPr sz="2400" b="1" dirty="0">
              <a:solidFill>
                <a:schemeClr val="tx2">
                  <a:lumMod val="75000"/>
                </a:schemeClr>
              </a:solidFill>
              <a:latin typeface="Gotham Rounded Light" pitchFamily="50" charset="0"/>
              <a:ea typeface="+mn-ea"/>
              <a:cs typeface="+mn-cs"/>
              <a:sym typeface="Twentieth Century"/>
            </a:endParaRPr>
          </a:p>
        </p:txBody>
      </p:sp>
      <p:sp>
        <p:nvSpPr>
          <p:cNvPr id="225" name="Google Shape;225;p14"/>
          <p:cNvSpPr/>
          <p:nvPr/>
        </p:nvSpPr>
        <p:spPr>
          <a:xfrm>
            <a:off x="370937" y="524405"/>
            <a:ext cx="200212" cy="655149"/>
          </a:xfrm>
          <a:prstGeom prst="rect">
            <a:avLst/>
          </a:prstGeom>
          <a:solidFill>
            <a:srgbClr val="647C9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14"/>
          <p:cNvSpPr/>
          <p:nvPr/>
        </p:nvSpPr>
        <p:spPr>
          <a:xfrm>
            <a:off x="3401567" y="2152265"/>
            <a:ext cx="7174417" cy="3249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1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b="0" i="0" u="none" strike="noStrike" cap="none" dirty="0">
                <a:solidFill>
                  <a:schemeClr val="dk1"/>
                </a:solidFill>
                <a:latin typeface="Tw Cen MT" panose="020B0602020104020603" pitchFamily="34" charset="0"/>
                <a:ea typeface="Twentieth Century"/>
                <a:cs typeface="Twentieth Century"/>
                <a:sym typeface="Twentieth Century"/>
              </a:rPr>
              <a:t>El informe final tiene como propósito </a:t>
            </a:r>
            <a:r>
              <a:rPr lang="es-MX" sz="2800" b="1" i="0" u="none" strike="noStrike" cap="none" dirty="0">
                <a:solidFill>
                  <a:schemeClr val="dk1"/>
                </a:solidFill>
                <a:latin typeface="Tw Cen MT" panose="020B0602020104020603" pitchFamily="34" charset="0"/>
                <a:ea typeface="Twentieth Century"/>
                <a:cs typeface="Twentieth Century"/>
                <a:sym typeface="Twentieth Century"/>
              </a:rPr>
              <a:t>exponer y demostrar el grado de cumplimiento de las metas académicas e indicadores de calidad </a:t>
            </a:r>
            <a:r>
              <a:rPr lang="es-MX" sz="2800" b="0" i="0" u="none" strike="noStrike" cap="none" dirty="0">
                <a:solidFill>
                  <a:schemeClr val="dk1"/>
                </a:solidFill>
                <a:latin typeface="Tw Cen MT" panose="020B0602020104020603" pitchFamily="34" charset="0"/>
                <a:ea typeface="Twentieth Century"/>
                <a:cs typeface="Twentieth Century"/>
                <a:sym typeface="Twentieth Century"/>
              </a:rPr>
              <a:t>comprometidos en el PROFEXCE 2020, y </a:t>
            </a:r>
            <a:r>
              <a:rPr lang="es-MX" sz="2800" b="1" i="0" u="none" strike="noStrike" cap="none" dirty="0">
                <a:solidFill>
                  <a:schemeClr val="dk1"/>
                </a:solidFill>
                <a:latin typeface="Tw Cen MT" panose="020B0602020104020603" pitchFamily="34" charset="0"/>
                <a:ea typeface="Twentieth Century"/>
                <a:cs typeface="Twentieth Century"/>
                <a:sym typeface="Twentieth Century"/>
              </a:rPr>
              <a:t>de sus impactos </a:t>
            </a:r>
            <a:r>
              <a:rPr lang="es-MX" sz="2800" b="0" i="0" u="none" strike="noStrike" cap="none" dirty="0">
                <a:solidFill>
                  <a:schemeClr val="dk1"/>
                </a:solidFill>
                <a:latin typeface="Tw Cen MT" panose="020B0602020104020603" pitchFamily="34" charset="0"/>
                <a:ea typeface="Twentieth Century"/>
                <a:cs typeface="Twentieth Century"/>
                <a:sym typeface="Twentieth Century"/>
              </a:rPr>
              <a:t>en el fortalecimiento de la calidad educativa.</a:t>
            </a:r>
            <a:endParaRPr sz="2800" dirty="0">
              <a:latin typeface="Tw Cen MT" panose="020B0602020104020603" pitchFamily="34" charset="0"/>
            </a:endParaRPr>
          </a:p>
          <a:p>
            <a:pPr marL="457200" marR="0" lvl="1" indent="0" algn="just" rtl="0">
              <a:spcBef>
                <a:spcPts val="110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chemeClr val="dk1"/>
              </a:solidFill>
              <a:latin typeface="Tw Cen MT" panose="020B0602020104020603" pitchFamily="34" charset="0"/>
              <a:ea typeface="Twentieth Century"/>
              <a:cs typeface="Twentieth Century"/>
              <a:sym typeface="Twentieth Century"/>
            </a:endParaRPr>
          </a:p>
        </p:txBody>
      </p:sp>
      <p:pic>
        <p:nvPicPr>
          <p:cNvPr id="227" name="Google Shape;227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1410" y="2662775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232E666-E795-41C7-AF3C-515275F3AB45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94" t="-90" r="18152" b="8778"/>
          <a:stretch/>
        </p:blipFill>
        <p:spPr>
          <a:xfrm>
            <a:off x="9230264" y="139277"/>
            <a:ext cx="2463281" cy="71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01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5"/>
          <p:cNvSpPr txBox="1">
            <a:spLocks noGrp="1"/>
          </p:cNvSpPr>
          <p:nvPr>
            <p:ph type="sldNum" idx="12"/>
          </p:nvPr>
        </p:nvSpPr>
        <p:spPr>
          <a:xfrm>
            <a:off x="9344533" y="6434528"/>
            <a:ext cx="28448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8</a:t>
            </a:fld>
            <a:endParaRPr dirty="0"/>
          </a:p>
        </p:txBody>
      </p:sp>
      <p:sp>
        <p:nvSpPr>
          <p:cNvPr id="233" name="Google Shape;233;p15"/>
          <p:cNvSpPr txBox="1"/>
          <p:nvPr/>
        </p:nvSpPr>
        <p:spPr>
          <a:xfrm>
            <a:off x="838199" y="68010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>
              <a:lnSpc>
                <a:spcPct val="90000"/>
              </a:lnSpc>
              <a:buClr>
                <a:srgbClr val="3F3F3F"/>
              </a:buClr>
              <a:buSzPts val="4000"/>
              <a:buFont typeface="Twentieth Century"/>
              <a:buNone/>
              <a:defRPr sz="4400">
                <a:solidFill>
                  <a:srgbClr val="3F3F3F"/>
                </a:solidFill>
                <a:latin typeface="Calibri Light" panose="020F0302020204030204" pitchFamily="34" charset="0"/>
                <a:ea typeface="Twentieth Century"/>
                <a:cs typeface="Calibri Light" panose="020F0302020204030204" pitchFamily="34" charset="0"/>
              </a:defRPr>
            </a:lvl1pPr>
          </a:lstStyle>
          <a:p>
            <a:r>
              <a:rPr lang="es-MX" sz="2400" b="1" dirty="0">
                <a:solidFill>
                  <a:schemeClr val="tx2">
                    <a:lumMod val="75000"/>
                  </a:schemeClr>
                </a:solidFill>
                <a:latin typeface="Gotham Rounded Light" pitchFamily="50" charset="0"/>
                <a:ea typeface="+mn-ea"/>
                <a:cs typeface="+mn-cs"/>
                <a:sym typeface="Twentieth Century"/>
              </a:rPr>
              <a:t>Elementos del informe final</a:t>
            </a:r>
            <a:endParaRPr sz="2400" b="1" dirty="0">
              <a:solidFill>
                <a:schemeClr val="tx2">
                  <a:lumMod val="75000"/>
                </a:schemeClr>
              </a:solidFill>
              <a:latin typeface="Gotham Rounded Light" pitchFamily="50" charset="0"/>
              <a:ea typeface="+mn-ea"/>
              <a:cs typeface="+mn-cs"/>
              <a:sym typeface="Twentieth Century"/>
            </a:endParaRPr>
          </a:p>
        </p:txBody>
      </p:sp>
      <p:sp>
        <p:nvSpPr>
          <p:cNvPr id="234" name="Google Shape;234;p15"/>
          <p:cNvSpPr/>
          <p:nvPr/>
        </p:nvSpPr>
        <p:spPr>
          <a:xfrm>
            <a:off x="370937" y="524405"/>
            <a:ext cx="200212" cy="655149"/>
          </a:xfrm>
          <a:prstGeom prst="rect">
            <a:avLst/>
          </a:prstGeom>
          <a:solidFill>
            <a:srgbClr val="647C9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15"/>
          <p:cNvSpPr/>
          <p:nvPr/>
        </p:nvSpPr>
        <p:spPr>
          <a:xfrm>
            <a:off x="1073870" y="1645286"/>
            <a:ext cx="9402793" cy="4074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00050" marR="0" lvl="0" indent="-4000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xmlns="" r:id="rId4"/>
                    </a:ext>
                  </a:extLst>
                </a:blip>
              </a:buBlip>
            </a:pPr>
            <a:r>
              <a:rPr lang="es-MX" sz="2500" dirty="0">
                <a:solidFill>
                  <a:schemeClr val="dk1"/>
                </a:solidFill>
                <a:latin typeface="Tw Cen MT" panose="020B0602020104020603" pitchFamily="34" charset="0"/>
                <a:ea typeface="Twentieth Century"/>
                <a:cs typeface="Twentieth Century"/>
                <a:sym typeface="Twentieth Century"/>
              </a:rPr>
              <a:t>Valoración General del avance o cumplimiento académico del proyecto.</a:t>
            </a:r>
          </a:p>
          <a:p>
            <a:pPr marL="400050" marR="0" lvl="0" indent="-4000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xmlns="" r:id="rId4"/>
                    </a:ext>
                  </a:extLst>
                </a:blip>
              </a:buBlip>
            </a:pPr>
            <a:r>
              <a:rPr lang="es-MX" sz="2500" dirty="0">
                <a:solidFill>
                  <a:schemeClr val="dk1"/>
                </a:solidFill>
                <a:latin typeface="Tw Cen MT" panose="020B0602020104020603" pitchFamily="34" charset="0"/>
                <a:ea typeface="Twentieth Century"/>
                <a:cs typeface="Twentieth Century"/>
                <a:sym typeface="Twentieth Century"/>
              </a:rPr>
              <a:t>Problemas atendidos. 							</a:t>
            </a:r>
            <a:endParaRPr sz="2500" dirty="0">
              <a:latin typeface="Tw Cen MT" panose="020B0602020104020603" pitchFamily="34" charset="0"/>
            </a:endParaRPr>
          </a:p>
          <a:p>
            <a:pPr marL="400050" marR="0" lvl="0" indent="-4000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xmlns="" r:id="rId4"/>
                    </a:ext>
                  </a:extLst>
                </a:blip>
              </a:buBlip>
            </a:pPr>
            <a:r>
              <a:rPr lang="es-MX" sz="2500" dirty="0">
                <a:solidFill>
                  <a:schemeClr val="dk1"/>
                </a:solidFill>
                <a:latin typeface="Tw Cen MT" panose="020B0602020104020603" pitchFamily="34" charset="0"/>
                <a:ea typeface="Twentieth Century"/>
                <a:cs typeface="Twentieth Century"/>
                <a:sym typeface="Twentieth Century"/>
              </a:rPr>
              <a:t>Fortalezas aseguradas.</a:t>
            </a:r>
          </a:p>
          <a:p>
            <a:pPr marL="457200" lvl="0" indent="-457200" algn="just">
              <a:lnSpc>
                <a:spcPct val="115000"/>
              </a:lnSpc>
              <a:buClr>
                <a:schemeClr val="dk1"/>
              </a:buClr>
              <a:buSzPts val="2400"/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xmlns="" r:id="rId4"/>
                    </a:ext>
                  </a:extLst>
                </a:blip>
              </a:buBlip>
            </a:pPr>
            <a:r>
              <a:rPr lang="es-MX" sz="2500" dirty="0">
                <a:solidFill>
                  <a:schemeClr val="dk1"/>
                </a:solidFill>
                <a:latin typeface="Tw Cen MT" panose="020B0602020104020603" pitchFamily="34" charset="0"/>
                <a:ea typeface="Twentieth Century"/>
                <a:cs typeface="Twentieth Century"/>
                <a:sym typeface="Twentieth Century"/>
              </a:rPr>
              <a:t>Estudiantes y profesores beneficiados.</a:t>
            </a:r>
            <a:endParaRPr lang="es-MX" sz="2500" dirty="0">
              <a:latin typeface="Tw Cen MT" panose="020B0602020104020603" pitchFamily="34" charset="0"/>
            </a:endParaRPr>
          </a:p>
          <a:p>
            <a:pPr marL="457200" lvl="0" indent="-457200" algn="just">
              <a:lnSpc>
                <a:spcPct val="115000"/>
              </a:lnSpc>
              <a:buClr>
                <a:schemeClr val="dk1"/>
              </a:buClr>
              <a:buSzPts val="2400"/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xmlns="" r:id="rId4"/>
                    </a:ext>
                  </a:extLst>
                </a:blip>
              </a:buBlip>
            </a:pPr>
            <a:r>
              <a:rPr lang="es-MX" sz="2500" dirty="0">
                <a:solidFill>
                  <a:schemeClr val="dk1"/>
                </a:solidFill>
                <a:latin typeface="Tw Cen MT" panose="020B0602020104020603" pitchFamily="34" charset="0"/>
                <a:ea typeface="Twentieth Century"/>
                <a:cs typeface="Twentieth Century"/>
                <a:sym typeface="Twentieth Century"/>
              </a:rPr>
              <a:t>Impacto en la capacitación de los profesores y de los cuerpos académicos.</a:t>
            </a:r>
            <a:endParaRPr lang="es-MX" sz="2500" dirty="0">
              <a:latin typeface="Tw Cen MT" panose="020B0602020104020603" pitchFamily="34" charset="0"/>
            </a:endParaRPr>
          </a:p>
          <a:p>
            <a:pPr marL="457200" lvl="0" indent="-457200" algn="just">
              <a:lnSpc>
                <a:spcPct val="115000"/>
              </a:lnSpc>
              <a:buClr>
                <a:schemeClr val="dk1"/>
              </a:buClr>
              <a:buSzPts val="2400"/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xmlns="" r:id="rId4"/>
                    </a:ext>
                  </a:extLst>
                </a:blip>
              </a:buBlip>
            </a:pPr>
            <a:r>
              <a:rPr lang="es-MX" sz="2500" dirty="0">
                <a:solidFill>
                  <a:schemeClr val="dk1"/>
                </a:solidFill>
                <a:latin typeface="Tw Cen MT" panose="020B0602020104020603" pitchFamily="34" charset="0"/>
                <a:ea typeface="Twentieth Century"/>
                <a:cs typeface="Twentieth Century"/>
                <a:sym typeface="Twentieth Century"/>
              </a:rPr>
              <a:t>Impacto en la formación y atención integral del estudiante.</a:t>
            </a:r>
            <a:endParaRPr lang="es-MX" sz="2500" dirty="0">
              <a:latin typeface="Tw Cen MT" panose="020B0602020104020603" pitchFamily="34" charset="0"/>
            </a:endParaRPr>
          </a:p>
          <a:p>
            <a:pPr marL="457200" lvl="0" indent="-457200" algn="just">
              <a:lnSpc>
                <a:spcPct val="115000"/>
              </a:lnSpc>
              <a:buClr>
                <a:schemeClr val="dk1"/>
              </a:buClr>
              <a:buSzPts val="2400"/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xmlns="" r:id="rId4"/>
                    </a:ext>
                  </a:extLst>
                </a:blip>
              </a:buBlip>
            </a:pPr>
            <a:r>
              <a:rPr lang="es-MX" sz="2500" dirty="0">
                <a:solidFill>
                  <a:schemeClr val="dk1"/>
                </a:solidFill>
                <a:latin typeface="Tw Cen MT" panose="020B0602020104020603" pitchFamily="34" charset="0"/>
                <a:ea typeface="Twentieth Century"/>
                <a:cs typeface="Twentieth Century"/>
                <a:sym typeface="Twentieth Century"/>
              </a:rPr>
              <a:t>Producción científica							</a:t>
            </a:r>
            <a:endParaRPr sz="2500" dirty="0">
              <a:latin typeface="Tw Cen MT" panose="020B0602020104020603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2652800-327D-41F6-A53F-AEB1E3EF8733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94" t="-90" r="18152" b="8778"/>
          <a:stretch/>
        </p:blipFill>
        <p:spPr>
          <a:xfrm>
            <a:off x="9230264" y="139277"/>
            <a:ext cx="2463281" cy="719582"/>
          </a:xfrm>
          <a:prstGeom prst="rect">
            <a:avLst/>
          </a:prstGeom>
        </p:spPr>
      </p:pic>
      <p:sp>
        <p:nvSpPr>
          <p:cNvPr id="7" name="Google Shape;244;p16">
            <a:extLst>
              <a:ext uri="{FF2B5EF4-FFF2-40B4-BE49-F238E27FC236}">
                <a16:creationId xmlns:a16="http://schemas.microsoft.com/office/drawing/2014/main" id="{16EA279D-752B-4014-B469-9B1E8AE5FA93}"/>
              </a:ext>
            </a:extLst>
          </p:cNvPr>
          <p:cNvSpPr/>
          <p:nvPr/>
        </p:nvSpPr>
        <p:spPr>
          <a:xfrm>
            <a:off x="1187655" y="6021837"/>
            <a:ext cx="9816689" cy="638779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b="1" dirty="0">
                <a:solidFill>
                  <a:schemeClr val="dk1"/>
                </a:solidFill>
                <a:latin typeface="Tw Cen MT" panose="020B0602020104020603" pitchFamily="34" charset="0"/>
                <a:ea typeface="Twentieth Century"/>
                <a:cs typeface="Twentieth Century"/>
                <a:sym typeface="Twentieth Century"/>
              </a:rPr>
              <a:t>23 de noviembre inicio de actividades cierre PROFEXCE 2020</a:t>
            </a:r>
            <a:endParaRPr sz="2400" b="1" dirty="0">
              <a:solidFill>
                <a:schemeClr val="dk1"/>
              </a:solidFill>
              <a:latin typeface="Tw Cen MT" panose="020B0602020104020603" pitchFamily="34" charset="0"/>
              <a:ea typeface="Twentieth Century"/>
              <a:cs typeface="Twentieth Century"/>
              <a:sym typeface="Twentieth Century"/>
            </a:endParaRPr>
          </a:p>
        </p:txBody>
      </p:sp>
    </p:spTree>
    <p:extLst>
      <p:ext uri="{BB962C8B-B14F-4D97-AF65-F5344CB8AC3E}">
        <p14:creationId xmlns:p14="http://schemas.microsoft.com/office/powerpoint/2010/main" val="264312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CF043B6-022B-4672-868D-64398657CC3D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94" t="-90" r="18152" b="8778"/>
          <a:stretch/>
        </p:blipFill>
        <p:spPr>
          <a:xfrm>
            <a:off x="9230264" y="139277"/>
            <a:ext cx="2463281" cy="719582"/>
          </a:xfrm>
          <a:prstGeom prst="rect">
            <a:avLst/>
          </a:prstGeom>
        </p:spPr>
      </p:pic>
      <p:sp>
        <p:nvSpPr>
          <p:cNvPr id="8" name="Google Shape;225;p14">
            <a:extLst>
              <a:ext uri="{FF2B5EF4-FFF2-40B4-BE49-F238E27FC236}">
                <a16:creationId xmlns:a16="http://schemas.microsoft.com/office/drawing/2014/main" id="{32B0C35A-C677-4301-AF25-554E088774A9}"/>
              </a:ext>
            </a:extLst>
          </p:cNvPr>
          <p:cNvSpPr/>
          <p:nvPr/>
        </p:nvSpPr>
        <p:spPr>
          <a:xfrm>
            <a:off x="370937" y="524405"/>
            <a:ext cx="200212" cy="655149"/>
          </a:xfrm>
          <a:prstGeom prst="rect">
            <a:avLst/>
          </a:prstGeom>
          <a:solidFill>
            <a:srgbClr val="647C9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A804300-F8DB-4CCA-869A-A88485384BBA}"/>
              </a:ext>
            </a:extLst>
          </p:cNvPr>
          <p:cNvSpPr/>
          <p:nvPr/>
        </p:nvSpPr>
        <p:spPr>
          <a:xfrm>
            <a:off x="762083" y="524405"/>
            <a:ext cx="8277247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rgbClr val="3F3F3F"/>
              </a:buClr>
              <a:buSzPts val="4000"/>
            </a:pPr>
            <a:r>
              <a:rPr lang="es-MX" sz="2400" b="1" dirty="0">
                <a:solidFill>
                  <a:schemeClr val="tx2">
                    <a:lumMod val="75000"/>
                  </a:schemeClr>
                </a:solidFill>
                <a:latin typeface="Gotham Rounded Light" pitchFamily="50" charset="0"/>
                <a:sym typeface="Arial"/>
              </a:rPr>
              <a:t>Calendario de captura, revisión y ajuste de los informes trimestrales de </a:t>
            </a:r>
            <a:r>
              <a:rPr lang="es-MX" sz="2400" b="1" dirty="0">
                <a:solidFill>
                  <a:srgbClr val="996633"/>
                </a:solidFill>
                <a:latin typeface="Gotham Rounded Light" pitchFamily="50" charset="0"/>
                <a:sym typeface="Arial"/>
              </a:rPr>
              <a:t>seguimiento académico</a:t>
            </a:r>
          </a:p>
        </p:txBody>
      </p:sp>
      <p:graphicFrame>
        <p:nvGraphicFramePr>
          <p:cNvPr id="10" name="Tabla 9"/>
          <p:cNvGraphicFramePr>
            <a:graphicFrameLocks noGrp="1"/>
          </p:cNvGraphicFramePr>
          <p:nvPr/>
        </p:nvGraphicFramePr>
        <p:xfrm>
          <a:off x="801438" y="1854935"/>
          <a:ext cx="10678160" cy="37261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427541">
                  <a:extLst>
                    <a:ext uri="{9D8B030D-6E8A-4147-A177-3AD203B41FA5}">
                      <a16:colId xmlns:a16="http://schemas.microsoft.com/office/drawing/2014/main" val="4234196865"/>
                    </a:ext>
                  </a:extLst>
                </a:gridCol>
                <a:gridCol w="2406792">
                  <a:extLst>
                    <a:ext uri="{9D8B030D-6E8A-4147-A177-3AD203B41FA5}">
                      <a16:colId xmlns:a16="http://schemas.microsoft.com/office/drawing/2014/main" val="2259671465"/>
                    </a:ext>
                  </a:extLst>
                </a:gridCol>
                <a:gridCol w="3344959">
                  <a:extLst>
                    <a:ext uri="{9D8B030D-6E8A-4147-A177-3AD203B41FA5}">
                      <a16:colId xmlns:a16="http://schemas.microsoft.com/office/drawing/2014/main" val="1416518877"/>
                    </a:ext>
                  </a:extLst>
                </a:gridCol>
                <a:gridCol w="3498868">
                  <a:extLst>
                    <a:ext uri="{9D8B030D-6E8A-4147-A177-3AD203B41FA5}">
                      <a16:colId xmlns:a16="http://schemas.microsoft.com/office/drawing/2014/main" val="2176797043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u="none" strike="noStrike" dirty="0">
                          <a:effectLst/>
                        </a:rPr>
                        <a:t>Trimestre</a:t>
                      </a:r>
                      <a:endParaRPr lang="es-MX" sz="2200" b="1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u="none" strike="noStrike" dirty="0">
                          <a:effectLst/>
                        </a:rPr>
                        <a:t>Periodo</a:t>
                      </a:r>
                      <a:endParaRPr lang="es-MX" sz="2200" b="1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u="none" strike="noStrike" dirty="0">
                          <a:effectLst/>
                        </a:rPr>
                        <a:t>Captura, revisión y ajuste</a:t>
                      </a:r>
                      <a:endParaRPr lang="es-MX" sz="2200" b="1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u="none" strike="noStrike" dirty="0">
                          <a:effectLst/>
                        </a:rPr>
                        <a:t>Entrega de reportes en físico en las oficinas de la CGPE</a:t>
                      </a:r>
                      <a:endParaRPr lang="es-MX" sz="2200" b="1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5095944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2200" u="none" strike="noStrike" dirty="0">
                          <a:effectLst/>
                        </a:rPr>
                        <a:t>Tercero</a:t>
                      </a:r>
                      <a:endParaRPr lang="es-MX" sz="22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2200" u="none" strike="noStrike">
                          <a:effectLst/>
                        </a:rPr>
                        <a:t>Julio - septiembre</a:t>
                      </a:r>
                      <a:endParaRPr lang="es-MX" sz="2200" b="0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2200" u="none" strike="noStrike" dirty="0">
                          <a:effectLst/>
                        </a:rPr>
                        <a:t>01 al 05 de octubre de 2020</a:t>
                      </a:r>
                      <a:endParaRPr lang="es-MX" sz="22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22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s-MX" sz="2200" u="none" strike="noStrike" dirty="0" smtClean="0">
                          <a:effectLst/>
                        </a:rPr>
                        <a:t>6 </a:t>
                      </a:r>
                      <a:r>
                        <a:rPr lang="es-MX" sz="2200" u="none" strike="noStrike" dirty="0">
                          <a:effectLst/>
                        </a:rPr>
                        <a:t>de octubre de </a:t>
                      </a:r>
                      <a:r>
                        <a:rPr lang="es-MX" sz="2200" u="none" strike="noStrike" dirty="0" smtClean="0">
                          <a:effectLst/>
                        </a:rPr>
                        <a:t>2020</a:t>
                      </a:r>
                    </a:p>
                    <a:p>
                      <a:pPr algn="l" fontAlgn="ctr"/>
                      <a:endParaRPr lang="es-MX" sz="22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47757782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2200" u="none" strike="noStrike" dirty="0">
                          <a:effectLst/>
                        </a:rPr>
                        <a:t>Cuarto</a:t>
                      </a:r>
                      <a:endParaRPr lang="es-MX" sz="22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2200" u="none" strike="noStrike" dirty="0">
                          <a:effectLst/>
                        </a:rPr>
                        <a:t>Octubre - Diciembre</a:t>
                      </a:r>
                      <a:endParaRPr lang="es-MX" sz="22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2200" u="none" strike="noStrike" dirty="0">
                          <a:effectLst/>
                        </a:rPr>
                        <a:t>04 al 07 de enero de 2021</a:t>
                      </a:r>
                      <a:endParaRPr lang="es-MX" sz="22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22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s-MX" sz="2200" u="none" strike="noStrike" dirty="0" smtClean="0">
                          <a:effectLst/>
                        </a:rPr>
                        <a:t>8 </a:t>
                      </a:r>
                      <a:r>
                        <a:rPr lang="es-MX" sz="2200" u="none" strike="noStrike" dirty="0">
                          <a:effectLst/>
                        </a:rPr>
                        <a:t>de enero de </a:t>
                      </a:r>
                      <a:r>
                        <a:rPr lang="es-MX" sz="2200" u="none" strike="noStrike" dirty="0" smtClean="0">
                          <a:effectLst/>
                        </a:rPr>
                        <a:t>2021</a:t>
                      </a:r>
                    </a:p>
                    <a:p>
                      <a:pPr algn="l" fontAlgn="ctr"/>
                      <a:endParaRPr lang="es-MX" sz="22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029448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2200" u="none" strike="noStrike" dirty="0">
                          <a:effectLst/>
                        </a:rPr>
                        <a:t>Final</a:t>
                      </a:r>
                      <a:endParaRPr lang="es-MX" sz="22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2200" u="none" strike="noStrike" dirty="0">
                          <a:effectLst/>
                        </a:rPr>
                        <a:t> </a:t>
                      </a:r>
                      <a:endParaRPr lang="es-MX" sz="22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2200" u="none" strike="noStrike" dirty="0">
                          <a:effectLst/>
                        </a:rPr>
                        <a:t>04 al 07 de enero de 2021</a:t>
                      </a:r>
                      <a:endParaRPr lang="es-MX" sz="22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22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s-MX" sz="2200" u="none" strike="noStrike" dirty="0" smtClean="0">
                          <a:effectLst/>
                        </a:rPr>
                        <a:t>8 </a:t>
                      </a:r>
                      <a:r>
                        <a:rPr lang="es-MX" sz="2200" u="none" strike="noStrike" dirty="0">
                          <a:effectLst/>
                        </a:rPr>
                        <a:t>de enero de </a:t>
                      </a:r>
                      <a:r>
                        <a:rPr lang="es-MX" sz="2200" u="none" strike="noStrike" dirty="0" smtClean="0">
                          <a:effectLst/>
                        </a:rPr>
                        <a:t>2021</a:t>
                      </a:r>
                    </a:p>
                    <a:p>
                      <a:pPr algn="l" fontAlgn="ctr"/>
                      <a:endParaRPr lang="es-MX" sz="22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903667"/>
                  </a:ext>
                </a:extLst>
              </a:tr>
            </a:tbl>
          </a:graphicData>
        </a:graphic>
      </p:graphicFrame>
      <p:pic>
        <p:nvPicPr>
          <p:cNvPr id="11" name="Imagen 10">
            <a:extLst>
              <a:ext uri="{FF2B5EF4-FFF2-40B4-BE49-F238E27FC236}">
                <a16:creationId xmlns:a16="http://schemas.microsoft.com/office/drawing/2014/main" id="{E956A5B1-3A89-4A71-85C1-93087C4872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884" y="2602630"/>
            <a:ext cx="528318" cy="52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5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429</Words>
  <Application>Microsoft Office PowerPoint</Application>
  <PresentationFormat>Panorámica</PresentationFormat>
  <Paragraphs>87</Paragraphs>
  <Slides>11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Gotham Rounded Light</vt:lpstr>
      <vt:lpstr>League Spartan</vt:lpstr>
      <vt:lpstr>Poppins SemiBold</vt:lpstr>
      <vt:lpstr>Tw Cen MT</vt:lpstr>
      <vt:lpstr>Twentieth Century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Ica</dc:creator>
  <cp:lastModifiedBy>Paola</cp:lastModifiedBy>
  <cp:revision>65</cp:revision>
  <dcterms:created xsi:type="dcterms:W3CDTF">2020-10-08T21:00:19Z</dcterms:created>
  <dcterms:modified xsi:type="dcterms:W3CDTF">2020-10-15T23:11:25Z</dcterms:modified>
</cp:coreProperties>
</file>