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23" r:id="rId3"/>
    <p:sldId id="295" r:id="rId4"/>
    <p:sldId id="281" r:id="rId5"/>
    <p:sldId id="299" r:id="rId6"/>
    <p:sldId id="282" r:id="rId7"/>
    <p:sldId id="297" r:id="rId8"/>
    <p:sldId id="302" r:id="rId9"/>
    <p:sldId id="303" r:id="rId10"/>
    <p:sldId id="304" r:id="rId11"/>
    <p:sldId id="305" r:id="rId12"/>
    <p:sldId id="322" r:id="rId13"/>
    <p:sldId id="306" r:id="rId14"/>
    <p:sldId id="307" r:id="rId15"/>
    <p:sldId id="309" r:id="rId16"/>
    <p:sldId id="308"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259"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ge" initials="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2" autoAdjust="0"/>
    <p:restoredTop sz="94660"/>
  </p:normalViewPr>
  <p:slideViewPr>
    <p:cSldViewPr snapToGrid="0">
      <p:cViewPr varScale="1">
        <p:scale>
          <a:sx n="62" d="100"/>
          <a:sy n="62" d="100"/>
        </p:scale>
        <p:origin x="96" y="10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BA2DC-13A6-4FAC-A685-28824EE5424F}" type="datetimeFigureOut">
              <a:rPr lang="es-MX" smtClean="0"/>
              <a:t>16/06/2017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7B53A-4D34-409E-BFC2-F74C5D55F221}" type="slidenum">
              <a:rPr lang="es-MX" smtClean="0"/>
              <a:t>‹Nº›</a:t>
            </a:fld>
            <a:endParaRPr lang="es-MX"/>
          </a:p>
        </p:txBody>
      </p:sp>
    </p:spTree>
    <p:extLst>
      <p:ext uri="{BB962C8B-B14F-4D97-AF65-F5344CB8AC3E}">
        <p14:creationId xmlns:p14="http://schemas.microsoft.com/office/powerpoint/2010/main" val="209799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B3FDFA98-0059-4C59-8014-8BC86138125E}" type="datetime1">
              <a:rPr lang="es-MX" smtClean="0"/>
              <a:t>16/06/2017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70230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96772FB-7CD7-4DCB-BE2F-565448379437}" type="datetime1">
              <a:rPr lang="es-MX" smtClean="0"/>
              <a:t>16/06/2017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213456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FC0BC21-E365-4F53-AC33-134EC6BDB49C}" type="datetime1">
              <a:rPr lang="es-MX" smtClean="0"/>
              <a:t>16/06/2017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128715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121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4243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8288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15625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3017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3305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704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397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465C9053-E30B-4068-BBDA-F368EDD3B1F6}" type="datetime1">
              <a:rPr lang="es-MX" smtClean="0"/>
              <a:t>16/06/2017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67445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6655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05066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8276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ACEE69-D7FE-4DD5-B4BD-DB501D39A632}" type="datetime1">
              <a:rPr lang="es-MX" smtClean="0"/>
              <a:t>16/06/2017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192728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866BC10C-65F5-4AEE-9A6D-664A6A5B04CB}" type="datetime1">
              <a:rPr lang="es-MX" smtClean="0"/>
              <a:t>16/06/2017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14361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5760AE4A-CA7F-48E3-8865-84FF6BDC3E07}" type="datetime1">
              <a:rPr lang="es-MX" smtClean="0"/>
              <a:t>16/06/2017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78876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37E87E9-6CE4-4B3C-8932-ADE80A63EA1D}" type="datetime1">
              <a:rPr lang="es-MX" smtClean="0"/>
              <a:t>16/06/2017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26519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5580-E123-4D75-B566-74A19A98D48A}" type="datetime1">
              <a:rPr lang="es-MX" smtClean="0"/>
              <a:t>16/06/2017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365902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03156-3307-47D8-86C6-4848F218A0A3}" type="datetime1">
              <a:rPr lang="es-MX" smtClean="0"/>
              <a:t>16/06/2017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169852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06F87-E456-4437-80C1-9F7EFD3185C7}" type="datetime1">
              <a:rPr lang="es-MX" smtClean="0"/>
              <a:t>16/06/2017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46B5C4-D600-440E-AC7D-040159105C7B}" type="slidenum">
              <a:rPr lang="es-MX" smtClean="0"/>
              <a:t>‹Nº›</a:t>
            </a:fld>
            <a:endParaRPr lang="es-MX"/>
          </a:p>
        </p:txBody>
      </p:sp>
    </p:spTree>
    <p:extLst>
      <p:ext uri="{BB962C8B-B14F-4D97-AF65-F5344CB8AC3E}">
        <p14:creationId xmlns:p14="http://schemas.microsoft.com/office/powerpoint/2010/main" val="28393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93566-E4C2-4E10-BA09-105B382F15C2}" type="datetime1">
              <a:rPr lang="es-MX" smtClean="0"/>
              <a:t>16/06/2017</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6B5C4-D600-440E-AC7D-040159105C7B}" type="slidenum">
              <a:rPr lang="es-MX" smtClean="0"/>
              <a:t>‹Nº›</a:t>
            </a:fld>
            <a:endParaRPr lang="es-MX"/>
          </a:p>
        </p:txBody>
      </p:sp>
    </p:spTree>
    <p:extLst>
      <p:ext uri="{BB962C8B-B14F-4D97-AF65-F5344CB8AC3E}">
        <p14:creationId xmlns:p14="http://schemas.microsoft.com/office/powerpoint/2010/main" val="77940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00FD1-6BF5-4A7F-AE50-484ACA9FC432}" type="datetimeFigureOut">
              <a:rPr lang="es-MX" smtClean="0">
                <a:solidFill>
                  <a:prstClr val="black">
                    <a:tint val="75000"/>
                  </a:prstClr>
                </a:solidFill>
              </a:rPr>
              <a:pPr/>
              <a:t>16/06/2017</a:t>
            </a:fld>
            <a:endParaRPr lang="es-MX">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6B5C4-D600-440E-AC7D-040159105C7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89782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Documento_de_Microsoft_Word2.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Hoja_de_c_lculo_de_Microsoft_Excel3.xls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Hoja_de_c_lculo_de_Microsoft_Excel1.xlsx"/></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28310" y="5257799"/>
            <a:ext cx="6650182" cy="1200329"/>
          </a:xfrm>
          <a:prstGeom prst="rect">
            <a:avLst/>
          </a:prstGeom>
          <a:noFill/>
        </p:spPr>
        <p:txBody>
          <a:bodyPr wrap="square" rtlCol="0">
            <a:spAutoFit/>
          </a:bodyPr>
          <a:lstStyle/>
          <a:p>
            <a:pPr algn="r"/>
            <a:r>
              <a:rPr lang="es-MX" b="1" dirty="0">
                <a:solidFill>
                  <a:prstClr val="white"/>
                </a:solidFill>
              </a:rPr>
              <a:t>Medidas que deberá tomar la Red Universitaria</a:t>
            </a:r>
            <a:r>
              <a:rPr lang="x-none" b="1" dirty="0">
                <a:solidFill>
                  <a:prstClr val="white"/>
                </a:solidFill>
              </a:rPr>
              <a:t> </a:t>
            </a:r>
            <a:endParaRPr lang="es-ES" b="1" dirty="0">
              <a:solidFill>
                <a:prstClr val="white"/>
              </a:solidFill>
            </a:endParaRPr>
          </a:p>
          <a:p>
            <a:pPr algn="r"/>
            <a:r>
              <a:rPr lang="es-ES" b="1" dirty="0">
                <a:solidFill>
                  <a:prstClr val="white"/>
                </a:solidFill>
              </a:rPr>
              <a:t>p</a:t>
            </a:r>
            <a:r>
              <a:rPr lang="es-MX" b="1" dirty="0">
                <a:solidFill>
                  <a:prstClr val="white"/>
                </a:solidFill>
              </a:rPr>
              <a:t>ara la revisión que practicará la </a:t>
            </a:r>
          </a:p>
          <a:p>
            <a:pPr algn="r"/>
            <a:r>
              <a:rPr lang="es-MX" b="1" dirty="0">
                <a:solidFill>
                  <a:prstClr val="white"/>
                </a:solidFill>
              </a:rPr>
              <a:t>Auditoria Superior de la Federación al Ejercicio 2016</a:t>
            </a:r>
            <a:endParaRPr lang="es-MX" dirty="0">
              <a:solidFill>
                <a:prstClr val="white"/>
              </a:solidFill>
              <a:effectLst>
                <a:outerShdw blurRad="38100" dist="38100" dir="2700000" algn="tl">
                  <a:srgbClr val="000000">
                    <a:alpha val="43137"/>
                  </a:srgbClr>
                </a:outerShdw>
              </a:effectLst>
            </a:endParaRPr>
          </a:p>
          <a:p>
            <a:pPr algn="r"/>
            <a:endParaRPr lang="es-MX"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5824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7162" y="1676400"/>
            <a:ext cx="10036638" cy="4679949"/>
          </a:xfrm>
        </p:spPr>
        <p:txBody>
          <a:bodyPr>
            <a:noAutofit/>
          </a:bodyPr>
          <a:lstStyle/>
          <a:p>
            <a:pPr marL="0" lvl="0" indent="0">
              <a:buNone/>
            </a:pPr>
            <a:r>
              <a:rPr lang="es-MX" sz="2400" b="1" dirty="0" smtClean="0"/>
              <a:t>6.  Validación </a:t>
            </a:r>
            <a:r>
              <a:rPr lang="es-MX" sz="2400" b="1" dirty="0"/>
              <a:t>SAT</a:t>
            </a:r>
            <a:endParaRPr lang="es-ES_tradnl" sz="2400" dirty="0"/>
          </a:p>
          <a:p>
            <a:pPr marL="581025" indent="-215900" algn="just"/>
            <a:r>
              <a:rPr lang="es-MX" sz="2400" dirty="0"/>
              <a:t>Falta sello y firma que valide </a:t>
            </a:r>
            <a:r>
              <a:rPr lang="es-MX" sz="2400" dirty="0" smtClean="0"/>
              <a:t>la </a:t>
            </a:r>
            <a:r>
              <a:rPr lang="es-MX" sz="2400" dirty="0"/>
              <a:t>autenticidad de los comprobantes fiscales digitales (</a:t>
            </a:r>
            <a:r>
              <a:rPr lang="es-MX" sz="2400" dirty="0" smtClean="0"/>
              <a:t>CFDI) </a:t>
            </a:r>
            <a:r>
              <a:rPr lang="es-MX" sz="2400" dirty="0"/>
              <a:t>recibidos, anotando en la representación impresa la siguiente leyenda “comprobante validado en la página del SAT”.   </a:t>
            </a:r>
            <a:endParaRPr lang="es-MX" sz="2400" dirty="0" smtClean="0"/>
          </a:p>
          <a:p>
            <a:pPr marL="20638" indent="0" algn="just">
              <a:buNone/>
            </a:pPr>
            <a:endParaRPr lang="es-MX" sz="2400" dirty="0"/>
          </a:p>
          <a:p>
            <a:pPr marL="20638" indent="0" algn="just">
              <a:buNone/>
            </a:pPr>
            <a:r>
              <a:rPr lang="es-MX" sz="2400" dirty="0" smtClean="0"/>
              <a:t>Referencia</a:t>
            </a:r>
            <a:r>
              <a:rPr lang="es-MX" sz="2400" dirty="0"/>
              <a:t>:  DF/I/0005/2014 </a:t>
            </a:r>
            <a:endParaRPr lang="es-MX" sz="2400" dirty="0" smtClean="0"/>
          </a:p>
          <a:p>
            <a:pPr marL="20638" indent="0" algn="just">
              <a:buNone/>
            </a:pPr>
            <a:endParaRPr lang="es-MX"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10</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64356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7162" y="1045028"/>
            <a:ext cx="10515600" cy="5311321"/>
          </a:xfrm>
        </p:spPr>
        <p:txBody>
          <a:bodyPr>
            <a:noAutofit/>
          </a:bodyPr>
          <a:lstStyle/>
          <a:p>
            <a:pPr marL="20638" indent="0" algn="just">
              <a:buNone/>
            </a:pPr>
            <a:endParaRPr lang="es-MX" sz="2400" dirty="0"/>
          </a:p>
          <a:p>
            <a:pPr marL="0" lvl="0" indent="0">
              <a:buNone/>
            </a:pPr>
            <a:r>
              <a:rPr lang="es-MX" sz="2400" b="1" dirty="0" smtClean="0"/>
              <a:t>7. Sello </a:t>
            </a:r>
            <a:r>
              <a:rPr lang="es-MX" sz="2400" b="1" dirty="0"/>
              <a:t>“operado” en el </a:t>
            </a:r>
            <a:r>
              <a:rPr lang="es-MX" sz="2400" b="1" dirty="0" smtClean="0"/>
              <a:t>CFDI</a:t>
            </a:r>
            <a:endParaRPr lang="es-ES_tradnl" sz="2400" b="1" dirty="0"/>
          </a:p>
          <a:p>
            <a:pPr marL="493713" lvl="1" indent="-214313"/>
            <a:r>
              <a:rPr lang="es-MX" dirty="0"/>
              <a:t>Falta sello o es erróneo </a:t>
            </a:r>
            <a:endParaRPr lang="es-ES_tradnl" dirty="0"/>
          </a:p>
          <a:p>
            <a:pPr marL="493713" lvl="1" indent="-214313" algn="just"/>
            <a:r>
              <a:rPr lang="es-MX" dirty="0"/>
              <a:t>Colocar en todos los comprobantes originales del gasto correspondiente al presupuesto de ingresos y egresos un sello con la leyenda de “operado</a:t>
            </a:r>
            <a:r>
              <a:rPr lang="es-MX" dirty="0" smtClean="0"/>
              <a:t>”.</a:t>
            </a:r>
          </a:p>
          <a:p>
            <a:pPr marL="493713" lvl="1" indent="-214313" algn="just"/>
            <a:endParaRPr lang="es-ES_tradnl" dirty="0"/>
          </a:p>
          <a:p>
            <a:pPr marL="0" indent="0" algn="just">
              <a:buNone/>
            </a:pPr>
            <a:r>
              <a:rPr lang="es-MX" sz="2400" dirty="0"/>
              <a:t>Para los recursos que se ejercen a través de fideicomisos, deberá atenderse la aplicación del sello de acuerdo a las fuentes de financiamiento que se le </a:t>
            </a:r>
            <a:r>
              <a:rPr lang="es-MX" sz="2400" dirty="0" smtClean="0"/>
              <a:t>notifiquen </a:t>
            </a:r>
            <a:r>
              <a:rPr lang="es-MX" sz="2400" dirty="0"/>
              <a:t>por parte de las dependencias responsables de su administración. </a:t>
            </a:r>
            <a:endParaRPr lang="es-MX" sz="2400" dirty="0" smtClean="0"/>
          </a:p>
          <a:p>
            <a:pPr marL="0" indent="0" algn="just">
              <a:buNone/>
            </a:pPr>
            <a:r>
              <a:rPr lang="es-MX" sz="2400" dirty="0" smtClean="0"/>
              <a:t>Referencia</a:t>
            </a:r>
            <a:r>
              <a:rPr lang="es-MX" sz="2400" dirty="0"/>
              <a:t>: VR/CIRCULAR/03/2017 </a:t>
            </a:r>
            <a:r>
              <a:rPr lang="es-MX" sz="2400" dirty="0" smtClean="0"/>
              <a:t>Y </a:t>
            </a:r>
            <a:r>
              <a:rPr lang="es-MX" sz="2400" dirty="0"/>
              <a:t>VR/CIRCULAR /04/2017 </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11</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210559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741712"/>
            <a:ext cx="10515600" cy="4710797"/>
          </a:xfrm>
        </p:spPr>
        <p:txBody>
          <a:bodyPr>
            <a:noAutofit/>
          </a:bodyPr>
          <a:lstStyle/>
          <a:p>
            <a:pPr marL="0" lvl="0" indent="0">
              <a:buNone/>
            </a:pPr>
            <a:r>
              <a:rPr lang="es-MX" sz="2400" b="1" dirty="0" smtClean="0"/>
              <a:t>8. Sello </a:t>
            </a:r>
            <a:r>
              <a:rPr lang="es-MX" sz="2400" b="1" dirty="0"/>
              <a:t>y firma de recibido de los artículos adquiridos y servicios contratados </a:t>
            </a:r>
            <a:endParaRPr lang="es-ES_tradnl" sz="2400" b="1" dirty="0"/>
          </a:p>
          <a:p>
            <a:pPr lvl="1"/>
            <a:r>
              <a:rPr lang="es-MX" dirty="0"/>
              <a:t>Falta Sello</a:t>
            </a:r>
            <a:endParaRPr lang="es-ES_tradnl" dirty="0"/>
          </a:p>
          <a:p>
            <a:pPr lvl="1"/>
            <a:r>
              <a:rPr lang="es-MX" dirty="0"/>
              <a:t>Falta firma </a:t>
            </a:r>
            <a:endParaRPr lang="es-ES_tradnl" dirty="0"/>
          </a:p>
          <a:p>
            <a:pPr lvl="1"/>
            <a:endParaRPr lang="es-ES_tradnl" sz="2400" dirty="0"/>
          </a:p>
          <a:p>
            <a:pPr marL="20638" lvl="1" indent="0" algn="just">
              <a:buNone/>
            </a:pPr>
            <a:r>
              <a:rPr lang="es-MX" sz="2400" dirty="0" smtClean="0"/>
              <a:t>Sellar </a:t>
            </a:r>
            <a:r>
              <a:rPr lang="es-MX" sz="2400" dirty="0"/>
              <a:t>y firmar de recibido el original de los comprobantes </a:t>
            </a:r>
            <a:r>
              <a:rPr lang="es-MX" sz="2400" dirty="0" smtClean="0"/>
              <a:t>fiscales que amparen </a:t>
            </a:r>
            <a:r>
              <a:rPr lang="es-MX" sz="2400" dirty="0"/>
              <a:t>la adquisición, la fecha en que se reciban los bienes y servicios. </a:t>
            </a:r>
            <a:endParaRPr lang="es-MX" sz="2400" dirty="0" smtClean="0"/>
          </a:p>
          <a:p>
            <a:pPr marL="20638" lvl="1" indent="0" algn="just">
              <a:buNone/>
            </a:pPr>
            <a:endParaRPr lang="es-MX" sz="2400" dirty="0" smtClean="0"/>
          </a:p>
          <a:p>
            <a:pPr marL="20638" lvl="1" indent="0" algn="just">
              <a:buNone/>
            </a:pPr>
            <a:r>
              <a:rPr lang="es-MX" sz="2400" dirty="0" smtClean="0"/>
              <a:t>Referencia</a:t>
            </a:r>
            <a:r>
              <a:rPr lang="es-MX" sz="2400" dirty="0"/>
              <a:t>: Circular Núm. 01/2011  </a:t>
            </a:r>
            <a:r>
              <a:rPr lang="es-MX" dirty="0" smtClean="0"/>
              <a:t>de la Contraloría General</a:t>
            </a:r>
            <a:r>
              <a:rPr lang="es-MX" sz="2400" dirty="0" smtClean="0"/>
              <a:t>. </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12</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95294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5028" y="1045028"/>
            <a:ext cx="10515600" cy="4898571"/>
          </a:xfrm>
        </p:spPr>
        <p:txBody>
          <a:bodyPr>
            <a:noAutofit/>
          </a:bodyPr>
          <a:lstStyle/>
          <a:p>
            <a:pPr marL="0" indent="0">
              <a:buNone/>
            </a:pPr>
            <a:r>
              <a:rPr lang="es-MX" sz="2400" b="1" dirty="0"/>
              <a:t>9</a:t>
            </a:r>
            <a:r>
              <a:rPr lang="es-MX" sz="2400" b="1" dirty="0" smtClean="0"/>
              <a:t>. Cheque </a:t>
            </a:r>
            <a:r>
              <a:rPr lang="es-MX" sz="2400" b="1" dirty="0"/>
              <a:t>nominativo para abono en cuenta del beneficiario (Mayor a $2,000.00</a:t>
            </a:r>
            <a:r>
              <a:rPr lang="es-MX" sz="2400" b="1" dirty="0" smtClean="0"/>
              <a:t>)</a:t>
            </a:r>
            <a:endParaRPr lang="es-ES_tradnl" sz="2400" dirty="0"/>
          </a:p>
          <a:p>
            <a:pPr marL="536575" lvl="0" indent="-300038" algn="just"/>
            <a:r>
              <a:rPr lang="es-MX" sz="2400" dirty="0"/>
              <a:t>No corresponde el beneficiario de la póliza de cheque con el  CFDI</a:t>
            </a:r>
            <a:endParaRPr lang="es-ES_tradnl" sz="2400" dirty="0"/>
          </a:p>
          <a:p>
            <a:pPr marL="536575" lvl="0" indent="-300038" algn="just"/>
            <a:r>
              <a:rPr lang="es-MX" sz="2400" dirty="0"/>
              <a:t>No se anexa póliza de cheque </a:t>
            </a:r>
            <a:endParaRPr lang="es-ES_tradnl" sz="2400" dirty="0"/>
          </a:p>
          <a:p>
            <a:pPr marL="536575" lvl="0" indent="-300038" algn="just"/>
            <a:r>
              <a:rPr lang="es-MX" sz="2400" dirty="0"/>
              <a:t>La póliza EP  de pago no corresponde al beneficiario del cheque </a:t>
            </a:r>
            <a:endParaRPr lang="es-ES_tradnl" sz="2400" dirty="0"/>
          </a:p>
          <a:p>
            <a:pPr marL="536575" lvl="0" indent="-300038" algn="just"/>
            <a:r>
              <a:rPr lang="es-MX" sz="2400" dirty="0"/>
              <a:t>Emisión de dos transferencias bancarias y un pago en sistema </a:t>
            </a:r>
            <a:endParaRPr lang="es-ES_tradnl" sz="2400" dirty="0"/>
          </a:p>
          <a:p>
            <a:pPr marL="536575" lvl="0" indent="-300038" algn="just"/>
            <a:r>
              <a:rPr lang="es-MX" sz="2400" dirty="0"/>
              <a:t>No corresponde el No. De cheque en sistema con el emitido original </a:t>
            </a:r>
            <a:endParaRPr lang="es-ES_tradnl" sz="2400" dirty="0"/>
          </a:p>
          <a:p>
            <a:pPr marL="536575" indent="-300038" algn="just"/>
            <a:endParaRPr lang="es-MX" sz="2400" dirty="0" smtClean="0"/>
          </a:p>
          <a:p>
            <a:pPr marL="236537" indent="0" algn="just">
              <a:buNone/>
            </a:pPr>
            <a:r>
              <a:rPr lang="es-MX" sz="2400" dirty="0" smtClean="0"/>
              <a:t>Cuando </a:t>
            </a:r>
            <a:r>
              <a:rPr lang="es-MX" sz="2400" dirty="0"/>
              <a:t>se efectué un pago cuyo monto exceda de  $2,000.00 00 (DOS MIL PESOS 00/100 M.N.), se deberá emitir cheque nominativo al proveedor del bien o servicio con la leyenda “para abono en cuenta del </a:t>
            </a:r>
            <a:r>
              <a:rPr lang="es-MX" sz="2400" dirty="0" smtClean="0"/>
              <a:t>beneficiario”. </a:t>
            </a:r>
          </a:p>
          <a:p>
            <a:pPr marL="236537" indent="0" algn="just">
              <a:buNone/>
            </a:pPr>
            <a:r>
              <a:rPr lang="es-MX" sz="2400" dirty="0" smtClean="0"/>
              <a:t>Referencia</a:t>
            </a:r>
            <a:r>
              <a:rPr lang="es-MX" sz="2400" dirty="0"/>
              <a:t>: Procedimientos del Presupuesto de Ingresos y Egresos y no aplica la circular </a:t>
            </a:r>
            <a:r>
              <a:rPr lang="es-MX" sz="2400" dirty="0" smtClean="0"/>
              <a:t>IV11/2008/1751/II</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13</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202757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5028" y="1436912"/>
            <a:ext cx="10515600" cy="5159829"/>
          </a:xfrm>
        </p:spPr>
        <p:txBody>
          <a:bodyPr>
            <a:noAutofit/>
          </a:bodyPr>
          <a:lstStyle/>
          <a:p>
            <a:pPr marL="536575" indent="-536575" algn="just">
              <a:buNone/>
            </a:pPr>
            <a:r>
              <a:rPr lang="es-MX" sz="2400" b="1" dirty="0" smtClean="0"/>
              <a:t>10. </a:t>
            </a:r>
            <a:r>
              <a:rPr lang="es-MX" sz="2400" b="1" dirty="0"/>
              <a:t>Copia de voucher en compras </a:t>
            </a:r>
            <a:r>
              <a:rPr lang="es-MX" sz="2400" b="1" dirty="0" smtClean="0"/>
              <a:t>mayores a </a:t>
            </a:r>
            <a:r>
              <a:rPr lang="es-MX" sz="2400" b="1" dirty="0"/>
              <a:t>$2,000.00 pagadas con tarjeta de débito o crédito</a:t>
            </a:r>
            <a:r>
              <a:rPr lang="es-ES_tradnl" sz="2400" dirty="0"/>
              <a:t> </a:t>
            </a:r>
            <a:endParaRPr lang="es-ES_tradnl" sz="2400" dirty="0" smtClean="0"/>
          </a:p>
          <a:p>
            <a:pPr marL="731838" lvl="0" indent="-215900" algn="just">
              <a:buFont typeface="Arial" charset="0"/>
              <a:buChar char="•"/>
            </a:pPr>
            <a:r>
              <a:rPr lang="es-MX" sz="2400" dirty="0"/>
              <a:t>Falta voucher</a:t>
            </a:r>
            <a:endParaRPr lang="es-ES_tradnl" sz="2400" dirty="0"/>
          </a:p>
          <a:p>
            <a:pPr marL="731838" lvl="0" indent="-215900" algn="just">
              <a:buFont typeface="Arial" charset="0"/>
              <a:buChar char="•"/>
            </a:pPr>
            <a:r>
              <a:rPr lang="es-MX" sz="2400" dirty="0"/>
              <a:t>Falta firma del titular</a:t>
            </a:r>
            <a:endParaRPr lang="es-ES_tradnl" sz="2400" dirty="0"/>
          </a:p>
          <a:p>
            <a:pPr marL="0" indent="0" algn="just">
              <a:buNone/>
            </a:pPr>
            <a:r>
              <a:rPr lang="es-MX" sz="2400" b="1" dirty="0"/>
              <a:t> </a:t>
            </a:r>
            <a:endParaRPr lang="es-ES_tradnl" sz="2400" dirty="0"/>
          </a:p>
          <a:p>
            <a:pPr marL="0" indent="0" algn="just">
              <a:buNone/>
            </a:pPr>
            <a:r>
              <a:rPr lang="es-MX" sz="2400" dirty="0"/>
              <a:t>Se recibirán comprobaciones que contengan facturas mayores a $2,000.00 (DOS MIL PESOS 00/100 M.N.) </a:t>
            </a:r>
            <a:r>
              <a:rPr lang="es-MX" sz="2400" dirty="0" smtClean="0"/>
              <a:t>pagado con </a:t>
            </a:r>
            <a:r>
              <a:rPr lang="es-MX" sz="2400" dirty="0"/>
              <a:t>tarjeta de crédito o débito personales, cuando cumpla con los siguientes requisitos: A) que el cheque de reposición se expida a nombre del titular de la tarjeta de crédito o débito; B) que se anexe a la comprobación copia del voucher, y C) que el comprobante contenga la firma del titular de la dependencia. Referencia: oficio No. IV11/2008/1751/II</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14</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14180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199" y="1045029"/>
            <a:ext cx="10787743" cy="4680857"/>
          </a:xfrm>
        </p:spPr>
        <p:txBody>
          <a:bodyPr>
            <a:noAutofit/>
          </a:bodyPr>
          <a:lstStyle/>
          <a:p>
            <a:pPr marL="0" lvl="0" indent="0">
              <a:buNone/>
              <a:tabLst>
                <a:tab pos="2603500" algn="l"/>
              </a:tabLst>
            </a:pPr>
            <a:r>
              <a:rPr lang="es-MX" sz="2400" b="1" dirty="0" smtClean="0"/>
              <a:t>11. Contrato </a:t>
            </a:r>
            <a:r>
              <a:rPr lang="es-MX" sz="2400" b="1" dirty="0"/>
              <a:t>cuando el monto a erogar sea mayor a 100 veces el salario </a:t>
            </a:r>
            <a:r>
              <a:rPr lang="es-MX" sz="2400" b="1" dirty="0" smtClean="0"/>
              <a:t>mínimo</a:t>
            </a:r>
            <a:endParaRPr lang="es-ES_tradnl" sz="2400" b="1" dirty="0"/>
          </a:p>
          <a:p>
            <a:pPr marL="666750" lvl="0" indent="-215900"/>
            <a:r>
              <a:rPr lang="es-MX" sz="2400" dirty="0"/>
              <a:t>Falta contrato en sistema </a:t>
            </a:r>
            <a:endParaRPr lang="es-ES_tradnl" sz="2400" dirty="0"/>
          </a:p>
          <a:p>
            <a:pPr marL="666750" lvl="0" indent="-215900"/>
            <a:r>
              <a:rPr lang="es-MX" sz="2400" dirty="0"/>
              <a:t>No es legible la imagen </a:t>
            </a:r>
            <a:endParaRPr lang="es-ES_tradnl" sz="2400" dirty="0"/>
          </a:p>
          <a:p>
            <a:pPr marL="666750" lvl="0" indent="-215900"/>
            <a:r>
              <a:rPr lang="es-MX" sz="2400" dirty="0"/>
              <a:t>Faltan firmas </a:t>
            </a:r>
            <a:endParaRPr lang="es-ES_tradnl" sz="2400" dirty="0"/>
          </a:p>
          <a:p>
            <a:pPr marL="666750" lvl="0" indent="-215900"/>
            <a:r>
              <a:rPr lang="es-MX" sz="2400" dirty="0"/>
              <a:t>No corresponde el contrato </a:t>
            </a:r>
            <a:endParaRPr lang="es-ES_tradnl" sz="2400" dirty="0"/>
          </a:p>
          <a:p>
            <a:pPr marL="666750" lvl="0" indent="-215900"/>
            <a:r>
              <a:rPr lang="es-MX" sz="2400" dirty="0"/>
              <a:t>No coincide el monto de la adquisición con el manifestado en el contrato</a:t>
            </a:r>
            <a:endParaRPr lang="es-ES_tradnl" sz="2400" dirty="0"/>
          </a:p>
          <a:p>
            <a:pPr marL="0" indent="0">
              <a:buNone/>
            </a:pPr>
            <a:r>
              <a:rPr lang="es-MX" sz="2400" dirty="0"/>
              <a:t> </a:t>
            </a:r>
            <a:endParaRPr lang="es-ES_tradnl" sz="2400" dirty="0"/>
          </a:p>
          <a:p>
            <a:pPr marL="0" indent="0">
              <a:buNone/>
            </a:pPr>
            <a:r>
              <a:rPr lang="es-MX" sz="2400" dirty="0"/>
              <a:t>Cuando el monto a erogar sea mayor al equivalente 100 veces el salario mínimo mensual, deberá de suscribirse el contrato correspondiente por el apoderado de la universidad que cuente con las facultades para el efecto.  Referencia: articulo 29Bis. Reglamento de Adquisiciones, Arrendamientos y Contratación de Servicios </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15</a:t>
            </a:fld>
            <a:endParaRPr lang="es-MX"/>
          </a:p>
        </p:txBody>
      </p:sp>
      <p:sp>
        <p:nvSpPr>
          <p:cNvPr id="6"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25547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5028" y="870857"/>
            <a:ext cx="10308771" cy="4855029"/>
          </a:xfrm>
        </p:spPr>
        <p:txBody>
          <a:bodyPr>
            <a:noAutofit/>
          </a:bodyPr>
          <a:lstStyle/>
          <a:p>
            <a:pPr marL="0" lvl="0" indent="0">
              <a:buNone/>
            </a:pPr>
            <a:r>
              <a:rPr lang="es-MX" sz="2400" b="1" dirty="0" smtClean="0"/>
              <a:t>12. Orden </a:t>
            </a:r>
            <a:r>
              <a:rPr lang="es-MX" sz="2400" b="1" dirty="0"/>
              <a:t>de compra</a:t>
            </a:r>
            <a:endParaRPr lang="es-ES_tradnl" sz="2400" dirty="0"/>
          </a:p>
          <a:p>
            <a:pPr marL="536575" lvl="0" indent="-214313"/>
            <a:r>
              <a:rPr lang="es-MX" sz="2400" dirty="0"/>
              <a:t>Falta anexar orden de compra en el sistema </a:t>
            </a:r>
            <a:endParaRPr lang="es-ES_tradnl" sz="2400" dirty="0"/>
          </a:p>
          <a:p>
            <a:pPr marL="536575" lvl="0" indent="-214313"/>
            <a:r>
              <a:rPr lang="es-MX" sz="2400" dirty="0"/>
              <a:t>Faltan firmas en la orden de compra </a:t>
            </a:r>
            <a:endParaRPr lang="es-ES_tradnl" sz="2400" dirty="0"/>
          </a:p>
          <a:p>
            <a:pPr marL="536575" lvl="0" indent="-214313"/>
            <a:r>
              <a:rPr lang="es-MX" sz="2400" dirty="0"/>
              <a:t>No coincide el monto de la adquisición con el manifestado en la orden de compra </a:t>
            </a:r>
            <a:endParaRPr lang="es-ES_tradnl" sz="2400" dirty="0"/>
          </a:p>
          <a:p>
            <a:pPr marL="536575" lvl="0" indent="-214313"/>
            <a:r>
              <a:rPr lang="es-MX" sz="2400" dirty="0"/>
              <a:t>No corresponde la orden de compra </a:t>
            </a:r>
            <a:endParaRPr lang="es-ES_tradnl" sz="2400" dirty="0"/>
          </a:p>
          <a:p>
            <a:pPr marL="0" indent="0">
              <a:buNone/>
            </a:pPr>
            <a:r>
              <a:rPr lang="es-MX" sz="2400" b="1" dirty="0"/>
              <a:t> </a:t>
            </a:r>
            <a:endParaRPr lang="es-ES_tradnl" sz="2400" dirty="0"/>
          </a:p>
          <a:p>
            <a:pPr marL="0" indent="0" algn="just">
              <a:buNone/>
            </a:pPr>
            <a:r>
              <a:rPr lang="es-MX" sz="2400" dirty="0"/>
              <a:t>Para efectos de la formalización de las adquisiciones cuando el monto a erogar sea mayor al equivalente a 6 veces el salario mínimo mensual y menor o igual al equivalente de 100 veces el salario mínimo mensual, las entidades de la Red deberán suscribir la orden de compra en el formato institucional aprobado para el efecto. Referencia: articulo 29Bis. Reglamento de Adquisiciones, Arrendamientos y Contratación de Servicios</a:t>
            </a:r>
            <a:r>
              <a:rPr lang="es-MX" sz="2400" dirty="0" smtClean="0"/>
              <a:t>.</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16</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83944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8939" y="1023257"/>
            <a:ext cx="10515600" cy="5137154"/>
          </a:xfrm>
        </p:spPr>
        <p:txBody>
          <a:bodyPr>
            <a:noAutofit/>
          </a:bodyPr>
          <a:lstStyle/>
          <a:p>
            <a:pPr marL="0" lvl="0" indent="0">
              <a:buNone/>
            </a:pPr>
            <a:r>
              <a:rPr lang="es-MX" sz="2400" b="1" dirty="0"/>
              <a:t>13. Firmas originales en póliza</a:t>
            </a:r>
            <a:endParaRPr lang="es-ES_tradnl" sz="2400" b="1" dirty="0"/>
          </a:p>
          <a:p>
            <a:pPr marL="666750" lvl="1" indent="-215900" algn="just"/>
            <a:r>
              <a:rPr lang="es-MX" dirty="0"/>
              <a:t>Las pólizas que deberán contener firmas originales, son: póliza de pago (EP) y póliza de comprobación (C). Referencia: correo enviado el 22 de abril del 2013 </a:t>
            </a:r>
            <a:endParaRPr lang="es-ES_tradnl" dirty="0"/>
          </a:p>
          <a:p>
            <a:pPr marL="666750" indent="-215900">
              <a:buNone/>
            </a:pPr>
            <a:r>
              <a:rPr lang="es-MX" dirty="0"/>
              <a:t> </a:t>
            </a:r>
            <a:endParaRPr lang="es-ES_tradnl" dirty="0"/>
          </a:p>
          <a:p>
            <a:pPr marL="0" indent="0">
              <a:buNone/>
            </a:pPr>
            <a:r>
              <a:rPr lang="es-MX" dirty="0"/>
              <a:t> </a:t>
            </a:r>
            <a:r>
              <a:rPr lang="es-MX" sz="2400" b="1" dirty="0" smtClean="0"/>
              <a:t>14. Comprobante </a:t>
            </a:r>
            <a:r>
              <a:rPr lang="es-MX" sz="2400" b="1" dirty="0"/>
              <a:t>no </a:t>
            </a:r>
            <a:r>
              <a:rPr lang="es-MX" sz="2400" b="1" dirty="0" smtClean="0"/>
              <a:t>reúne </a:t>
            </a:r>
            <a:r>
              <a:rPr lang="es-MX" sz="2400" b="1" dirty="0"/>
              <a:t>requisitos fiscales e institucionales </a:t>
            </a:r>
            <a:endParaRPr lang="es-ES_tradnl" sz="2400" b="1" dirty="0"/>
          </a:p>
          <a:p>
            <a:pPr marL="860425" lvl="1" indent="-366713"/>
            <a:r>
              <a:rPr lang="es-MX" dirty="0"/>
              <a:t>RFC Incorrecto </a:t>
            </a:r>
            <a:endParaRPr lang="es-ES_tradnl" dirty="0"/>
          </a:p>
          <a:p>
            <a:pPr marL="860425" lvl="1" indent="-366713"/>
            <a:r>
              <a:rPr lang="es-MX" dirty="0"/>
              <a:t>No expedido a nombre de la Universidad de Guadalajara</a:t>
            </a:r>
            <a:endParaRPr lang="es-ES_tradnl" dirty="0"/>
          </a:p>
          <a:p>
            <a:pPr marL="860425" lvl="1" indent="-366713"/>
            <a:r>
              <a:rPr lang="es-MX" dirty="0"/>
              <a:t>Comprobantes sin requisitos, sin </a:t>
            </a:r>
            <a:r>
              <a:rPr lang="es-MX" dirty="0" smtClean="0"/>
              <a:t>autorización</a:t>
            </a:r>
            <a:endParaRPr lang="es-ES_tradnl" dirty="0"/>
          </a:p>
          <a:p>
            <a:pPr marL="860425" lvl="1" indent="-366713"/>
            <a:r>
              <a:rPr lang="es-MX" dirty="0" smtClean="0"/>
              <a:t>Copia </a:t>
            </a:r>
            <a:r>
              <a:rPr lang="es-MX" dirty="0"/>
              <a:t>de acta de adjudicación de obra en la primera estimación </a:t>
            </a:r>
            <a:endParaRPr lang="es-ES_tradnl" dirty="0"/>
          </a:p>
          <a:p>
            <a:pPr marL="860425" lvl="1" indent="-366713"/>
            <a:r>
              <a:rPr lang="es-MX" dirty="0"/>
              <a:t>Copia del finiquito de la obra en el último pago y del acta de entrega recepción </a:t>
            </a:r>
            <a:endParaRPr lang="es-ES_tradnl" dirty="0"/>
          </a:p>
          <a:p>
            <a:pPr marL="860425" lvl="1" indent="-366713"/>
            <a:r>
              <a:rPr lang="es-MX" dirty="0"/>
              <a:t>Falta estimación de obra </a:t>
            </a:r>
            <a:endParaRPr lang="es-ES_tradnl" dirty="0"/>
          </a:p>
          <a:p>
            <a:pPr marL="860425" lvl="1" indent="-366713"/>
            <a:r>
              <a:rPr lang="es-MX" dirty="0"/>
              <a:t>Falta retención de obra </a:t>
            </a:r>
            <a:endParaRPr lang="es-ES_tradnl" dirty="0"/>
          </a:p>
          <a:p>
            <a:pPr marL="860425" lvl="1" indent="-366713"/>
            <a:r>
              <a:rPr lang="es-MX" dirty="0"/>
              <a:t>Falta retención de ISR </a:t>
            </a:r>
            <a:endParaRPr lang="es-ES_tradnl"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17</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91452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1486" y="1480457"/>
            <a:ext cx="10352314" cy="4843689"/>
          </a:xfrm>
        </p:spPr>
        <p:txBody>
          <a:bodyPr>
            <a:noAutofit/>
          </a:bodyPr>
          <a:lstStyle/>
          <a:p>
            <a:pPr marL="0" lvl="0" indent="0">
              <a:buNone/>
            </a:pPr>
            <a:r>
              <a:rPr lang="es-MX" sz="2400" b="1" dirty="0" smtClean="0"/>
              <a:t>15. Dictamen </a:t>
            </a:r>
            <a:r>
              <a:rPr lang="es-MX" sz="2400" b="1" dirty="0"/>
              <a:t>de autorización de becas </a:t>
            </a:r>
            <a:endParaRPr lang="es-ES_tradnl" sz="2400" b="1" dirty="0"/>
          </a:p>
          <a:p>
            <a:pPr marL="731838" lvl="0" indent="-238125"/>
            <a:r>
              <a:rPr lang="es-MX" sz="2400" dirty="0"/>
              <a:t>Falta dictamen </a:t>
            </a:r>
            <a:r>
              <a:rPr lang="es-MX" sz="2400" dirty="0" smtClean="0"/>
              <a:t> </a:t>
            </a:r>
            <a:endParaRPr lang="es-ES_tradnl" sz="2400" dirty="0"/>
          </a:p>
          <a:p>
            <a:pPr marL="731838" lvl="0" indent="-238125"/>
            <a:r>
              <a:rPr lang="es-MX" sz="2400" dirty="0"/>
              <a:t>Faltan firmas </a:t>
            </a:r>
            <a:endParaRPr lang="es-ES_tradnl" sz="2400" dirty="0"/>
          </a:p>
          <a:p>
            <a:pPr marL="731838" lvl="0" indent="-238125"/>
            <a:r>
              <a:rPr lang="es-MX" sz="2400" dirty="0"/>
              <a:t>No corresponde </a:t>
            </a:r>
            <a:endParaRPr lang="es-ES_tradnl" sz="2400" dirty="0"/>
          </a:p>
          <a:p>
            <a:pPr marL="20638" lvl="0" indent="0">
              <a:buNone/>
            </a:pPr>
            <a:endParaRPr lang="es-MX" sz="2400" dirty="0" smtClean="0"/>
          </a:p>
          <a:p>
            <a:pPr marL="20638" lvl="0" indent="0" algn="just">
              <a:buNone/>
            </a:pPr>
            <a:r>
              <a:rPr lang="es-MX" sz="2400" dirty="0" smtClean="0"/>
              <a:t>Dictamen </a:t>
            </a:r>
            <a:r>
              <a:rPr lang="es-MX" sz="2400" dirty="0"/>
              <a:t>de autorización de beca emitido por la Comisión Permanente de Condonación y </a:t>
            </a:r>
            <a:r>
              <a:rPr lang="es-MX" sz="2400" dirty="0" smtClean="0"/>
              <a:t>Becas.</a:t>
            </a:r>
          </a:p>
          <a:p>
            <a:pPr marL="20638" lvl="0" indent="0">
              <a:buNone/>
            </a:pPr>
            <a:endParaRPr lang="es-MX" sz="2400" b="1"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18</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112827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110339"/>
            <a:ext cx="10515600" cy="5246011"/>
          </a:xfrm>
        </p:spPr>
        <p:txBody>
          <a:bodyPr>
            <a:noAutofit/>
          </a:bodyPr>
          <a:lstStyle/>
          <a:p>
            <a:pPr marL="20638" lvl="0" indent="0">
              <a:buNone/>
            </a:pPr>
            <a:r>
              <a:rPr lang="es-MX" sz="2400" b="1" dirty="0" smtClean="0"/>
              <a:t>16. Contrato </a:t>
            </a:r>
            <a:r>
              <a:rPr lang="es-MX" sz="2400" b="1" dirty="0"/>
              <a:t>de honorarios por la prestación de servicios profesionales </a:t>
            </a:r>
            <a:endParaRPr lang="es-ES_tradnl" sz="2400" b="1" dirty="0"/>
          </a:p>
          <a:p>
            <a:pPr marL="731838" lvl="0" indent="-215900"/>
            <a:r>
              <a:rPr lang="es-MX" sz="2400" dirty="0"/>
              <a:t>Falta contrato</a:t>
            </a:r>
            <a:endParaRPr lang="es-ES_tradnl" sz="2400" dirty="0"/>
          </a:p>
          <a:p>
            <a:pPr marL="731838" lvl="0" indent="-215900"/>
            <a:r>
              <a:rPr lang="es-MX" sz="2400" dirty="0"/>
              <a:t>Faltan firmas</a:t>
            </a:r>
            <a:endParaRPr lang="es-ES_tradnl" sz="2400" dirty="0"/>
          </a:p>
          <a:p>
            <a:pPr marL="731838" lvl="0" indent="-215900"/>
            <a:r>
              <a:rPr lang="es-MX" sz="2400" dirty="0"/>
              <a:t>No corresponde </a:t>
            </a:r>
            <a:endParaRPr lang="es-ES_tradnl" sz="2400" dirty="0"/>
          </a:p>
          <a:p>
            <a:pPr marL="731838" lvl="0" indent="-215900"/>
            <a:r>
              <a:rPr lang="es-MX" sz="2400" dirty="0"/>
              <a:t>Monto diferente </a:t>
            </a:r>
            <a:endParaRPr lang="es-ES_tradnl" sz="2400" dirty="0"/>
          </a:p>
          <a:p>
            <a:pPr marL="731838" lvl="0" indent="-215900"/>
            <a:r>
              <a:rPr lang="es-MX" sz="2400" dirty="0"/>
              <a:t>No corresponde </a:t>
            </a:r>
            <a:r>
              <a:rPr lang="es-MX" sz="2400" dirty="0" smtClean="0"/>
              <a:t>periodo</a:t>
            </a:r>
            <a:endParaRPr lang="es-ES_tradnl" sz="2400" dirty="0"/>
          </a:p>
          <a:p>
            <a:pPr marL="731838" lvl="0" indent="-215900"/>
            <a:endParaRPr lang="es-ES_tradnl" sz="2400" dirty="0"/>
          </a:p>
          <a:p>
            <a:pPr marL="106363" lvl="0" indent="0" algn="just">
              <a:buNone/>
            </a:pPr>
            <a:r>
              <a:rPr lang="es-MX" sz="2400" dirty="0" smtClean="0"/>
              <a:t>Los </a:t>
            </a:r>
            <a:r>
              <a:rPr lang="es-MX" sz="2400" dirty="0"/>
              <a:t>prestadores de servicios profesionales que no tengan otra figura de contratación en la </a:t>
            </a:r>
            <a:r>
              <a:rPr lang="es-MX" sz="2400" dirty="0" smtClean="0"/>
              <a:t>Universidad</a:t>
            </a:r>
            <a:r>
              <a:rPr lang="es-MX" sz="2400" dirty="0"/>
              <a:t>, solo podrán tener contrato civil por honorarios puros. Referencia: Circular 04 emitida por Secretaria General </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19</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129352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598428" y="1834745"/>
            <a:ext cx="9144000" cy="2387600"/>
          </a:xfrm>
        </p:spPr>
        <p:txBody>
          <a:bodyPr>
            <a:normAutofit/>
          </a:bodyPr>
          <a:lstStyle/>
          <a:p>
            <a:r>
              <a:rPr lang="es-MX" b="1" dirty="0" smtClean="0"/>
              <a:t>Gasto por comprobar</a:t>
            </a:r>
            <a:br>
              <a:rPr lang="es-MX" b="1" dirty="0" smtClean="0"/>
            </a:br>
            <a:r>
              <a:rPr lang="es-MX" b="1" dirty="0" smtClean="0"/>
              <a:t>Gráficas</a:t>
            </a:r>
            <a:endParaRPr lang="es-MX"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a:t>
            </a:fld>
            <a:endParaRPr lang="es-MX"/>
          </a:p>
        </p:txBody>
      </p:sp>
    </p:spTree>
    <p:extLst>
      <p:ext uri="{BB962C8B-B14F-4D97-AF65-F5344CB8AC3E}">
        <p14:creationId xmlns:p14="http://schemas.microsoft.com/office/powerpoint/2010/main" val="1255614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8939" y="1197429"/>
            <a:ext cx="10515600" cy="4962982"/>
          </a:xfrm>
        </p:spPr>
        <p:txBody>
          <a:bodyPr>
            <a:noAutofit/>
          </a:bodyPr>
          <a:lstStyle/>
          <a:p>
            <a:pPr marL="493713" lvl="0" indent="-473075">
              <a:buNone/>
            </a:pPr>
            <a:r>
              <a:rPr lang="es-MX" sz="2400" b="1" dirty="0" smtClean="0"/>
              <a:t>17. Contrato </a:t>
            </a:r>
            <a:r>
              <a:rPr lang="es-MX" sz="2400" b="1" dirty="0"/>
              <a:t>de Contrato de arrendamiento </a:t>
            </a:r>
            <a:endParaRPr lang="es-ES_tradnl" sz="2400" b="1" dirty="0"/>
          </a:p>
          <a:p>
            <a:pPr lvl="1"/>
            <a:r>
              <a:rPr lang="es-MX" dirty="0"/>
              <a:t>Falta contrato</a:t>
            </a:r>
            <a:endParaRPr lang="es-ES_tradnl" dirty="0"/>
          </a:p>
          <a:p>
            <a:pPr lvl="1"/>
            <a:r>
              <a:rPr lang="es-MX" dirty="0"/>
              <a:t>Faltan firmas</a:t>
            </a:r>
            <a:endParaRPr lang="es-ES_tradnl" dirty="0"/>
          </a:p>
          <a:p>
            <a:pPr lvl="1"/>
            <a:r>
              <a:rPr lang="es-MX" dirty="0"/>
              <a:t>No corresponde </a:t>
            </a:r>
            <a:endParaRPr lang="es-ES_tradnl" dirty="0"/>
          </a:p>
          <a:p>
            <a:pPr lvl="1"/>
            <a:r>
              <a:rPr lang="es-MX" dirty="0"/>
              <a:t>Monto diferente </a:t>
            </a:r>
            <a:endParaRPr lang="es-ES_tradnl" dirty="0"/>
          </a:p>
          <a:p>
            <a:pPr lvl="1"/>
            <a:r>
              <a:rPr lang="es-MX" dirty="0"/>
              <a:t>No corresponde periodo</a:t>
            </a:r>
            <a:endParaRPr lang="es-ES_tradnl" dirty="0"/>
          </a:p>
          <a:p>
            <a:pPr marL="0" indent="0">
              <a:buNone/>
            </a:pPr>
            <a:r>
              <a:rPr lang="es-MX" b="1" dirty="0"/>
              <a:t> </a:t>
            </a:r>
            <a:endParaRPr lang="es-ES_tradnl" dirty="0"/>
          </a:p>
          <a:p>
            <a:pPr marL="0" indent="0" algn="just">
              <a:buNone/>
            </a:pPr>
            <a:r>
              <a:rPr lang="es-MX" dirty="0"/>
              <a:t>Cuando se trate de </a:t>
            </a:r>
            <a:r>
              <a:rPr lang="es-MX" dirty="0" smtClean="0"/>
              <a:t>arrendamientos, indistinto al </a:t>
            </a:r>
            <a:r>
              <a:rPr lang="es-MX" dirty="0"/>
              <a:t>monto, se deberá elaborar el contrato correspondiente y suscribirse por el apoderado de la universidad que cuente con las facultades para tal efecto.  Referencia Articulo 29Ter. Reglamento de Adquisiciones, Arrendamientos y Contratación de Servicios.</a:t>
            </a:r>
            <a:endParaRPr lang="es-ES_tradnl"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20</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39787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3000" y="1266824"/>
            <a:ext cx="10515600" cy="5089526"/>
          </a:xfrm>
        </p:spPr>
        <p:txBody>
          <a:bodyPr>
            <a:noAutofit/>
          </a:bodyPr>
          <a:lstStyle/>
          <a:p>
            <a:pPr marL="0" indent="0">
              <a:buNone/>
            </a:pPr>
            <a:r>
              <a:rPr lang="es-MX" sz="2400" b="1" dirty="0" smtClean="0"/>
              <a:t>18. </a:t>
            </a:r>
            <a:r>
              <a:rPr lang="es-MX" sz="2400" b="1" dirty="0"/>
              <a:t>Identificación oficial, carta compromiso (Becas)</a:t>
            </a:r>
            <a:endParaRPr lang="es-ES_tradnl" sz="2400" dirty="0"/>
          </a:p>
          <a:p>
            <a:pPr marL="407988" lvl="0" indent="0"/>
            <a:r>
              <a:rPr lang="es-MX" sz="2400" dirty="0"/>
              <a:t>Falta identificación</a:t>
            </a:r>
            <a:endParaRPr lang="es-ES_tradnl" sz="2400" dirty="0"/>
          </a:p>
          <a:p>
            <a:pPr marL="407988" lvl="0" indent="0"/>
            <a:r>
              <a:rPr lang="es-MX" sz="2400" dirty="0"/>
              <a:t>Falta carta compromiso</a:t>
            </a:r>
            <a:endParaRPr lang="es-ES_tradnl" sz="2400" dirty="0"/>
          </a:p>
          <a:p>
            <a:pPr marL="407988" indent="0"/>
            <a:r>
              <a:rPr lang="es-MX" sz="2400" dirty="0"/>
              <a:t>No </a:t>
            </a:r>
            <a:r>
              <a:rPr lang="es-MX" sz="2400" dirty="0" smtClean="0"/>
              <a:t>corresponde</a:t>
            </a:r>
          </a:p>
          <a:p>
            <a:pPr marL="407988" indent="0"/>
            <a:endParaRPr lang="es-MX" sz="2400" b="1" dirty="0"/>
          </a:p>
          <a:p>
            <a:pPr marL="407988" indent="0"/>
            <a:endParaRPr lang="es-ES_tradnl" sz="2400" b="1" dirty="0"/>
          </a:p>
          <a:p>
            <a:pPr marL="20638" indent="0">
              <a:buNone/>
            </a:pPr>
            <a:r>
              <a:rPr lang="es-ES_tradnl" sz="2400" b="1" dirty="0" smtClean="0"/>
              <a:t>19. Cuenta contable</a:t>
            </a:r>
            <a:endParaRPr lang="es-ES_tradnl" sz="2400" dirty="0"/>
          </a:p>
          <a:p>
            <a:pPr marL="666750" lvl="0" indent="-215900"/>
            <a:r>
              <a:rPr lang="es-MX" sz="2400" dirty="0"/>
              <a:t>Faltan Error de codificación en cuentas gasto</a:t>
            </a:r>
            <a:endParaRPr lang="es-ES_tradnl" sz="2400" dirty="0"/>
          </a:p>
          <a:p>
            <a:pPr marL="666750" lvl="0" indent="-215900"/>
            <a:r>
              <a:rPr lang="es-MX" sz="2400" dirty="0"/>
              <a:t>Capitalizable no inventariable</a:t>
            </a:r>
            <a:endParaRPr lang="es-ES_tradnl" sz="2400" dirty="0"/>
          </a:p>
          <a:p>
            <a:pPr marL="666750" lvl="0" indent="-215900"/>
            <a:r>
              <a:rPr lang="es-MX" sz="2400" dirty="0"/>
              <a:t>Inventariable no capitalizable </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21</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35655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429" y="365125"/>
            <a:ext cx="11329011" cy="1325563"/>
          </a:xfrm>
        </p:spPr>
        <p:txBody>
          <a:bodyPr>
            <a:noAutofit/>
          </a:bodyPr>
          <a:lstStyle/>
          <a:p>
            <a:r>
              <a:rPr lang="es-MX" b="1" dirty="0"/>
              <a:t>Calendario para la conciliación de los recursos con fuente de financiamiento subsidio federal y estatal de los ejercicios 2015 y</a:t>
            </a:r>
            <a:r>
              <a:rPr lang="es-MX" b="1" dirty="0" smtClean="0"/>
              <a:t> </a:t>
            </a:r>
            <a:r>
              <a:rPr lang="es-MX" b="1" dirty="0"/>
              <a:t>2016</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9" t="35794" r="40580" b="40519"/>
          <a:stretch/>
        </p:blipFill>
        <p:spPr bwMode="auto">
          <a:xfrm>
            <a:off x="511430" y="2652093"/>
            <a:ext cx="11329011" cy="260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A46B5C4-D600-440E-AC7D-040159105C7B}" type="slidenum">
              <a:rPr lang="es-MX" smtClean="0"/>
              <a:t>22</a:t>
            </a:fld>
            <a:endParaRPr lang="es-MX"/>
          </a:p>
        </p:txBody>
      </p:sp>
    </p:spTree>
    <p:extLst>
      <p:ext uri="{BB962C8B-B14F-4D97-AF65-F5344CB8AC3E}">
        <p14:creationId xmlns:p14="http://schemas.microsoft.com/office/powerpoint/2010/main" val="161750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0075" y="365125"/>
            <a:ext cx="10753725" cy="1325563"/>
          </a:xfrm>
        </p:spPr>
        <p:txBody>
          <a:bodyPr>
            <a:normAutofit/>
          </a:bodyPr>
          <a:lstStyle/>
          <a:p>
            <a:r>
              <a:rPr lang="es-MX" b="1" dirty="0"/>
              <a:t>Preparación para la conciliación</a:t>
            </a:r>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23</a:t>
            </a:fld>
            <a:endParaRPr lang="es-MX"/>
          </a:p>
        </p:txBody>
      </p:sp>
      <p:sp>
        <p:nvSpPr>
          <p:cNvPr id="5" name="Rectangle 1"/>
          <p:cNvSpPr>
            <a:spLocks noChangeArrowheads="1"/>
          </p:cNvSpPr>
          <p:nvPr/>
        </p:nvSpPr>
        <p:spPr bwMode="auto">
          <a:xfrm>
            <a:off x="779236" y="2029712"/>
            <a:ext cx="1088752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600" b="0" i="0" u="none" strike="noStrike" cap="none" normalizeH="0" baseline="0" dirty="0" smtClean="0">
                <a:ln>
                  <a:noFill/>
                </a:ln>
                <a:solidFill>
                  <a:schemeClr val="tx1"/>
                </a:solidFill>
                <a:effectLst/>
                <a:ea typeface="Calibri" pitchFamily="34" charset="0"/>
                <a:cs typeface="Times New Roman" pitchFamily="18" charset="0"/>
              </a:rPr>
              <a:t>En el menú “</a:t>
            </a:r>
            <a:r>
              <a:rPr kumimoji="0" lang="es-MX" altLang="es-MX" sz="2600" b="0" i="0" u="none" strike="noStrike" cap="none" normalizeH="0" baseline="0" dirty="0" err="1" smtClean="0">
                <a:ln>
                  <a:noFill/>
                </a:ln>
                <a:solidFill>
                  <a:schemeClr val="tx1"/>
                </a:solidFill>
                <a:effectLst/>
                <a:ea typeface="Calibri" pitchFamily="34" charset="0"/>
                <a:cs typeface="Times New Roman" pitchFamily="18" charset="0"/>
              </a:rPr>
              <a:t>Docs</a:t>
            </a:r>
            <a:r>
              <a:rPr kumimoji="0" lang="es-MX" altLang="es-MX" sz="2600" b="0" i="0" u="none" strike="noStrike" cap="none" normalizeH="0" baseline="0" dirty="0" smtClean="0">
                <a:ln>
                  <a:noFill/>
                </a:ln>
                <a:solidFill>
                  <a:schemeClr val="tx1"/>
                </a:solidFill>
                <a:effectLst/>
                <a:ea typeface="Calibri" pitchFamily="34" charset="0"/>
                <a:cs typeface="Times New Roman" pitchFamily="18" charset="0"/>
              </a:rPr>
              <a:t> X </a:t>
            </a:r>
            <a:r>
              <a:rPr kumimoji="0" lang="es-MX" altLang="es-MX" sz="2600" b="0" i="0" u="none" strike="noStrike" cap="none" normalizeH="0" baseline="0" dirty="0" err="1" smtClean="0">
                <a:ln>
                  <a:noFill/>
                </a:ln>
                <a:solidFill>
                  <a:schemeClr val="tx1"/>
                </a:solidFill>
                <a:effectLst/>
                <a:ea typeface="Calibri" pitchFamily="34" charset="0"/>
                <a:cs typeface="Times New Roman" pitchFamily="18" charset="0"/>
              </a:rPr>
              <a:t>Comprob</a:t>
            </a:r>
            <a:r>
              <a:rPr kumimoji="0" lang="es-MX" altLang="es-MX" sz="2600" b="0" i="0" u="none" strike="noStrike" cap="none" normalizeH="0" baseline="0" dirty="0" smtClean="0">
                <a:ln>
                  <a:noFill/>
                </a:ln>
                <a:solidFill>
                  <a:schemeClr val="tx1"/>
                </a:solidFill>
                <a:effectLst/>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2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600" b="0" i="0" u="none" strike="noStrike" cap="none" normalizeH="0" baseline="0" dirty="0" smtClean="0">
                <a:ln>
                  <a:noFill/>
                </a:ln>
                <a:solidFill>
                  <a:schemeClr val="tx1"/>
                </a:solidFill>
                <a:effectLst/>
                <a:ea typeface="Calibri" pitchFamily="34" charset="0"/>
                <a:cs typeface="Times New Roman" pitchFamily="18" charset="0"/>
              </a:rPr>
              <a:t>Deberá identificar las bolsas que tengan los siguientes FNDI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600" b="0" i="0" u="none" strike="noStrike" cap="none" normalizeH="0" baseline="0" dirty="0" smtClean="0">
              <a:ln>
                <a:noFill/>
              </a:ln>
              <a:solidFill>
                <a:schemeClr val="tx1"/>
              </a:solidFill>
              <a:effectLst/>
              <a:cs typeface="Arial" pitchFamily="34" charset="0"/>
            </a:endParaRPr>
          </a:p>
        </p:txBody>
      </p:sp>
      <p:graphicFrame>
        <p:nvGraphicFramePr>
          <p:cNvPr id="6" name="Objeto 5"/>
          <p:cNvGraphicFramePr>
            <a:graphicFrameLocks noChangeAspect="1"/>
          </p:cNvGraphicFramePr>
          <p:nvPr/>
        </p:nvGraphicFramePr>
        <p:xfrm>
          <a:off x="2665939" y="3722483"/>
          <a:ext cx="10068986" cy="1713322"/>
        </p:xfrm>
        <a:graphic>
          <a:graphicData uri="http://schemas.openxmlformats.org/presentationml/2006/ole">
            <mc:AlternateContent xmlns:mc="http://schemas.openxmlformats.org/markup-compatibility/2006">
              <mc:Choice xmlns:v="urn:schemas-microsoft-com:vml" Requires="v">
                <p:oleObj spid="_x0000_s5123" name="Documento" r:id="rId4" imgW="5613400" imgH="977900" progId="Word.Document.12">
                  <p:embed/>
                </p:oleObj>
              </mc:Choice>
              <mc:Fallback>
                <p:oleObj name="Documento" r:id="rId4" imgW="5613400" imgH="977900" progId="Word.Document.12">
                  <p:embed/>
                  <p:pic>
                    <p:nvPicPr>
                      <p:cNvPr id="0" name=""/>
                      <p:cNvPicPr/>
                      <p:nvPr/>
                    </p:nvPicPr>
                    <p:blipFill>
                      <a:blip r:embed="rId5"/>
                      <a:stretch>
                        <a:fillRect/>
                      </a:stretch>
                    </p:blipFill>
                    <p:spPr>
                      <a:xfrm>
                        <a:off x="2665939" y="3722483"/>
                        <a:ext cx="10068986" cy="1713322"/>
                      </a:xfrm>
                      <a:prstGeom prst="rect">
                        <a:avLst/>
                      </a:prstGeom>
                    </p:spPr>
                  </p:pic>
                </p:oleObj>
              </mc:Fallback>
            </mc:AlternateContent>
          </a:graphicData>
        </a:graphic>
      </p:graphicFrame>
    </p:spTree>
    <p:extLst>
      <p:ext uri="{BB962C8B-B14F-4D97-AF65-F5344CB8AC3E}">
        <p14:creationId xmlns:p14="http://schemas.microsoft.com/office/powerpoint/2010/main" val="403871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A46B5C4-D600-440E-AC7D-040159105C7B}" type="slidenum">
              <a:rPr lang="es-MX" smtClean="0"/>
              <a:t>24</a:t>
            </a:fld>
            <a:endParaRPr lang="es-MX"/>
          </a:p>
        </p:txBody>
      </p:sp>
      <p:sp>
        <p:nvSpPr>
          <p:cNvPr id="6" name="1 Título"/>
          <p:cNvSpPr>
            <a:spLocks noGrp="1"/>
          </p:cNvSpPr>
          <p:nvPr>
            <p:ph type="title"/>
          </p:nvPr>
        </p:nvSpPr>
        <p:spPr>
          <a:xfrm>
            <a:off x="600075" y="365125"/>
            <a:ext cx="10753725" cy="1325563"/>
          </a:xfrm>
        </p:spPr>
        <p:txBody>
          <a:bodyPr>
            <a:normAutofit/>
          </a:bodyPr>
          <a:lstStyle/>
          <a:p>
            <a:r>
              <a:rPr lang="is-IS" b="1" i="1" dirty="0" smtClean="0"/>
              <a:t>… </a:t>
            </a:r>
            <a:r>
              <a:rPr lang="es-MX" b="1" i="1" dirty="0" smtClean="0"/>
              <a:t>Preparación </a:t>
            </a:r>
            <a:r>
              <a:rPr lang="es-MX" b="1" i="1" dirty="0"/>
              <a:t>para la conciliación</a:t>
            </a:r>
          </a:p>
        </p:txBody>
      </p:sp>
      <p:graphicFrame>
        <p:nvGraphicFramePr>
          <p:cNvPr id="2" name="Objeto 1"/>
          <p:cNvGraphicFramePr>
            <a:graphicFrameLocks noChangeAspect="1"/>
          </p:cNvGraphicFramePr>
          <p:nvPr/>
        </p:nvGraphicFramePr>
        <p:xfrm>
          <a:off x="1523999" y="1473200"/>
          <a:ext cx="9790245" cy="4184650"/>
        </p:xfrm>
        <a:graphic>
          <a:graphicData uri="http://schemas.openxmlformats.org/presentationml/2006/ole">
            <mc:AlternateContent xmlns:mc="http://schemas.openxmlformats.org/markup-compatibility/2006">
              <mc:Choice xmlns:v="urn:schemas-microsoft-com:vml" Requires="v">
                <p:oleObj spid="_x0000_s6147" name="Hoja de cálculo" r:id="rId4" imgW="12509500" imgH="5346700" progId="Excel.Sheet.12">
                  <p:embed/>
                </p:oleObj>
              </mc:Choice>
              <mc:Fallback>
                <p:oleObj name="Hoja de cálculo" r:id="rId4" imgW="12509500" imgH="5346700" progId="Excel.Sheet.12">
                  <p:embed/>
                  <p:pic>
                    <p:nvPicPr>
                      <p:cNvPr id="0" name=""/>
                      <p:cNvPicPr/>
                      <p:nvPr/>
                    </p:nvPicPr>
                    <p:blipFill>
                      <a:blip r:embed="rId5"/>
                      <a:stretch>
                        <a:fillRect/>
                      </a:stretch>
                    </p:blipFill>
                    <p:spPr>
                      <a:xfrm>
                        <a:off x="1523999" y="1473200"/>
                        <a:ext cx="9790245" cy="4184650"/>
                      </a:xfrm>
                      <a:prstGeom prst="rect">
                        <a:avLst/>
                      </a:prstGeom>
                    </p:spPr>
                  </p:pic>
                </p:oleObj>
              </mc:Fallback>
            </mc:AlternateContent>
          </a:graphicData>
        </a:graphic>
      </p:graphicFrame>
    </p:spTree>
    <p:extLst>
      <p:ext uri="{BB962C8B-B14F-4D97-AF65-F5344CB8AC3E}">
        <p14:creationId xmlns:p14="http://schemas.microsoft.com/office/powerpoint/2010/main" val="1812211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A46B5C4-D600-440E-AC7D-040159105C7B}" type="slidenum">
              <a:rPr lang="es-MX" smtClean="0"/>
              <a:t>25</a:t>
            </a:fld>
            <a:endParaRPr lang="es-MX"/>
          </a:p>
        </p:txBody>
      </p:sp>
      <p:sp>
        <p:nvSpPr>
          <p:cNvPr id="5" name="Rectangle 1"/>
          <p:cNvSpPr>
            <a:spLocks noChangeArrowheads="1"/>
          </p:cNvSpPr>
          <p:nvPr/>
        </p:nvSpPr>
        <p:spPr bwMode="auto">
          <a:xfrm>
            <a:off x="869043" y="1848979"/>
            <a:ext cx="1088752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600" b="0" i="0" u="none" strike="noStrike" cap="none" normalizeH="0" baseline="0" dirty="0" smtClean="0">
                <a:ln>
                  <a:noFill/>
                </a:ln>
                <a:solidFill>
                  <a:schemeClr val="tx1"/>
                </a:solidFill>
                <a:effectLst/>
                <a:ea typeface="Calibri" pitchFamily="34" charset="0"/>
                <a:cs typeface="Times New Roman" pitchFamily="18" charset="0"/>
              </a:rPr>
              <a:t>Llenar el formato de conciliación uno por año y  subsidio (en total serán 4 formatos)  con los siguientes datos: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6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tab pos="393700" algn="l"/>
              </a:tabLst>
            </a:pPr>
            <a:r>
              <a:rPr kumimoji="0" lang="es-MX" altLang="es-MX" sz="2000" b="1" i="0" u="none" strike="noStrike" cap="none" normalizeH="0" baseline="0" dirty="0" smtClean="0">
                <a:ln>
                  <a:noFill/>
                </a:ln>
                <a:solidFill>
                  <a:schemeClr val="tx1"/>
                </a:solidFill>
                <a:effectLst/>
                <a:ea typeface="Calibri" pitchFamily="34" charset="0"/>
                <a:cs typeface="Times New Roman" pitchFamily="18" charset="0"/>
              </a:rPr>
              <a:t>Saldo</a:t>
            </a:r>
            <a:r>
              <a:rPr kumimoji="0" lang="es-MX" altLang="es-MX" sz="2000" b="0" i="0" u="none" strike="noStrike" cap="none" normalizeH="0" baseline="0" dirty="0" smtClean="0">
                <a:ln>
                  <a:noFill/>
                </a:ln>
                <a:solidFill>
                  <a:schemeClr val="tx1"/>
                </a:solidFill>
                <a:effectLst/>
                <a:ea typeface="Calibri" pitchFamily="34" charset="0"/>
                <a:cs typeface="Times New Roman" pitchFamily="18" charset="0"/>
              </a:rPr>
              <a:t> = Obtener el saldo pendiente de comprobar a la Dirección de Finanzas del menú Docs por Comprob.</a:t>
            </a:r>
            <a:endParaRPr lang="es-MX" altLang="es-MX" sz="2000" dirty="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tab pos="393700" algn="l"/>
              </a:tabLst>
            </a:pPr>
            <a:r>
              <a:rPr kumimoji="0" lang="es-MX" altLang="es-MX" sz="2000" b="1" i="0" u="none" strike="noStrike" cap="none" normalizeH="0" baseline="0" dirty="0" smtClean="0">
                <a:ln>
                  <a:noFill/>
                </a:ln>
                <a:solidFill>
                  <a:schemeClr val="tx1"/>
                </a:solidFill>
                <a:effectLst/>
                <a:ea typeface="Calibri" pitchFamily="34" charset="0"/>
                <a:cs typeface="Times New Roman" pitchFamily="18" charset="0"/>
              </a:rPr>
              <a:t>No registrado en AFIN </a:t>
            </a:r>
            <a:r>
              <a:rPr kumimoji="0" lang="es-MX" altLang="es-MX" sz="2000" b="0" i="0" u="none" strike="noStrike" cap="none" normalizeH="0" baseline="0" dirty="0" smtClean="0">
                <a:ln>
                  <a:noFill/>
                </a:ln>
                <a:solidFill>
                  <a:schemeClr val="tx1"/>
                </a:solidFill>
                <a:effectLst/>
                <a:ea typeface="Calibri" pitchFamily="34" charset="0"/>
                <a:cs typeface="Times New Roman" pitchFamily="18" charset="0"/>
              </a:rPr>
              <a:t>= Identificar  el monto de las solicitudes no concluida su comprobación en el sistema</a:t>
            </a:r>
            <a:r>
              <a:rPr lang="es-MX" altLang="es-MX" sz="2000" dirty="0" smtClean="0">
                <a:cs typeface="Arial" pitchFamily="34" charset="0"/>
              </a:rPr>
              <a:t>.</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tab pos="393700" algn="l"/>
              </a:tabLst>
            </a:pPr>
            <a:r>
              <a:rPr kumimoji="0" lang="es-MX" altLang="es-MX" sz="2000" b="1" i="0" u="none" strike="noStrike" cap="none" normalizeH="0" baseline="0" dirty="0" smtClean="0">
                <a:ln>
                  <a:noFill/>
                </a:ln>
                <a:solidFill>
                  <a:schemeClr val="tx1"/>
                </a:solidFill>
                <a:effectLst/>
                <a:ea typeface="Calibri" pitchFamily="34" charset="0"/>
                <a:cs typeface="Times New Roman" pitchFamily="18" charset="0"/>
              </a:rPr>
              <a:t>Anticipos no amortizados </a:t>
            </a:r>
            <a:r>
              <a:rPr kumimoji="0" lang="es-MX" altLang="es-MX" sz="2000" b="0" i="0" u="none" strike="noStrike" cap="none" normalizeH="0" baseline="0" dirty="0" smtClean="0">
                <a:ln>
                  <a:noFill/>
                </a:ln>
                <a:solidFill>
                  <a:schemeClr val="tx1"/>
                </a:solidFill>
                <a:effectLst/>
                <a:ea typeface="Calibri" pitchFamily="34" charset="0"/>
                <a:cs typeface="Times New Roman" pitchFamily="18" charset="0"/>
              </a:rPr>
              <a:t>= Identificar el saldo de anticipos que no han sido amortizados.</a:t>
            </a:r>
            <a:endParaRPr lang="es-MX" altLang="es-MX" sz="2000" dirty="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tab pos="393700" algn="l"/>
              </a:tabLst>
            </a:pPr>
            <a:r>
              <a:rPr kumimoji="0" lang="es-MX" altLang="es-MX" sz="2000" b="1" i="0" u="none" strike="noStrike" cap="none" normalizeH="0" baseline="0" dirty="0" smtClean="0">
                <a:ln>
                  <a:noFill/>
                </a:ln>
                <a:solidFill>
                  <a:schemeClr val="tx1"/>
                </a:solidFill>
                <a:effectLst/>
                <a:ea typeface="Calibri" pitchFamily="34" charset="0"/>
                <a:cs typeface="Times New Roman" pitchFamily="18" charset="0"/>
              </a:rPr>
              <a:t>Incidencias </a:t>
            </a:r>
            <a:r>
              <a:rPr kumimoji="0" lang="es-MX" altLang="es-MX" sz="2000" b="0" i="0" u="none" strike="noStrike" cap="none" normalizeH="0" baseline="0" dirty="0" smtClean="0">
                <a:ln>
                  <a:noFill/>
                </a:ln>
                <a:solidFill>
                  <a:schemeClr val="tx1"/>
                </a:solidFill>
                <a:effectLst/>
                <a:ea typeface="Calibri" pitchFamily="34" charset="0"/>
                <a:cs typeface="Times New Roman" pitchFamily="18" charset="0"/>
              </a:rPr>
              <a:t>= Identificar las solicitudes con incidencias no solventadas y la causa por la que no se ha realizado.</a:t>
            </a:r>
            <a:endParaRPr lang="es-MX" altLang="es-MX" sz="2000" dirty="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tab pos="393700" algn="l"/>
              </a:tabLst>
            </a:pPr>
            <a:r>
              <a:rPr kumimoji="0" lang="es-MX" altLang="es-MX" sz="2000" b="1" i="0" u="none" strike="noStrike" cap="none" normalizeH="0" baseline="0" dirty="0" smtClean="0">
                <a:ln>
                  <a:noFill/>
                </a:ln>
                <a:solidFill>
                  <a:schemeClr val="tx1"/>
                </a:solidFill>
                <a:effectLst/>
                <a:ea typeface="Calibri" pitchFamily="34" charset="0"/>
                <a:cs typeface="Times New Roman" pitchFamily="18" charset="0"/>
              </a:rPr>
              <a:t>Entregado Dfin/No validado </a:t>
            </a:r>
            <a:r>
              <a:rPr kumimoji="0" lang="es-MX" altLang="es-MX" sz="2000" b="0" i="0" u="none" strike="noStrike" cap="none" normalizeH="0" baseline="0" dirty="0" smtClean="0">
                <a:ln>
                  <a:noFill/>
                </a:ln>
                <a:solidFill>
                  <a:schemeClr val="tx1"/>
                </a:solidFill>
                <a:effectLst/>
                <a:ea typeface="Calibri" pitchFamily="34" charset="0"/>
                <a:cs typeface="Times New Roman" pitchFamily="18" charset="0"/>
              </a:rPr>
              <a:t>= Identificar las solicitudes que fueron entregadas a la DF  y aún no han sido validadas, presentar el acuse de recibido </a:t>
            </a:r>
            <a:endParaRPr kumimoji="0" lang="es-MX" altLang="es-MX" sz="2000" b="0" i="0" u="none" strike="noStrike" cap="none" normalizeH="0" baseline="0" dirty="0" smtClean="0">
              <a:ln>
                <a:noFill/>
              </a:ln>
              <a:solidFill>
                <a:schemeClr val="tx1"/>
              </a:solidFill>
              <a:effectLst/>
              <a:cs typeface="Arial" pitchFamily="34" charset="0"/>
            </a:endParaRPr>
          </a:p>
        </p:txBody>
      </p:sp>
      <p:sp>
        <p:nvSpPr>
          <p:cNvPr id="8" name="1 Título"/>
          <p:cNvSpPr>
            <a:spLocks noGrp="1"/>
          </p:cNvSpPr>
          <p:nvPr>
            <p:ph type="title"/>
          </p:nvPr>
        </p:nvSpPr>
        <p:spPr>
          <a:xfrm>
            <a:off x="600075" y="365125"/>
            <a:ext cx="10753725" cy="1325563"/>
          </a:xfrm>
        </p:spPr>
        <p:txBody>
          <a:bodyPr>
            <a:normAutofit/>
          </a:bodyPr>
          <a:lstStyle/>
          <a:p>
            <a:r>
              <a:rPr lang="is-IS" b="1" i="1" dirty="0" smtClean="0"/>
              <a:t>… </a:t>
            </a:r>
            <a:r>
              <a:rPr lang="es-MX" b="1" i="1" dirty="0" smtClean="0"/>
              <a:t>Preparación </a:t>
            </a:r>
            <a:r>
              <a:rPr lang="es-MX" b="1" i="1" dirty="0"/>
              <a:t>para la conciliación</a:t>
            </a:r>
          </a:p>
        </p:txBody>
      </p:sp>
    </p:spTree>
    <p:extLst>
      <p:ext uri="{BB962C8B-B14F-4D97-AF65-F5344CB8AC3E}">
        <p14:creationId xmlns:p14="http://schemas.microsoft.com/office/powerpoint/2010/main" val="7216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554162"/>
            <a:ext cx="10515600" cy="3632200"/>
          </a:xfrm>
        </p:spPr>
        <p:txBody>
          <a:bodyPr/>
          <a:lstStyle/>
          <a:p>
            <a:pPr algn="just"/>
            <a:r>
              <a:rPr lang="es-MX" dirty="0" smtClean="0"/>
              <a:t>Preparar </a:t>
            </a:r>
            <a:r>
              <a:rPr lang="es-MX" b="1" dirty="0" smtClean="0"/>
              <a:t>estados de cuentas bancarios del ejercicio 2016 y los meses transcurridos de 2017</a:t>
            </a:r>
            <a:r>
              <a:rPr lang="es-MX" dirty="0" smtClean="0"/>
              <a:t>, en los que se evidencie los gastos que tuvieron </a:t>
            </a:r>
            <a:r>
              <a:rPr lang="es-MX" b="1" dirty="0" smtClean="0"/>
              <a:t>fuente </a:t>
            </a:r>
            <a:r>
              <a:rPr lang="es-MX" b="1" dirty="0"/>
              <a:t>de financiamiento (FNDI) </a:t>
            </a:r>
            <a:r>
              <a:rPr lang="es-MX" b="1" dirty="0" smtClean="0"/>
              <a:t>del </a:t>
            </a:r>
            <a:r>
              <a:rPr lang="es-MX" b="1" dirty="0"/>
              <a:t>subsidio federal </a:t>
            </a:r>
            <a:r>
              <a:rPr lang="es-MX" b="1" dirty="0" smtClean="0"/>
              <a:t>2016</a:t>
            </a:r>
            <a:r>
              <a:rPr lang="es-MX" dirty="0"/>
              <a:t> </a:t>
            </a:r>
            <a:r>
              <a:rPr lang="es-MX" dirty="0" smtClean="0"/>
              <a:t>(cuentas concentradoras y ejecutoras).</a:t>
            </a:r>
            <a:endParaRPr lang="es-MX"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26</a:t>
            </a:fld>
            <a:endParaRPr lang="es-MX"/>
          </a:p>
        </p:txBody>
      </p:sp>
      <p:sp>
        <p:nvSpPr>
          <p:cNvPr id="5" name="1 Título"/>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smtClean="0"/>
              <a:t>Cuentas bancarias</a:t>
            </a:r>
            <a:endParaRPr lang="es-MX" b="1" dirty="0"/>
          </a:p>
        </p:txBody>
      </p:sp>
    </p:spTree>
    <p:extLst>
      <p:ext uri="{BB962C8B-B14F-4D97-AF65-F5344CB8AC3E}">
        <p14:creationId xmlns:p14="http://schemas.microsoft.com/office/powerpoint/2010/main" val="170345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554162"/>
            <a:ext cx="10515600" cy="3632200"/>
          </a:xfrm>
        </p:spPr>
        <p:txBody>
          <a:bodyPr/>
          <a:lstStyle/>
          <a:p>
            <a:pPr algn="just"/>
            <a:r>
              <a:rPr lang="es-MX" dirty="0" smtClean="0"/>
              <a:t>Deberán </a:t>
            </a:r>
            <a:r>
              <a:rPr lang="es-MX" dirty="0"/>
              <a:t>observar que las bolsas </a:t>
            </a:r>
            <a:r>
              <a:rPr lang="es-MX" b="1" dirty="0"/>
              <a:t>creadas en el ejercicio 2017 de recursos reasignados y/o reprogramados</a:t>
            </a:r>
            <a:r>
              <a:rPr lang="es-MX" dirty="0"/>
              <a:t> y que principalmente tengan como origen de </a:t>
            </a:r>
            <a:r>
              <a:rPr lang="es-MX" b="1" dirty="0"/>
              <a:t>fuente de financiamiento (FNDI) el subsidio federal 2015 y 2016</a:t>
            </a:r>
            <a:r>
              <a:rPr lang="es-MX" dirty="0"/>
              <a:t>, estén vinculadas a las cuentas ejecutoras del ejercicio anterior y no se mezclen o asignen con las cuentes específicas aperturadas para operación y manejo de los recursos del ejercicio 2017.</a:t>
            </a:r>
          </a:p>
        </p:txBody>
      </p:sp>
      <p:sp>
        <p:nvSpPr>
          <p:cNvPr id="4" name="3 Marcador de número de diapositiva"/>
          <p:cNvSpPr>
            <a:spLocks noGrp="1"/>
          </p:cNvSpPr>
          <p:nvPr>
            <p:ph type="sldNum" sz="quarter" idx="12"/>
          </p:nvPr>
        </p:nvSpPr>
        <p:spPr/>
        <p:txBody>
          <a:bodyPr/>
          <a:lstStyle/>
          <a:p>
            <a:fld id="{1A46B5C4-D600-440E-AC7D-040159105C7B}" type="slidenum">
              <a:rPr lang="es-MX" smtClean="0"/>
              <a:t>27</a:t>
            </a:fld>
            <a:endParaRPr lang="es-MX"/>
          </a:p>
        </p:txBody>
      </p:sp>
      <p:sp>
        <p:nvSpPr>
          <p:cNvPr id="5" name="1 Título"/>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b="1" i="1" dirty="0" smtClean="0"/>
              <a:t>… </a:t>
            </a:r>
            <a:r>
              <a:rPr lang="es-ES" b="1" i="1" dirty="0" smtClean="0"/>
              <a:t>Cuentas bancarias</a:t>
            </a:r>
            <a:endParaRPr lang="es-MX" b="1" i="1" dirty="0"/>
          </a:p>
        </p:txBody>
      </p:sp>
    </p:spTree>
    <p:extLst>
      <p:ext uri="{BB962C8B-B14F-4D97-AF65-F5344CB8AC3E}">
        <p14:creationId xmlns:p14="http://schemas.microsoft.com/office/powerpoint/2010/main" val="1844173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A46B5C4-D600-440E-AC7D-040159105C7B}" type="slidenum">
              <a:rPr lang="es-MX" smtClean="0"/>
              <a:t>28</a:t>
            </a:fld>
            <a:endParaRPr lang="es-MX"/>
          </a:p>
        </p:txBody>
      </p:sp>
    </p:spTree>
    <p:extLst>
      <p:ext uri="{BB962C8B-B14F-4D97-AF65-F5344CB8AC3E}">
        <p14:creationId xmlns:p14="http://schemas.microsoft.com/office/powerpoint/2010/main" val="41413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42975" y="1943100"/>
            <a:ext cx="10801349" cy="3371850"/>
          </a:xfrm>
        </p:spPr>
        <p:txBody>
          <a:bodyPr>
            <a:normAutofit/>
          </a:bodyPr>
          <a:lstStyle/>
          <a:p>
            <a:pPr marL="0" indent="0" algn="just">
              <a:buNone/>
            </a:pPr>
            <a:r>
              <a:rPr lang="es-ES" sz="3000" dirty="0"/>
              <a:t>Desde el sistema AFIN, se estará notificando vía correo electrónico al Secretario Administrativo y Coordinador de Finanzas </a:t>
            </a:r>
            <a:r>
              <a:rPr lang="es-ES" sz="3000" dirty="0" smtClean="0"/>
              <a:t>o equivalentes de </a:t>
            </a:r>
            <a:r>
              <a:rPr lang="es-ES" sz="3000" dirty="0"/>
              <a:t>las Entidades de Red, así como al comprobador asignado de la Dirección de Finanzas, mensaje en el que se describan las solicitudes que tengan algún incidente que no </a:t>
            </a:r>
            <a:r>
              <a:rPr lang="es-ES" sz="3000" dirty="0" smtClean="0"/>
              <a:t>permita </a:t>
            </a:r>
            <a:r>
              <a:rPr lang="es-ES" sz="3000" dirty="0"/>
              <a:t>la validación. </a:t>
            </a:r>
            <a:endParaRPr lang="es-ES" sz="3000" dirty="0" smtClean="0"/>
          </a:p>
          <a:p>
            <a:pPr marL="0" indent="0" algn="just">
              <a:buNone/>
            </a:pPr>
            <a:endParaRPr lang="es-ES" sz="3000" dirty="0"/>
          </a:p>
          <a:p>
            <a:pPr marL="0" indent="0" algn="just">
              <a:buNone/>
            </a:pPr>
            <a:r>
              <a:rPr lang="es-ES" sz="3000" dirty="0" smtClean="0"/>
              <a:t>A </a:t>
            </a:r>
            <a:r>
              <a:rPr lang="es-ES" sz="3000" dirty="0"/>
              <a:t>continuación se muestra un ejemplo</a:t>
            </a:r>
            <a:r>
              <a:rPr lang="es-ES" sz="3000" dirty="0" smtClean="0"/>
              <a:t>:</a:t>
            </a:r>
            <a:endParaRPr lang="es-ES" sz="30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3</a:t>
            </a:fld>
            <a:endParaRPr lang="es-MX"/>
          </a:p>
        </p:txBody>
      </p:sp>
      <p:sp>
        <p:nvSpPr>
          <p:cNvPr id="8" name="1 Título"/>
          <p:cNvSpPr>
            <a:spLocks noGrp="1"/>
          </p:cNvSpPr>
          <p:nvPr>
            <p:ph type="title"/>
          </p:nvPr>
        </p:nvSpPr>
        <p:spPr>
          <a:xfrm>
            <a:off x="838199" y="210397"/>
            <a:ext cx="11077575" cy="1325563"/>
          </a:xfrm>
        </p:spPr>
        <p:txBody>
          <a:bodyPr/>
          <a:lstStyle/>
          <a:p>
            <a:r>
              <a:rPr lang="es-MX" b="1" dirty="0"/>
              <a:t>Notificación </a:t>
            </a:r>
            <a:r>
              <a:rPr lang="es-MX" b="1" dirty="0" smtClean="0"/>
              <a:t>de incidentes </a:t>
            </a:r>
            <a:r>
              <a:rPr lang="es-MX" b="1" dirty="0"/>
              <a:t>- Nueva </a:t>
            </a:r>
            <a:r>
              <a:rPr lang="es-MX" b="1" dirty="0" smtClean="0"/>
              <a:t>funcionalidad </a:t>
            </a:r>
            <a:endParaRPr lang="es-MX" b="1" dirty="0"/>
          </a:p>
        </p:txBody>
      </p:sp>
      <p:sp>
        <p:nvSpPr>
          <p:cNvPr id="13"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Tree>
    <p:extLst>
      <p:ext uri="{BB962C8B-B14F-4D97-AF65-F5344CB8AC3E}">
        <p14:creationId xmlns:p14="http://schemas.microsoft.com/office/powerpoint/2010/main" val="1772434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42975" y="1535960"/>
            <a:ext cx="10801349" cy="4351338"/>
          </a:xfrm>
        </p:spPr>
        <p:txBody>
          <a:bodyPr>
            <a:normAutofit fontScale="92500" lnSpcReduction="10000"/>
          </a:bodyPr>
          <a:lstStyle/>
          <a:p>
            <a:pPr marL="0" indent="0" algn="just">
              <a:buNone/>
            </a:pPr>
            <a:r>
              <a:rPr lang="es-ES" i="1" dirty="0" smtClean="0"/>
              <a:t>Le </a:t>
            </a:r>
            <a:r>
              <a:rPr lang="es-ES" i="1" dirty="0"/>
              <a:t>informamos que derivado de la revisión, no se validaron los documentos que se enlistan por tener incidencias:</a:t>
            </a:r>
          </a:p>
          <a:p>
            <a:pPr marL="0" indent="0" algn="just">
              <a:buNone/>
            </a:pPr>
            <a:endParaRPr lang="es-ES" i="1" dirty="0"/>
          </a:p>
          <a:p>
            <a:pPr marL="0" indent="0" algn="just">
              <a:buNone/>
            </a:pPr>
            <a:endParaRPr lang="es-ES" i="1" dirty="0"/>
          </a:p>
          <a:p>
            <a:pPr marL="0" indent="0" algn="just">
              <a:buNone/>
            </a:pPr>
            <a:endParaRPr lang="es-ES" i="1" dirty="0"/>
          </a:p>
          <a:p>
            <a:pPr marL="0" indent="0" algn="just">
              <a:buNone/>
            </a:pPr>
            <a:endParaRPr lang="es-ES" i="1" dirty="0"/>
          </a:p>
          <a:p>
            <a:pPr marL="0" indent="0" algn="just">
              <a:buNone/>
            </a:pPr>
            <a:r>
              <a:rPr lang="es-ES" i="1" dirty="0"/>
              <a:t>Se les solicita que estas sean solventadas en un plazo no mayor a tres días hábiles. </a:t>
            </a:r>
          </a:p>
          <a:p>
            <a:pPr marL="0" indent="0" algn="just">
              <a:buNone/>
            </a:pPr>
            <a:r>
              <a:rPr lang="es-ES" i="1" dirty="0"/>
              <a:t>No responda este correo, dudas contactarse con el responsable de comprobaciones de su Entidad de Red.</a:t>
            </a:r>
          </a:p>
          <a:p>
            <a:pPr marL="0" indent="0" algn="just">
              <a:buNone/>
            </a:pPr>
            <a:endParaRPr lang="es-ES" sz="20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4</a:t>
            </a:fld>
            <a:endParaRPr lang="es-MX"/>
          </a:p>
        </p:txBody>
      </p:sp>
      <p:sp>
        <p:nvSpPr>
          <p:cNvPr id="8" name="1 Título"/>
          <p:cNvSpPr>
            <a:spLocks noGrp="1"/>
          </p:cNvSpPr>
          <p:nvPr>
            <p:ph type="title"/>
          </p:nvPr>
        </p:nvSpPr>
        <p:spPr>
          <a:xfrm>
            <a:off x="838199" y="210397"/>
            <a:ext cx="11591926" cy="1325563"/>
          </a:xfrm>
        </p:spPr>
        <p:txBody>
          <a:bodyPr/>
          <a:lstStyle/>
          <a:p>
            <a:r>
              <a:rPr lang="is-IS" b="1" i="1" dirty="0" smtClean="0"/>
              <a:t>…</a:t>
            </a:r>
            <a:r>
              <a:rPr lang="es-MX" b="1" i="1" dirty="0" smtClean="0"/>
              <a:t>Notificación de incidentes </a:t>
            </a:r>
            <a:r>
              <a:rPr lang="es-MX" b="1" i="1" dirty="0"/>
              <a:t>- Nueva funcionalidad </a:t>
            </a:r>
          </a:p>
        </p:txBody>
      </p:sp>
      <p:sp>
        <p:nvSpPr>
          <p:cNvPr id="13"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22" name="Objeto 21"/>
          <p:cNvGraphicFramePr>
            <a:graphicFrameLocks noChangeAspect="1"/>
          </p:cNvGraphicFramePr>
          <p:nvPr>
            <p:extLst>
              <p:ext uri="{D42A27DB-BD31-4B8C-83A1-F6EECF244321}">
                <p14:modId xmlns:p14="http://schemas.microsoft.com/office/powerpoint/2010/main" val="710334468"/>
              </p:ext>
            </p:extLst>
          </p:nvPr>
        </p:nvGraphicFramePr>
        <p:xfrm>
          <a:off x="1657299" y="2414588"/>
          <a:ext cx="8877401" cy="1500188"/>
        </p:xfrm>
        <a:graphic>
          <a:graphicData uri="http://schemas.openxmlformats.org/presentationml/2006/ole">
            <mc:AlternateContent xmlns:mc="http://schemas.openxmlformats.org/markup-compatibility/2006">
              <mc:Choice xmlns:v="urn:schemas-microsoft-com:vml" Requires="v">
                <p:oleObj spid="_x0000_s2068" name="Hoja de cálculo" r:id="rId4" imgW="7289800" imgH="1231900" progId="Excel.Sheet.12">
                  <p:embed/>
                </p:oleObj>
              </mc:Choice>
              <mc:Fallback>
                <p:oleObj name="Hoja de cálculo" r:id="rId4" imgW="7289800" imgH="1231900" progId="Excel.Sheet.12">
                  <p:embed/>
                  <p:pic>
                    <p:nvPicPr>
                      <p:cNvPr id="0" name=""/>
                      <p:cNvPicPr/>
                      <p:nvPr/>
                    </p:nvPicPr>
                    <p:blipFill>
                      <a:blip r:embed="rId5"/>
                      <a:stretch>
                        <a:fillRect/>
                      </a:stretch>
                    </p:blipFill>
                    <p:spPr>
                      <a:xfrm>
                        <a:off x="1657299" y="2414588"/>
                        <a:ext cx="8877401" cy="1500188"/>
                      </a:xfrm>
                      <a:prstGeom prst="rect">
                        <a:avLst/>
                      </a:prstGeom>
                    </p:spPr>
                  </p:pic>
                </p:oleObj>
              </mc:Fallback>
            </mc:AlternateContent>
          </a:graphicData>
        </a:graphic>
      </p:graphicFrame>
    </p:spTree>
    <p:extLst>
      <p:ext uri="{BB962C8B-B14F-4D97-AF65-F5344CB8AC3E}">
        <p14:creationId xmlns:p14="http://schemas.microsoft.com/office/powerpoint/2010/main" val="1560902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MX" sz="2600" dirty="0"/>
              <a:t>En el </a:t>
            </a:r>
            <a:r>
              <a:rPr lang="es-MX" sz="2600" b="1" dirty="0"/>
              <a:t>rol de la Entidad de Red</a:t>
            </a:r>
            <a:r>
              <a:rPr lang="es-MX" sz="2600" dirty="0"/>
              <a:t>,  menú 	            </a:t>
            </a:r>
            <a:r>
              <a:rPr lang="es-MX" sz="2600" dirty="0" smtClean="0"/>
              <a:t>, </a:t>
            </a:r>
            <a:r>
              <a:rPr lang="es-MX" sz="2600" dirty="0"/>
              <a:t>dar click en el </a:t>
            </a:r>
            <a:r>
              <a:rPr lang="es-MX" sz="2600" dirty="0" smtClean="0"/>
              <a:t>botón </a:t>
            </a:r>
          </a:p>
          <a:p>
            <a:pPr marL="0" indent="0" algn="just">
              <a:buNone/>
            </a:pPr>
            <a:r>
              <a:rPr lang="es-MX" sz="2600" dirty="0" smtClean="0"/>
              <a:t>y </a:t>
            </a:r>
            <a:r>
              <a:rPr lang="es-MX" sz="2600" dirty="0"/>
              <a:t>a continuación se </a:t>
            </a:r>
            <a:r>
              <a:rPr lang="es-MX" sz="2600" dirty="0" smtClean="0"/>
              <a:t>desplegarán </a:t>
            </a:r>
            <a:r>
              <a:rPr lang="es-MX" sz="2600" dirty="0"/>
              <a:t>los documentos con </a:t>
            </a:r>
            <a:r>
              <a:rPr lang="es-MX" sz="2600" dirty="0" smtClean="0"/>
              <a:t>incidentes:</a:t>
            </a:r>
            <a:endParaRPr lang="es-MX" sz="2600" dirty="0"/>
          </a:p>
          <a:p>
            <a:pPr marL="0" indent="0" algn="just">
              <a:buNone/>
            </a:pPr>
            <a:endParaRPr lang="es-MX" sz="2600" dirty="0"/>
          </a:p>
          <a:p>
            <a:pPr marL="0" indent="0" algn="just">
              <a:buNone/>
            </a:pPr>
            <a:endParaRPr lang="es-MX" sz="2600" dirty="0"/>
          </a:p>
          <a:p>
            <a:pPr marL="0" indent="0" algn="just">
              <a:buNone/>
            </a:pPr>
            <a:endParaRPr lang="es-MX" sz="2600" dirty="0"/>
          </a:p>
          <a:p>
            <a:pPr marL="0" indent="0" algn="just">
              <a:buNone/>
            </a:pPr>
            <a:endParaRPr lang="es-MX" sz="2600" dirty="0"/>
          </a:p>
          <a:p>
            <a:pPr marL="0" indent="0" algn="just">
              <a:buNone/>
            </a:pPr>
            <a:r>
              <a:rPr lang="es-MX" sz="2600" dirty="0"/>
              <a:t>	</a:t>
            </a:r>
            <a:endParaRPr lang="es-MX" sz="2600" dirty="0" smtClean="0"/>
          </a:p>
          <a:p>
            <a:pPr marL="0" indent="0" algn="just">
              <a:buNone/>
            </a:pPr>
            <a:r>
              <a:rPr lang="es-MX" sz="2600" dirty="0"/>
              <a:t>	</a:t>
            </a:r>
            <a:r>
              <a:rPr lang="es-MX" sz="2600" dirty="0" smtClean="0"/>
              <a:t>Nota</a:t>
            </a:r>
            <a:r>
              <a:rPr lang="es-MX" sz="2600" dirty="0"/>
              <a:t>: El listado solo muestra las incidencias no solventadas. </a:t>
            </a:r>
          </a:p>
        </p:txBody>
      </p:sp>
      <p:sp>
        <p:nvSpPr>
          <p:cNvPr id="4" name="3 Marcador de número de diapositiva"/>
          <p:cNvSpPr>
            <a:spLocks noGrp="1"/>
          </p:cNvSpPr>
          <p:nvPr>
            <p:ph type="sldNum" sz="quarter" idx="12"/>
          </p:nvPr>
        </p:nvSpPr>
        <p:spPr/>
        <p:txBody>
          <a:bodyPr/>
          <a:lstStyle/>
          <a:p>
            <a:fld id="{1A46B5C4-D600-440E-AC7D-040159105C7B}" type="slidenum">
              <a:rPr lang="es-MX" smtClean="0"/>
              <a:t>5</a:t>
            </a:fld>
            <a:endParaRPr lang="es-MX"/>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9" y="2953450"/>
            <a:ext cx="8967786" cy="188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7" y="1948833"/>
            <a:ext cx="1190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6525" y="1948833"/>
            <a:ext cx="520473" cy="23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a:spLocks noGrp="1"/>
          </p:cNvSpPr>
          <p:nvPr>
            <p:ph type="title"/>
          </p:nvPr>
        </p:nvSpPr>
        <p:spPr>
          <a:xfrm>
            <a:off x="838200" y="210397"/>
            <a:ext cx="10515600" cy="1325563"/>
          </a:xfrm>
        </p:spPr>
        <p:txBody>
          <a:bodyPr/>
          <a:lstStyle/>
          <a:p>
            <a:r>
              <a:rPr lang="es-MX" b="1" dirty="0" smtClean="0"/>
              <a:t>Menú Entidades de Red (Lista de Incidentes)</a:t>
            </a:r>
            <a:endParaRPr lang="es-MX" b="1" dirty="0"/>
          </a:p>
        </p:txBody>
      </p:sp>
    </p:spTree>
    <p:extLst>
      <p:ext uri="{BB962C8B-B14F-4D97-AF65-F5344CB8AC3E}">
        <p14:creationId xmlns:p14="http://schemas.microsoft.com/office/powerpoint/2010/main" val="269023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219200"/>
            <a:ext cx="10515600" cy="4376057"/>
          </a:xfrm>
        </p:spPr>
        <p:txBody>
          <a:bodyPr>
            <a:noAutofit/>
          </a:bodyPr>
          <a:lstStyle/>
          <a:p>
            <a:pPr marL="457200" lvl="0" indent="-457200" algn="just">
              <a:buFont typeface="+mj-lt"/>
              <a:buAutoNum type="arabicPeriod"/>
            </a:pPr>
            <a:r>
              <a:rPr lang="es-MX" sz="2400" b="1" dirty="0" smtClean="0"/>
              <a:t>XML </a:t>
            </a:r>
            <a:endParaRPr lang="es-ES_tradnl" sz="2400" b="1" dirty="0"/>
          </a:p>
          <a:p>
            <a:pPr lvl="1" algn="just"/>
            <a:r>
              <a:rPr lang="es-MX" dirty="0"/>
              <a:t>Falta archivo en sistema,</a:t>
            </a:r>
            <a:endParaRPr lang="es-ES_tradnl" dirty="0"/>
          </a:p>
          <a:p>
            <a:pPr lvl="1" algn="just"/>
            <a:r>
              <a:rPr lang="es-MX" dirty="0"/>
              <a:t>Error  o no corresponde  XML al CFDI</a:t>
            </a:r>
            <a:endParaRPr lang="es-ES_tradnl" dirty="0"/>
          </a:p>
          <a:p>
            <a:pPr lvl="1" algn="just"/>
            <a:r>
              <a:rPr lang="es-MX" dirty="0"/>
              <a:t>No es visible en sistema</a:t>
            </a:r>
            <a:endParaRPr lang="es-ES_tradnl" dirty="0"/>
          </a:p>
          <a:p>
            <a:pPr lvl="1" algn="just"/>
            <a:r>
              <a:rPr lang="es-MX" dirty="0"/>
              <a:t>Comprueban una adquisición con dos XML  y solo registran e incorporan al sistema uno </a:t>
            </a:r>
            <a:endParaRPr lang="es-ES_tradnl" dirty="0"/>
          </a:p>
          <a:p>
            <a:pPr algn="just"/>
            <a:endParaRPr lang="es-ES_tradnl" sz="2400" dirty="0"/>
          </a:p>
          <a:p>
            <a:pPr marL="0" indent="0" algn="just">
              <a:buNone/>
            </a:pPr>
            <a:r>
              <a:rPr lang="es-MX" sz="2400" dirty="0" smtClean="0"/>
              <a:t>Integrar </a:t>
            </a:r>
            <a:r>
              <a:rPr lang="es-MX" sz="2400" dirty="0"/>
              <a:t>como parte del archivo de la póliza contable correspondiente, la representación impresa de los comprobantes fiscales (CFDI) recibidos, así como los archivos electrónicos en formato XML, como comprobación del egreso, además registrar los datos requeridos de dicha comprobación en el Sistema </a:t>
            </a:r>
            <a:r>
              <a:rPr lang="es-MX" sz="2400" dirty="0" smtClean="0"/>
              <a:t>Contable Institucional </a:t>
            </a:r>
            <a:r>
              <a:rPr lang="es-MX" sz="2400" dirty="0"/>
              <a:t>(AFIN).    Referencia: DF/I/0005/2014</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6</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smtClean="0"/>
              <a:t>Descripción de los incidentes</a:t>
            </a:r>
            <a:endParaRPr lang="es-MX" sz="4000" b="1" dirty="0"/>
          </a:p>
        </p:txBody>
      </p:sp>
    </p:spTree>
    <p:extLst>
      <p:ext uri="{BB962C8B-B14F-4D97-AF65-F5344CB8AC3E}">
        <p14:creationId xmlns:p14="http://schemas.microsoft.com/office/powerpoint/2010/main" val="95535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90597" y="1240970"/>
            <a:ext cx="10515600" cy="4645479"/>
          </a:xfrm>
        </p:spPr>
        <p:txBody>
          <a:bodyPr>
            <a:noAutofit/>
          </a:bodyPr>
          <a:lstStyle/>
          <a:p>
            <a:pPr marL="0" lvl="0" indent="0" algn="just">
              <a:buNone/>
            </a:pPr>
            <a:r>
              <a:rPr lang="es-MX" sz="2400" b="1" dirty="0" smtClean="0"/>
              <a:t>2. XML </a:t>
            </a:r>
            <a:r>
              <a:rPr lang="es-MX" sz="2400" b="1" dirty="0"/>
              <a:t>imagen </a:t>
            </a:r>
            <a:r>
              <a:rPr lang="es-MX" sz="2400" b="1" dirty="0" smtClean="0"/>
              <a:t>CFDI </a:t>
            </a:r>
            <a:endParaRPr lang="es-ES_tradnl" sz="2400" dirty="0"/>
          </a:p>
          <a:p>
            <a:pPr marL="450850" lvl="0" indent="-214313" algn="just"/>
            <a:r>
              <a:rPr lang="es-MX" sz="2400" dirty="0"/>
              <a:t>Falta imagen en el sistema</a:t>
            </a:r>
            <a:endParaRPr lang="es-ES_tradnl" sz="2400" dirty="0"/>
          </a:p>
          <a:p>
            <a:pPr marL="450850" lvl="0" indent="-214313" algn="just"/>
            <a:r>
              <a:rPr lang="es-MX" sz="2400" dirty="0"/>
              <a:t>No corresponde al XML </a:t>
            </a:r>
            <a:endParaRPr lang="es-ES_tradnl" sz="2400" dirty="0"/>
          </a:p>
          <a:p>
            <a:pPr marL="450850" lvl="0" indent="-214313" algn="just"/>
            <a:r>
              <a:rPr lang="es-MX" sz="2400" dirty="0"/>
              <a:t>No es visible la imagen </a:t>
            </a:r>
            <a:endParaRPr lang="es-ES_tradnl" sz="2400" dirty="0"/>
          </a:p>
          <a:p>
            <a:pPr marL="450850" lvl="0" indent="-214313" algn="just"/>
            <a:r>
              <a:rPr lang="es-MX" sz="2400" dirty="0"/>
              <a:t>Se incorporan en un solo archivo varias imágenes</a:t>
            </a:r>
            <a:r>
              <a:rPr lang="es-MX" sz="2400" b="1" dirty="0"/>
              <a:t>,  </a:t>
            </a:r>
            <a:endParaRPr lang="es-ES_tradnl" sz="2400" dirty="0"/>
          </a:p>
          <a:p>
            <a:pPr algn="just"/>
            <a:endParaRPr lang="es-MX" sz="2400" dirty="0" smtClean="0"/>
          </a:p>
          <a:p>
            <a:pPr marL="0" indent="0" algn="just">
              <a:buNone/>
            </a:pPr>
            <a:r>
              <a:rPr lang="es-MX" sz="2400" dirty="0" smtClean="0"/>
              <a:t>Integrar </a:t>
            </a:r>
            <a:r>
              <a:rPr lang="es-MX" sz="2400" dirty="0"/>
              <a:t>como parte del archivo de la póliza contable correspondiente, la representación impresa de los comprobantes fiscales (CFDI) recibidos, así como los archivos electrónicos en formato XML, como comprobación del egreso, además registrar los datos requeridos de dicha comprobación en el Sistema </a:t>
            </a:r>
            <a:r>
              <a:rPr lang="es-MX" sz="2400" dirty="0" smtClean="0"/>
              <a:t>Contable Institucional </a:t>
            </a:r>
            <a:r>
              <a:rPr lang="es-MX" sz="2400" dirty="0"/>
              <a:t>(AFIN).   Referencia:  </a:t>
            </a:r>
            <a:r>
              <a:rPr lang="es-MX" sz="2400" dirty="0" smtClean="0"/>
              <a:t>DF/I/0005/2014.</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7</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162899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199" y="1045028"/>
            <a:ext cx="10722429" cy="4841421"/>
          </a:xfrm>
        </p:spPr>
        <p:txBody>
          <a:bodyPr>
            <a:noAutofit/>
          </a:bodyPr>
          <a:lstStyle/>
          <a:p>
            <a:pPr marL="0" lvl="0" indent="0">
              <a:buNone/>
            </a:pPr>
            <a:r>
              <a:rPr lang="es-MX" b="1" dirty="0" smtClean="0"/>
              <a:t>3. Método </a:t>
            </a:r>
            <a:r>
              <a:rPr lang="es-MX" b="1" dirty="0"/>
              <a:t>de pago no corresponde</a:t>
            </a:r>
            <a:endParaRPr lang="es-ES_tradnl" dirty="0"/>
          </a:p>
          <a:p>
            <a:pPr lvl="1" indent="-277813" algn="just"/>
            <a:r>
              <a:rPr lang="es-MX" sz="2200" dirty="0"/>
              <a:t>Cuando se cubra la contraprestación al momento de la emisión del </a:t>
            </a:r>
            <a:r>
              <a:rPr lang="es-MX" sz="2200" dirty="0" smtClean="0"/>
              <a:t>CFDI</a:t>
            </a:r>
            <a:r>
              <a:rPr lang="es-MX" sz="2200" dirty="0"/>
              <a:t>, se deberá asentar el método de pago correspondiente de acuerdo al catálogo emitido por el SAT.</a:t>
            </a:r>
            <a:endParaRPr lang="es-ES_tradnl" sz="2200" dirty="0"/>
          </a:p>
          <a:p>
            <a:pPr lvl="1" indent="-277813" algn="just"/>
            <a:r>
              <a:rPr lang="es-MX" sz="2200" dirty="0"/>
              <a:t>Si no se paga contraprestación al momento de la emisión del </a:t>
            </a:r>
            <a:r>
              <a:rPr lang="es-MX" sz="2200" dirty="0" smtClean="0"/>
              <a:t>CFDI </a:t>
            </a:r>
            <a:r>
              <a:rPr lang="es-MX" sz="2200" dirty="0"/>
              <a:t>(operación de crédito), pero se conozca el método de pago, se </a:t>
            </a:r>
            <a:r>
              <a:rPr lang="es-MX" sz="2200" dirty="0" smtClean="0"/>
              <a:t>insertará al </a:t>
            </a:r>
            <a:r>
              <a:rPr lang="es-MX" sz="2200" dirty="0"/>
              <a:t>documento la clave correspondiente de acuerdo al catálogo emitido por el SAT.</a:t>
            </a:r>
            <a:endParaRPr lang="es-ES_tradnl" sz="2200" dirty="0"/>
          </a:p>
          <a:p>
            <a:pPr lvl="1" indent="-277813" algn="just"/>
            <a:r>
              <a:rPr lang="es-MX" sz="2200" dirty="0" smtClean="0"/>
              <a:t>Si se identifica que el método </a:t>
            </a:r>
            <a:r>
              <a:rPr lang="es-MX" sz="2200" dirty="0"/>
              <a:t>de pago insertado en el </a:t>
            </a:r>
            <a:r>
              <a:rPr lang="es-MX" sz="2200" dirty="0" smtClean="0"/>
              <a:t>CFDI, </a:t>
            </a:r>
            <a:r>
              <a:rPr lang="es-MX" sz="2200" dirty="0"/>
              <a:t>no </a:t>
            </a:r>
            <a:r>
              <a:rPr lang="es-MX" sz="2200" dirty="0" smtClean="0"/>
              <a:t>coincide </a:t>
            </a:r>
            <a:r>
              <a:rPr lang="es-MX" sz="2200" dirty="0"/>
              <a:t>con el que realmente se efectué el pago, deberá solicitarse la cancelación del </a:t>
            </a:r>
            <a:r>
              <a:rPr lang="es-MX" sz="2200" dirty="0" smtClean="0"/>
              <a:t>CFDI </a:t>
            </a:r>
            <a:r>
              <a:rPr lang="es-MX" sz="2200" dirty="0"/>
              <a:t>y </a:t>
            </a:r>
            <a:r>
              <a:rPr lang="es-MX" sz="2200" dirty="0" smtClean="0"/>
              <a:t>la emisión del </a:t>
            </a:r>
            <a:r>
              <a:rPr lang="es-MX" sz="2200" dirty="0"/>
              <a:t>correcto. Igualmente cuando existan errores en el documento.</a:t>
            </a:r>
            <a:endParaRPr lang="es-ES_tradnl" sz="2200" dirty="0"/>
          </a:p>
          <a:p>
            <a:pPr marL="0" indent="0" algn="just">
              <a:buNone/>
            </a:pPr>
            <a:r>
              <a:rPr lang="es-MX" sz="2200" dirty="0"/>
              <a:t>Cuando en el campo de método de pago. Se inserte la expresión NA o cualquier otra análoga, como puede ser “no identificado, no aplica o no procede”, por no conocer el método de pago, será necesario emitir un </a:t>
            </a:r>
            <a:r>
              <a:rPr lang="es-MX" sz="2200" dirty="0" smtClean="0"/>
              <a:t>CFDI </a:t>
            </a:r>
            <a:r>
              <a:rPr lang="es-MX" sz="2200" dirty="0"/>
              <a:t>adicional, cuando este se efectué, una vez que el SAT publique el complemento para pagos que se </a:t>
            </a:r>
            <a:r>
              <a:rPr lang="es-MX" sz="2200" dirty="0" smtClean="0"/>
              <a:t>insertará </a:t>
            </a:r>
            <a:r>
              <a:rPr lang="es-MX" sz="2200" dirty="0"/>
              <a:t>en el CFDI. Referencia: DF/II/0634/2016, correo 31 de agosto 2016 PDF </a:t>
            </a:r>
            <a:r>
              <a:rPr lang="es-MX" sz="2200" dirty="0" smtClean="0"/>
              <a:t>requisitos-CFDI-XML-Agos2016.pdf </a:t>
            </a:r>
            <a:endParaRPr lang="es-ES_tradnl" sz="22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8</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152350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90597" y="1188803"/>
            <a:ext cx="10515600" cy="5089526"/>
          </a:xfrm>
        </p:spPr>
        <p:txBody>
          <a:bodyPr>
            <a:noAutofit/>
          </a:bodyPr>
          <a:lstStyle/>
          <a:p>
            <a:pPr marL="0" lvl="0" indent="0">
              <a:buNone/>
            </a:pPr>
            <a:r>
              <a:rPr lang="es-MX" sz="2400" b="1" dirty="0" smtClean="0"/>
              <a:t>4. Formatos </a:t>
            </a:r>
            <a:r>
              <a:rPr lang="es-MX" sz="2400" b="1" dirty="0"/>
              <a:t>de viáticos </a:t>
            </a:r>
            <a:endParaRPr lang="es-ES_tradnl" sz="2400" dirty="0"/>
          </a:p>
          <a:p>
            <a:pPr marL="493713" indent="-214313"/>
            <a:r>
              <a:rPr lang="es-MX" sz="2400" dirty="0"/>
              <a:t>Solicitud de viáticos </a:t>
            </a:r>
            <a:endParaRPr lang="es-ES_tradnl" sz="2400" dirty="0"/>
          </a:p>
          <a:p>
            <a:pPr marL="493713" lvl="0" indent="-214313"/>
            <a:r>
              <a:rPr lang="es-MX" sz="2400" dirty="0"/>
              <a:t>Formato de autorización para uso de transporte aéreo </a:t>
            </a:r>
            <a:endParaRPr lang="es-ES_tradnl" sz="2400" dirty="0"/>
          </a:p>
          <a:p>
            <a:pPr marL="493713" indent="-214313"/>
            <a:r>
              <a:rPr lang="es-MX" sz="2400" dirty="0" smtClean="0"/>
              <a:t>Info</a:t>
            </a:r>
            <a:r>
              <a:rPr lang="es-MX" sz="2400" dirty="0"/>
              <a:t>rme de actividades </a:t>
            </a:r>
            <a:endParaRPr lang="es-ES_tradnl" sz="2400" dirty="0"/>
          </a:p>
          <a:p>
            <a:pPr marL="493713" lvl="0" indent="-214313"/>
            <a:r>
              <a:rPr lang="es-MX" sz="2400" dirty="0" smtClean="0"/>
              <a:t>Comprobaciones </a:t>
            </a:r>
            <a:r>
              <a:rPr lang="es-MX" sz="2400" dirty="0"/>
              <a:t>de viáticos </a:t>
            </a:r>
            <a:endParaRPr lang="es-ES_tradnl" sz="2400" dirty="0"/>
          </a:p>
          <a:p>
            <a:pPr marL="493713" lvl="0" indent="-214313"/>
            <a:endParaRPr lang="es-ES_tradnl" sz="2400" dirty="0"/>
          </a:p>
          <a:p>
            <a:pPr marL="20638" lvl="0" indent="0">
              <a:buNone/>
            </a:pPr>
            <a:r>
              <a:rPr lang="es-MX" sz="2400" dirty="0"/>
              <a:t>Referencia: Lineamientos para asignación de viáticos circular No.1/2010</a:t>
            </a:r>
            <a:endParaRPr lang="es-ES_tradnl" sz="2400" dirty="0"/>
          </a:p>
          <a:p>
            <a:pPr marL="493713" indent="-214313"/>
            <a:endParaRPr lang="es-ES_tradnl" sz="2400" b="1" dirty="0"/>
          </a:p>
          <a:p>
            <a:pPr marL="20638" indent="0">
              <a:buNone/>
            </a:pPr>
            <a:r>
              <a:rPr lang="es-ES_tradnl" sz="2400" b="1" dirty="0" smtClean="0"/>
              <a:t>5. </a:t>
            </a:r>
            <a:r>
              <a:rPr lang="es-MX" sz="2400" b="1" dirty="0" smtClean="0"/>
              <a:t>Documentos </a:t>
            </a:r>
            <a:r>
              <a:rPr lang="es-MX" sz="2400" b="1" dirty="0"/>
              <a:t>comprobatorios originales</a:t>
            </a:r>
            <a:endParaRPr lang="es-ES_tradnl" sz="2400" dirty="0"/>
          </a:p>
          <a:p>
            <a:pPr marL="493713" indent="-214313"/>
            <a:r>
              <a:rPr lang="es-MX" sz="2400" dirty="0"/>
              <a:t>Faltan documentos originales que respalden el monto total del gasto o en su caso el reintegro</a:t>
            </a:r>
            <a:r>
              <a:rPr lang="es-MX" sz="2400" dirty="0" smtClean="0"/>
              <a:t>.</a:t>
            </a:r>
            <a:endParaRPr lang="es-ES_tradnl" sz="2400" dirty="0"/>
          </a:p>
        </p:txBody>
      </p:sp>
      <p:sp>
        <p:nvSpPr>
          <p:cNvPr id="4" name="3 Marcador de número de diapositiva"/>
          <p:cNvSpPr>
            <a:spLocks noGrp="1"/>
          </p:cNvSpPr>
          <p:nvPr>
            <p:ph type="sldNum" sz="quarter" idx="12"/>
          </p:nvPr>
        </p:nvSpPr>
        <p:spPr/>
        <p:txBody>
          <a:bodyPr/>
          <a:lstStyle/>
          <a:p>
            <a:fld id="{1A46B5C4-D600-440E-AC7D-040159105C7B}" type="slidenum">
              <a:rPr lang="es-MX" smtClean="0"/>
              <a:t>9</a:t>
            </a:fld>
            <a:endParaRPr lang="es-MX"/>
          </a:p>
        </p:txBody>
      </p:sp>
      <p:sp>
        <p:nvSpPr>
          <p:cNvPr id="5" name="1 Título"/>
          <p:cNvSpPr txBox="1">
            <a:spLocks/>
          </p:cNvSpPr>
          <p:nvPr/>
        </p:nvSpPr>
        <p:spPr>
          <a:xfrm>
            <a:off x="566057" y="0"/>
            <a:ext cx="10787743" cy="104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s-IS" sz="4000" b="1" i="1" dirty="0" smtClean="0"/>
              <a:t>… </a:t>
            </a:r>
            <a:r>
              <a:rPr lang="es-MX" sz="4000" b="1" i="1" dirty="0" smtClean="0"/>
              <a:t>Descripción de los incidentes</a:t>
            </a:r>
            <a:endParaRPr lang="es-MX" sz="4000" b="1" i="1" dirty="0"/>
          </a:p>
        </p:txBody>
      </p:sp>
    </p:spTree>
    <p:extLst>
      <p:ext uri="{BB962C8B-B14F-4D97-AF65-F5344CB8AC3E}">
        <p14:creationId xmlns:p14="http://schemas.microsoft.com/office/powerpoint/2010/main" val="88058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1428</Words>
  <Application>Microsoft Office PowerPoint</Application>
  <PresentationFormat>Panorámica</PresentationFormat>
  <Paragraphs>206</Paragraphs>
  <Slides>28</Slides>
  <Notes>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28</vt:i4>
      </vt:variant>
    </vt:vector>
  </HeadingPairs>
  <TitlesOfParts>
    <vt:vector size="36" baseType="lpstr">
      <vt:lpstr>Arial</vt:lpstr>
      <vt:lpstr>Calibri</vt:lpstr>
      <vt:lpstr>Calibri Light</vt:lpstr>
      <vt:lpstr>Times New Roman</vt:lpstr>
      <vt:lpstr>Office Theme</vt:lpstr>
      <vt:lpstr>1_Office Theme</vt:lpstr>
      <vt:lpstr>Hoja de cálculo</vt:lpstr>
      <vt:lpstr>Documento</vt:lpstr>
      <vt:lpstr>Presentación de PowerPoint</vt:lpstr>
      <vt:lpstr>Gasto por comprobar Gráficas</vt:lpstr>
      <vt:lpstr>Notificación de incidentes - Nueva funcionalidad </vt:lpstr>
      <vt:lpstr>…Notificación de incidentes - Nueva funcionalidad </vt:lpstr>
      <vt:lpstr>Menú Entidades de Red (Lista de Incidentes)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Calendario para la conciliación de los recursos con fuente de financiamiento subsidio federal y estatal de los ejercicios 2015 y 2016</vt:lpstr>
      <vt:lpstr>Preparación para la conciliación</vt:lpstr>
      <vt:lpstr>… Preparación para la conciliación</vt:lpstr>
      <vt:lpstr>… Preparación para la conciliación</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Mayola</dc:creator>
  <cp:lastModifiedBy>cynthia</cp:lastModifiedBy>
  <cp:revision>73</cp:revision>
  <dcterms:created xsi:type="dcterms:W3CDTF">2017-06-07T21:50:17Z</dcterms:created>
  <dcterms:modified xsi:type="dcterms:W3CDTF">2017-06-16T13:28:41Z</dcterms:modified>
</cp:coreProperties>
</file>