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72" r:id="rId4"/>
    <p:sldId id="270" r:id="rId5"/>
    <p:sldId id="271" r:id="rId6"/>
    <p:sldId id="266" r:id="rId7"/>
    <p:sldId id="261" r:id="rId8"/>
    <p:sldId id="264" r:id="rId9"/>
    <p:sldId id="265" r:id="rId10"/>
    <p:sldId id="267" r:id="rId11"/>
    <p:sldId id="268" r:id="rId12"/>
    <p:sldId id="269" r:id="rId13"/>
    <p:sldId id="259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7" autoAdjust="0"/>
    <p:restoredTop sz="50000" autoAdjust="0"/>
  </p:normalViewPr>
  <p:slideViewPr>
    <p:cSldViewPr snapToGrid="0" showGuides="1">
      <p:cViewPr>
        <p:scale>
          <a:sx n="103" d="100"/>
          <a:sy n="103" d="100"/>
        </p:scale>
        <p:origin x="1616" y="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E769-DEA1-1844-B01A-B4402B0A97A6}" type="datetimeFigureOut">
              <a:rPr lang="es-ES_tradnl" smtClean="0"/>
              <a:t>27/10/16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D9419-56C5-5E46-92E3-A0D63ADA9E0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330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D9419-56C5-5E46-92E3-A0D63ADA9E0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488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D9419-56C5-5E46-92E3-A0D63ADA9E0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448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D9419-56C5-5E46-92E3-A0D63ADA9E0B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492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D9419-56C5-5E46-92E3-A0D63ADA9E0B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666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D9419-56C5-5E46-92E3-A0D63ADA9E0B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611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27/10/16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78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27/10/16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82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27/10/16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63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27/10/16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34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27/10/16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784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27/10/16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520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27/10/16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772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27/10/16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27/10/16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186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27/10/16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1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27/10/16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90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B0867-C0B6-46CF-818E-A50FEBE2B00A}" type="datetimeFigureOut">
              <a:rPr lang="es-MX" smtClean="0"/>
              <a:t>27/10/16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E98E3-57C9-47A3-A4CC-C497F3119BA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38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02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9557" y="941895"/>
            <a:ext cx="10919692" cy="468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133" b="1" u="sng" dirty="0"/>
              <a:t>Nómina</a:t>
            </a:r>
          </a:p>
          <a:p>
            <a:pPr algn="just">
              <a:buFont typeface="Arial" charset="0"/>
              <a:buChar char="•"/>
            </a:pPr>
            <a:endParaRPr lang="es-MX" sz="2133" dirty="0"/>
          </a:p>
          <a:p>
            <a:pPr algn="just">
              <a:buFont typeface="Arial" charset="0"/>
              <a:buChar char="•"/>
            </a:pPr>
            <a:r>
              <a:rPr lang="es-MX" sz="2133" dirty="0"/>
              <a:t> </a:t>
            </a:r>
            <a:r>
              <a:rPr lang="es-MX" sz="2133" b="1" dirty="0"/>
              <a:t>Recaudación insuficiente de ingresos autogenerados</a:t>
            </a:r>
            <a:r>
              <a:rPr lang="es-MX" sz="2133" dirty="0"/>
              <a:t>, para el pago de sueldos</a:t>
            </a:r>
            <a:r>
              <a:rPr lang="es-MX" sz="2133" dirty="0" smtClean="0"/>
              <a:t>.</a:t>
            </a:r>
          </a:p>
          <a:p>
            <a:pPr algn="just">
              <a:buFont typeface="Arial" charset="0"/>
              <a:buChar char="•"/>
            </a:pPr>
            <a:endParaRPr lang="es-MX" sz="2133" dirty="0" smtClean="0"/>
          </a:p>
          <a:p>
            <a:pPr algn="just">
              <a:buFont typeface="Arial" charset="0"/>
              <a:buChar char="•"/>
            </a:pPr>
            <a:r>
              <a:rPr lang="es-MX" sz="2133" dirty="0" smtClean="0"/>
              <a:t> </a:t>
            </a:r>
            <a:r>
              <a:rPr lang="es-MX" sz="2133" b="1" dirty="0" smtClean="0"/>
              <a:t>Programación insuficiente </a:t>
            </a:r>
            <a:r>
              <a:rPr lang="es-MX" sz="2133" dirty="0" smtClean="0"/>
              <a:t>en los conceptos de gasto aplicables para servicios personales.</a:t>
            </a:r>
            <a:r>
              <a:rPr lang="es-ES" sz="2133" dirty="0" smtClean="0"/>
              <a:t> </a:t>
            </a:r>
          </a:p>
          <a:p>
            <a:pPr algn="just">
              <a:buFont typeface="Arial" charset="0"/>
              <a:buChar char="•"/>
            </a:pPr>
            <a:endParaRPr lang="es-ES" sz="2133" dirty="0" smtClean="0"/>
          </a:p>
          <a:p>
            <a:pPr algn="just">
              <a:buFont typeface="Arial" charset="0"/>
              <a:buChar char="•"/>
            </a:pPr>
            <a:r>
              <a:rPr lang="es-ES" sz="2133" dirty="0" smtClean="0"/>
              <a:t> </a:t>
            </a:r>
            <a:r>
              <a:rPr lang="es-ES" sz="2133" b="1" dirty="0" smtClean="0"/>
              <a:t>Cancelación de pagos </a:t>
            </a:r>
            <a:r>
              <a:rPr lang="es-ES" sz="2133" dirty="0" smtClean="0"/>
              <a:t>(cheques) por no proceder, </a:t>
            </a:r>
            <a:r>
              <a:rPr lang="es-ES" sz="2133" b="1" dirty="0" smtClean="0"/>
              <a:t>fuera </a:t>
            </a:r>
            <a:r>
              <a:rPr lang="es-ES" sz="2133" dirty="0" smtClean="0"/>
              <a:t>de los tiempos establecidos y </a:t>
            </a:r>
            <a:r>
              <a:rPr lang="es-ES" sz="2133" b="1" dirty="0" smtClean="0"/>
              <a:t>del ejercicio fiscal</a:t>
            </a:r>
            <a:r>
              <a:rPr lang="es-ES" sz="2133" dirty="0" smtClean="0"/>
              <a:t> en el que se emitieron.</a:t>
            </a:r>
          </a:p>
          <a:p>
            <a:pPr algn="just">
              <a:buFont typeface="Arial" charset="0"/>
              <a:buChar char="•"/>
            </a:pPr>
            <a:endParaRPr lang="es-ES" sz="2133" dirty="0"/>
          </a:p>
          <a:p>
            <a:pPr algn="just">
              <a:buFont typeface="Arial" charset="0"/>
              <a:buChar char="•"/>
            </a:pPr>
            <a:r>
              <a:rPr lang="es-ES" sz="2133" dirty="0" smtClean="0"/>
              <a:t> </a:t>
            </a:r>
            <a:r>
              <a:rPr lang="es-ES" sz="2133" b="1" dirty="0" smtClean="0"/>
              <a:t>Reporte tardío </a:t>
            </a:r>
            <a:r>
              <a:rPr lang="es-ES" sz="2133" dirty="0" smtClean="0"/>
              <a:t>de baja por fallecimiento o renuncia.</a:t>
            </a:r>
          </a:p>
          <a:p>
            <a:pPr algn="just">
              <a:buFont typeface="Arial" charset="0"/>
              <a:buChar char="•"/>
            </a:pPr>
            <a:endParaRPr lang="es-ES" sz="2133" dirty="0"/>
          </a:p>
          <a:p>
            <a:pPr algn="just">
              <a:buFont typeface="Arial" charset="0"/>
              <a:buChar char="•"/>
            </a:pPr>
            <a:r>
              <a:rPr lang="es-ES" sz="2133" dirty="0" smtClean="0"/>
              <a:t> </a:t>
            </a:r>
            <a:r>
              <a:rPr lang="es-ES" sz="2133" b="1" dirty="0" smtClean="0"/>
              <a:t>Desfase</a:t>
            </a:r>
            <a:r>
              <a:rPr lang="es-ES" sz="2133" dirty="0" smtClean="0"/>
              <a:t> en la gestión para el pago de </a:t>
            </a:r>
            <a:r>
              <a:rPr lang="es-ES" sz="2133" b="1" dirty="0" smtClean="0"/>
              <a:t>diferencias de sueldos y prestaciones</a:t>
            </a:r>
            <a:r>
              <a:rPr lang="es-ES" sz="2133" dirty="0" smtClean="0"/>
              <a:t> y </a:t>
            </a:r>
            <a:r>
              <a:rPr lang="es-ES" sz="2133" b="1" dirty="0" smtClean="0"/>
              <a:t>descuentos por días no laborados</a:t>
            </a:r>
            <a:r>
              <a:rPr lang="es-ES" sz="2133" dirty="0" smtClean="0"/>
              <a:t>.</a:t>
            </a:r>
            <a:endParaRPr lang="es-MX" sz="2400" dirty="0" smtClean="0"/>
          </a:p>
          <a:p>
            <a:pPr algn="just">
              <a:buFont typeface="Arial" charset="0"/>
              <a:buChar char="•"/>
            </a:pPr>
            <a:endParaRPr lang="es-MX" sz="2133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2867" y="337497"/>
            <a:ext cx="11905323" cy="529312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933" b="1" dirty="0" smtClean="0">
                <a:latin typeface="+mn-lt"/>
                <a:ea typeface="+mn-ea"/>
                <a:cs typeface="+mn-cs"/>
              </a:rPr>
              <a:t>Ejercicio</a:t>
            </a:r>
            <a:endParaRPr lang="es-MX" sz="2933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4157" y="866809"/>
            <a:ext cx="109196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u="sng" dirty="0" smtClean="0">
                <a:latin typeface="Calibri" pitchFamily="34" charset="0"/>
              </a:rPr>
              <a:t>Gasto de operación</a:t>
            </a:r>
          </a:p>
          <a:p>
            <a:pPr algn="just">
              <a:buFont typeface="Arial" charset="0"/>
              <a:buChar char="•"/>
            </a:pPr>
            <a:endParaRPr lang="es-MX" sz="2000" dirty="0" smtClean="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MX" sz="2000" b="1" dirty="0" smtClean="0">
                <a:latin typeface="Calibri" pitchFamily="34" charset="0"/>
              </a:rPr>
              <a:t>Programación de recursos en conceptos de gasto que no corresponden al gasto real</a:t>
            </a:r>
            <a:r>
              <a:rPr lang="es-MX" sz="2000" dirty="0" smtClean="0">
                <a:latin typeface="Calibri" pitchFamily="34" charset="0"/>
              </a:rPr>
              <a:t>.</a:t>
            </a:r>
            <a:r>
              <a:rPr lang="es-ES" sz="2000" dirty="0" smtClean="0"/>
              <a:t> </a:t>
            </a:r>
          </a:p>
          <a:p>
            <a:pPr algn="just">
              <a:buFont typeface="Arial" charset="0"/>
              <a:buChar char="•"/>
            </a:pPr>
            <a:endParaRPr lang="es-ES" sz="2000" dirty="0" smtClean="0"/>
          </a:p>
          <a:p>
            <a:pPr algn="just">
              <a:buFont typeface="Arial" charset="0"/>
              <a:buChar char="•"/>
            </a:pPr>
            <a:r>
              <a:rPr lang="es-ES" sz="2000" dirty="0"/>
              <a:t> </a:t>
            </a:r>
            <a:r>
              <a:rPr lang="es-MX" sz="2000" dirty="0" smtClean="0"/>
              <a:t>Registro </a:t>
            </a:r>
            <a:r>
              <a:rPr lang="es-MX" sz="2000" b="1" dirty="0" smtClean="0"/>
              <a:t>solicitud </a:t>
            </a:r>
            <a:r>
              <a:rPr lang="es-MX" sz="2000" b="1" dirty="0"/>
              <a:t>de </a:t>
            </a:r>
            <a:r>
              <a:rPr lang="es-MX" sz="2000" b="1" dirty="0" smtClean="0"/>
              <a:t>recurso</a:t>
            </a:r>
            <a:r>
              <a:rPr lang="es-MX" sz="2000" dirty="0" smtClean="0"/>
              <a:t>, que no corresponde al tipo de operación a realizar.</a:t>
            </a:r>
          </a:p>
          <a:p>
            <a:pPr algn="just">
              <a:buFont typeface="Arial" charset="0"/>
              <a:buChar char="•"/>
            </a:pPr>
            <a:endParaRPr lang="es-MX" sz="2000" dirty="0"/>
          </a:p>
          <a:p>
            <a:pPr algn="just">
              <a:buFont typeface="Arial" charset="0"/>
              <a:buChar char="•"/>
            </a:pPr>
            <a:r>
              <a:rPr lang="es-MX" sz="2000" dirty="0" smtClean="0"/>
              <a:t> </a:t>
            </a:r>
            <a:r>
              <a:rPr lang="es-MX" sz="2000" b="1" dirty="0" smtClean="0"/>
              <a:t>Atender la programación </a:t>
            </a:r>
            <a:r>
              <a:rPr lang="es-MX" sz="2000" dirty="0" smtClean="0"/>
              <a:t>para la solicitud de transferencias </a:t>
            </a:r>
          </a:p>
          <a:p>
            <a:pPr algn="just">
              <a:buFont typeface="Arial" charset="0"/>
              <a:buChar char="•"/>
            </a:pPr>
            <a:endParaRPr lang="es-MX" sz="2000" dirty="0"/>
          </a:p>
          <a:p>
            <a:pPr algn="just">
              <a:buFont typeface="Arial" charset="0"/>
              <a:buChar char="•"/>
            </a:pPr>
            <a:r>
              <a:rPr lang="es-MX" sz="2000" dirty="0" smtClean="0"/>
              <a:t> </a:t>
            </a:r>
            <a:r>
              <a:rPr lang="es-MX" sz="2000" b="1" dirty="0" smtClean="0"/>
              <a:t>Gestionar oportunamente </a:t>
            </a:r>
            <a:r>
              <a:rPr lang="es-MX" sz="2000" dirty="0" smtClean="0"/>
              <a:t>(tiempo y forma) el pago a becarios. </a:t>
            </a:r>
          </a:p>
          <a:p>
            <a:pPr algn="just">
              <a:buFont typeface="Arial" charset="0"/>
              <a:buChar char="•"/>
            </a:pPr>
            <a:endParaRPr lang="es-MX" sz="2000" dirty="0" smtClean="0"/>
          </a:p>
          <a:p>
            <a:pPr algn="just">
              <a:buFont typeface="Arial" charset="0"/>
              <a:buChar char="•"/>
            </a:pPr>
            <a:r>
              <a:rPr lang="es-MX" sz="2000" dirty="0"/>
              <a:t> </a:t>
            </a:r>
            <a:r>
              <a:rPr lang="es-MX" sz="2000" dirty="0" smtClean="0"/>
              <a:t> </a:t>
            </a:r>
            <a:r>
              <a:rPr lang="es-MX" sz="2000" b="1" dirty="0" smtClean="0"/>
              <a:t>Reporte desfasado </a:t>
            </a:r>
            <a:r>
              <a:rPr lang="es-MX" sz="2000" dirty="0" smtClean="0"/>
              <a:t>sobre la </a:t>
            </a:r>
            <a:r>
              <a:rPr lang="es-MX" sz="2000" b="1" dirty="0" smtClean="0"/>
              <a:t>recaudación</a:t>
            </a:r>
            <a:r>
              <a:rPr lang="es-MX" sz="2000" dirty="0" smtClean="0"/>
              <a:t> de recursos gestionados en cuentas específicas, así como de los ingresos no referenciados</a:t>
            </a:r>
            <a:r>
              <a:rPr lang="es-MX" sz="2000" dirty="0" smtClean="0"/>
              <a:t>.</a:t>
            </a:r>
          </a:p>
          <a:p>
            <a:pPr algn="just">
              <a:buFont typeface="Arial" charset="0"/>
              <a:buChar char="•"/>
            </a:pPr>
            <a:endParaRPr lang="es-MX" sz="2000" dirty="0" smtClean="0"/>
          </a:p>
          <a:p>
            <a:pPr algn="just">
              <a:buFont typeface="Arial" charset="0"/>
              <a:buChar char="•"/>
            </a:pPr>
            <a:r>
              <a:rPr lang="es-MX" sz="2000" dirty="0" smtClean="0"/>
              <a:t> </a:t>
            </a:r>
            <a:r>
              <a:rPr lang="es-MX" sz="2000" b="1" dirty="0" smtClean="0"/>
              <a:t>Concluir</a:t>
            </a:r>
            <a:r>
              <a:rPr lang="es-MX" sz="2000" dirty="0" smtClean="0"/>
              <a:t> los procesos de </a:t>
            </a:r>
            <a:r>
              <a:rPr lang="es-MX" sz="2000" b="1" dirty="0" smtClean="0"/>
              <a:t>vinculación “Bolsas – Proyectos”, </a:t>
            </a:r>
            <a:r>
              <a:rPr lang="es-MX" sz="2000" dirty="0" smtClean="0"/>
              <a:t>para el otorgamiento del </a:t>
            </a:r>
            <a:r>
              <a:rPr lang="es-MX" sz="2000" b="1" dirty="0" smtClean="0"/>
              <a:t>financiamiento.</a:t>
            </a:r>
            <a:endParaRPr lang="es-MX" sz="2000" b="1" dirty="0"/>
          </a:p>
          <a:p>
            <a:endParaRPr lang="es-MX" sz="2000" dirty="0" smtClean="0"/>
          </a:p>
          <a:p>
            <a:endParaRPr lang="es-MX" sz="2000" dirty="0" smtClean="0"/>
          </a:p>
          <a:p>
            <a:pPr algn="just">
              <a:buFont typeface="Arial" charset="0"/>
              <a:buChar char="•"/>
            </a:pPr>
            <a:endParaRPr lang="es-MX" sz="20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2867" y="337497"/>
            <a:ext cx="11905323" cy="529312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933" b="1" dirty="0" smtClean="0">
                <a:latin typeface="+mn-lt"/>
                <a:ea typeface="+mn-ea"/>
                <a:cs typeface="+mn-cs"/>
              </a:rPr>
              <a:t>Ejercicio</a:t>
            </a:r>
            <a:endParaRPr lang="es-MX" sz="2933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6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9557" y="941895"/>
            <a:ext cx="109196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u="sng" dirty="0" smtClean="0">
                <a:latin typeface="Calibri" pitchFamily="34" charset="0"/>
              </a:rPr>
              <a:t>Comprobación</a:t>
            </a:r>
          </a:p>
          <a:p>
            <a:pPr algn="just"/>
            <a:endParaRPr lang="es-MX" sz="2000" dirty="0" smtClean="0"/>
          </a:p>
          <a:p>
            <a:pPr algn="just">
              <a:buFont typeface="Arial" charset="0"/>
              <a:buChar char="•"/>
            </a:pPr>
            <a:r>
              <a:rPr lang="es-MX" sz="2000" b="1" dirty="0" smtClean="0"/>
              <a:t> Desfase en la entrega de comprobaciones</a:t>
            </a:r>
            <a:r>
              <a:rPr lang="es-MX" sz="2000" dirty="0" smtClean="0"/>
              <a:t>.</a:t>
            </a:r>
            <a:r>
              <a:rPr lang="es-MX" sz="2000" b="1" dirty="0"/>
              <a:t> </a:t>
            </a:r>
            <a:endParaRPr lang="es-MX" sz="2000" b="1" dirty="0" smtClean="0"/>
          </a:p>
          <a:p>
            <a:pPr algn="just">
              <a:buFont typeface="Arial" charset="0"/>
              <a:buChar char="•"/>
            </a:pPr>
            <a:endParaRPr lang="es-MX" sz="2000" b="1" dirty="0"/>
          </a:p>
          <a:p>
            <a:pPr algn="just">
              <a:buFont typeface="Arial" charset="0"/>
              <a:buChar char="•"/>
            </a:pPr>
            <a:r>
              <a:rPr lang="es-MX" sz="2000" b="1" dirty="0" smtClean="0"/>
              <a:t> Registro </a:t>
            </a:r>
            <a:r>
              <a:rPr lang="es-MX" sz="2000" b="1" dirty="0"/>
              <a:t>incompleto</a:t>
            </a:r>
            <a:r>
              <a:rPr lang="es-MX" sz="2000" dirty="0"/>
              <a:t> de la documentación soporte </a:t>
            </a:r>
            <a:r>
              <a:rPr lang="es-MX" sz="2000" dirty="0" smtClean="0"/>
              <a:t>que se inserta a </a:t>
            </a:r>
            <a:r>
              <a:rPr lang="es-MX" sz="2000" dirty="0"/>
              <a:t>las </a:t>
            </a:r>
            <a:r>
              <a:rPr lang="es-MX" sz="2000" dirty="0" smtClean="0"/>
              <a:t>solicitudes en AFIN.</a:t>
            </a:r>
            <a:endParaRPr lang="es-MX" sz="2000" dirty="0"/>
          </a:p>
          <a:p>
            <a:pPr algn="just">
              <a:buFont typeface="Arial" charset="0"/>
              <a:buChar char="•"/>
            </a:pPr>
            <a:endParaRPr lang="es-MX" sz="2000" dirty="0" smtClean="0"/>
          </a:p>
          <a:p>
            <a:pPr algn="just">
              <a:buFont typeface="Arial" charset="0"/>
              <a:buChar char="•"/>
            </a:pPr>
            <a:r>
              <a:rPr lang="es-MX" sz="2000" dirty="0"/>
              <a:t> </a:t>
            </a:r>
            <a:r>
              <a:rPr lang="es-MX" sz="2000" b="1" dirty="0" smtClean="0"/>
              <a:t>Falta de sello de “Operado” </a:t>
            </a:r>
            <a:r>
              <a:rPr lang="es-MX" sz="2000" dirty="0" smtClean="0"/>
              <a:t>en los documentos que se insertan en el sistema AFIN, y en algunos casos en los originales entregados.</a:t>
            </a:r>
          </a:p>
          <a:p>
            <a:pPr algn="just">
              <a:buFont typeface="Arial" charset="0"/>
              <a:buChar char="•"/>
            </a:pPr>
            <a:endParaRPr lang="es-MX" sz="2000" dirty="0" smtClean="0"/>
          </a:p>
          <a:p>
            <a:pPr algn="just">
              <a:buFont typeface="Arial" charset="0"/>
              <a:buChar char="•"/>
            </a:pPr>
            <a:r>
              <a:rPr lang="es-MX" sz="2000" b="1" dirty="0" smtClean="0"/>
              <a:t> Registro de solicitudes </a:t>
            </a:r>
            <a:r>
              <a:rPr lang="es-MX" sz="2000" dirty="0" smtClean="0"/>
              <a:t>para reservar recursos, dejandolas sin documentación soporte.</a:t>
            </a:r>
          </a:p>
          <a:p>
            <a:pPr algn="just">
              <a:buFont typeface="Arial" charset="0"/>
              <a:buChar char="•"/>
            </a:pPr>
            <a:endParaRPr lang="es-MX" sz="2000" dirty="0"/>
          </a:p>
          <a:p>
            <a:pPr algn="just">
              <a:buFont typeface="Arial" charset="0"/>
              <a:buChar char="•"/>
            </a:pPr>
            <a:r>
              <a:rPr lang="es-MX" sz="2000" dirty="0" smtClean="0"/>
              <a:t> </a:t>
            </a:r>
            <a:r>
              <a:rPr lang="es-MX" sz="2000" b="1" dirty="0" smtClean="0"/>
              <a:t>Desfase en </a:t>
            </a:r>
            <a:r>
              <a:rPr lang="es-MX" sz="2000" b="1" dirty="0"/>
              <a:t>la gestión de </a:t>
            </a:r>
            <a:r>
              <a:rPr lang="es-MX" sz="2000" b="1" dirty="0" smtClean="0"/>
              <a:t>contratos </a:t>
            </a:r>
            <a:r>
              <a:rPr lang="de-DE" sz="2000" dirty="0" smtClean="0"/>
              <a:t>(</a:t>
            </a:r>
            <a:r>
              <a:rPr lang="de-DE" sz="2000" dirty="0" err="1" smtClean="0"/>
              <a:t>compra</a:t>
            </a:r>
            <a:r>
              <a:rPr lang="de-DE" sz="2000" dirty="0" smtClean="0"/>
              <a:t> de </a:t>
            </a:r>
            <a:r>
              <a:rPr lang="de-DE" sz="2000" dirty="0" err="1" smtClean="0"/>
              <a:t>bienes</a:t>
            </a:r>
            <a:r>
              <a:rPr lang="de-DE" sz="2000" dirty="0" smtClean="0"/>
              <a:t>, de </a:t>
            </a:r>
            <a:r>
              <a:rPr lang="de-DE" sz="2000" dirty="0" err="1" smtClean="0"/>
              <a:t>obra</a:t>
            </a:r>
            <a:r>
              <a:rPr lang="de-DE" sz="2000" dirty="0" smtClean="0"/>
              <a:t> </a:t>
            </a:r>
            <a:r>
              <a:rPr lang="de-DE" sz="2000" dirty="0" err="1" smtClean="0"/>
              <a:t>y</a:t>
            </a:r>
            <a:r>
              <a:rPr lang="de-DE" sz="2000" dirty="0" smtClean="0"/>
              <a:t> de </a:t>
            </a:r>
            <a:r>
              <a:rPr lang="de-DE" sz="2000" dirty="0" err="1" smtClean="0"/>
              <a:t>servicios</a:t>
            </a:r>
            <a:r>
              <a:rPr lang="de-DE" sz="2000" dirty="0" smtClean="0"/>
              <a:t>).</a:t>
            </a:r>
            <a:endParaRPr lang="es-MX" sz="2000" dirty="0" smtClean="0"/>
          </a:p>
          <a:p>
            <a:pPr algn="just">
              <a:buFont typeface="Arial" charset="0"/>
              <a:buChar char="•"/>
            </a:pPr>
            <a:endParaRPr lang="es-MX" sz="2000" dirty="0" smtClean="0"/>
          </a:p>
          <a:p>
            <a:pPr algn="just">
              <a:buFont typeface="Arial" charset="0"/>
              <a:buChar char="•"/>
            </a:pPr>
            <a:r>
              <a:rPr lang="es-MX" sz="2000" dirty="0"/>
              <a:t> </a:t>
            </a:r>
            <a:r>
              <a:rPr lang="es-MX" sz="2000" b="1" dirty="0" smtClean="0"/>
              <a:t>Retraso</a:t>
            </a:r>
            <a:r>
              <a:rPr lang="es-MX" sz="2000" dirty="0" smtClean="0"/>
              <a:t> </a:t>
            </a:r>
            <a:r>
              <a:rPr lang="es-MX" sz="2000" dirty="0"/>
              <a:t>en la </a:t>
            </a:r>
            <a:r>
              <a:rPr lang="es-MX" sz="2000" b="1" dirty="0"/>
              <a:t>obtención y registro de los archivos XML </a:t>
            </a:r>
            <a:r>
              <a:rPr lang="es-MX" sz="2000" dirty="0"/>
              <a:t>de las </a:t>
            </a:r>
            <a:r>
              <a:rPr lang="es-MX" sz="2000" dirty="0" smtClean="0"/>
              <a:t>facturas.</a:t>
            </a:r>
          </a:p>
          <a:p>
            <a:pPr algn="just">
              <a:buFont typeface="Arial" charset="0"/>
              <a:buChar char="•"/>
            </a:pPr>
            <a:endParaRPr lang="es-MX" sz="2000" dirty="0" smtClean="0">
              <a:solidFill>
                <a:srgbClr val="333333"/>
              </a:solidFill>
            </a:endParaRPr>
          </a:p>
          <a:p>
            <a:pPr algn="just">
              <a:buFont typeface="Arial" charset="0"/>
              <a:buChar char="•"/>
            </a:pPr>
            <a:endParaRPr lang="es-MX" sz="20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3339" y="357969"/>
            <a:ext cx="11905323" cy="529312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933" b="1" dirty="0" smtClean="0">
                <a:latin typeface="+mn-lt"/>
                <a:ea typeface="+mn-ea"/>
                <a:cs typeface="+mn-cs"/>
              </a:rPr>
              <a:t>Ejercicio</a:t>
            </a:r>
            <a:endParaRPr lang="es-MX" sz="2933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9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25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426434"/>
            <a:ext cx="10515600" cy="2852737"/>
          </a:xfrm>
        </p:spPr>
        <p:txBody>
          <a:bodyPr/>
          <a:lstStyle/>
          <a:p>
            <a:pPr algn="r"/>
            <a:r>
              <a:rPr lang="es-MX" b="1" i="1" dirty="0" smtClean="0"/>
              <a:t>Recomendaciones </a:t>
            </a:r>
            <a:br>
              <a:rPr lang="es-MX" b="1" i="1" dirty="0" smtClean="0"/>
            </a:br>
            <a:r>
              <a:rPr lang="es-ES" b="1" i="1" dirty="0" smtClean="0"/>
              <a:t>cierre </a:t>
            </a:r>
            <a:r>
              <a:rPr lang="es-ES" b="1" i="1" dirty="0"/>
              <a:t>del ejercicio </a:t>
            </a:r>
            <a:r>
              <a:rPr lang="es-ES" b="1" i="1" dirty="0" smtClean="0"/>
              <a:t>2016 </a:t>
            </a:r>
            <a:br>
              <a:rPr lang="es-ES" b="1" i="1" dirty="0" smtClean="0"/>
            </a:br>
            <a:r>
              <a:rPr lang="es-ES" b="1" i="1" dirty="0" smtClean="0"/>
              <a:t>e inicio del </a:t>
            </a:r>
            <a:r>
              <a:rPr lang="es-ES" b="1" i="1" dirty="0" smtClean="0"/>
              <a:t>2017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536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9557" y="941895"/>
            <a:ext cx="10919692" cy="448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s-MX" sz="2400" b="1" dirty="0" smtClean="0">
                <a:cs typeface="Arial" pitchFamily="34" charset="0"/>
              </a:rPr>
              <a:t>Gestionar </a:t>
            </a:r>
            <a:r>
              <a:rPr lang="es-MX" sz="2400" dirty="0" smtClean="0">
                <a:cs typeface="Arial" pitchFamily="34" charset="0"/>
              </a:rPr>
              <a:t>ante la Coordinación General de Recursos Humanos, </a:t>
            </a:r>
            <a:r>
              <a:rPr lang="es-MX" sz="2400" b="1" dirty="0" smtClean="0"/>
              <a:t>todos </a:t>
            </a:r>
            <a:r>
              <a:rPr lang="es-MX" sz="2400" b="1" dirty="0"/>
              <a:t>los pagos que afecten el ejercicio </a:t>
            </a:r>
            <a:r>
              <a:rPr lang="es-MX" sz="2400" b="1" dirty="0" smtClean="0"/>
              <a:t>2016</a:t>
            </a:r>
            <a:r>
              <a:rPr lang="es-MX" sz="2400" dirty="0" smtClean="0"/>
              <a:t>, conforme a </a:t>
            </a:r>
            <a:r>
              <a:rPr lang="es-MX" sz="2400" dirty="0"/>
              <a:t>los tiempos </a:t>
            </a:r>
            <a:r>
              <a:rPr lang="es-MX" sz="2400" dirty="0" smtClean="0"/>
              <a:t>establecidos en el calendario de nómina.</a:t>
            </a:r>
          </a:p>
          <a:p>
            <a:pPr marL="342900" lvl="0" indent="-342900">
              <a:buFont typeface="Arial" charset="0"/>
              <a:buChar char="•"/>
            </a:pPr>
            <a:endParaRPr lang="es-MX" sz="24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cs typeface="Arial" pitchFamily="34" charset="0"/>
              </a:rPr>
              <a:t>Los</a:t>
            </a:r>
            <a:r>
              <a:rPr lang="es-ES" sz="2400" dirty="0" smtClean="0">
                <a:cs typeface="Arial" pitchFamily="34" charset="0"/>
              </a:rPr>
              <a:t> </a:t>
            </a:r>
            <a:r>
              <a:rPr lang="es-ES" sz="2400" b="1" dirty="0" smtClean="0">
                <a:cs typeface="Arial" pitchFamily="34" charset="0"/>
              </a:rPr>
              <a:t>pagos de las incidencias de diciembre </a:t>
            </a:r>
            <a:r>
              <a:rPr lang="es-ES" sz="2400" dirty="0" smtClean="0">
                <a:cs typeface="Arial" pitchFamily="34" charset="0"/>
              </a:rPr>
              <a:t>(tiempo extra, prima dominical y demás), gestionados en enero 2017, </a:t>
            </a:r>
            <a:r>
              <a:rPr lang="es-ES" sz="2400" b="1" dirty="0" smtClean="0">
                <a:cs typeface="Arial" pitchFamily="34" charset="0"/>
              </a:rPr>
              <a:t>no podrán afectar proyectos 2016</a:t>
            </a:r>
            <a:r>
              <a:rPr lang="es-ES" sz="2400" dirty="0" smtClean="0">
                <a:cs typeface="Arial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="1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 smtClean="0">
                <a:cs typeface="Arial" pitchFamily="34" charset="0"/>
              </a:rPr>
              <a:t>Verificar </a:t>
            </a:r>
            <a:r>
              <a:rPr lang="es-MX" sz="2400" dirty="0" smtClean="0">
                <a:cs typeface="Arial" pitchFamily="34" charset="0"/>
              </a:rPr>
              <a:t>que el beneficiario que reciba su pago de nómina esté debidamente identificado </a:t>
            </a:r>
            <a:r>
              <a:rPr lang="es-MX" sz="2400" b="1" dirty="0" smtClean="0">
                <a:cs typeface="Arial" pitchFamily="34" charset="0"/>
              </a:rPr>
              <a:t>y que la firma de recibido se registre en los </a:t>
            </a:r>
            <a:r>
              <a:rPr lang="es-MX" sz="2400" b="1" dirty="0">
                <a:cs typeface="Arial" pitchFamily="34" charset="0"/>
              </a:rPr>
              <a:t>folios </a:t>
            </a:r>
            <a:r>
              <a:rPr lang="es-MX" sz="2400" b="1" dirty="0" smtClean="0">
                <a:cs typeface="Arial" pitchFamily="34" charset="0"/>
              </a:rPr>
              <a:t>de la nómina</a:t>
            </a:r>
            <a:r>
              <a:rPr lang="es-MX" sz="2400" b="1" dirty="0" smtClean="0">
                <a:cs typeface="Arial" pitchFamily="34" charset="0"/>
              </a:rPr>
              <a:t>, en tiempo y forma, </a:t>
            </a:r>
            <a:r>
              <a:rPr lang="es-MX" sz="2400" b="1" dirty="0" smtClean="0">
                <a:cs typeface="Arial" pitchFamily="34" charset="0"/>
              </a:rPr>
              <a:t>los cuales deberán conservarse en la dependencia.</a:t>
            </a:r>
            <a:endParaRPr lang="es-ES" sz="2400" dirty="0">
              <a:cs typeface="Arial" pitchFamily="34" charset="0"/>
            </a:endParaRPr>
          </a:p>
          <a:p>
            <a:pPr algn="just"/>
            <a:endParaRPr lang="es-MX" sz="2133" dirty="0"/>
          </a:p>
        </p:txBody>
      </p:sp>
    </p:spTree>
    <p:extLst>
      <p:ext uri="{BB962C8B-B14F-4D97-AF65-F5344CB8AC3E}">
        <p14:creationId xmlns:p14="http://schemas.microsoft.com/office/powerpoint/2010/main" val="5232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9557" y="1819228"/>
            <a:ext cx="10919692" cy="374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cs typeface="Arial" pitchFamily="34" charset="0"/>
              </a:rPr>
              <a:t>Los </a:t>
            </a:r>
            <a:r>
              <a:rPr lang="es-MX" sz="2400" dirty="0">
                <a:cs typeface="Arial" pitchFamily="34" charset="0"/>
              </a:rPr>
              <a:t>recursos del ejercicio </a:t>
            </a:r>
            <a:r>
              <a:rPr lang="es-MX" sz="2400" dirty="0" smtClean="0">
                <a:cs typeface="Arial" pitchFamily="34" charset="0"/>
              </a:rPr>
              <a:t>2016 </a:t>
            </a:r>
            <a:r>
              <a:rPr lang="es-MX" sz="2400" dirty="0">
                <a:cs typeface="Arial" pitchFamily="34" charset="0"/>
              </a:rPr>
              <a:t>deberán ser ejercidos y registrados en el sistema contable institucional a más tardar el </a:t>
            </a:r>
            <a:r>
              <a:rPr lang="es-MX" sz="2400" b="1" dirty="0">
                <a:cs typeface="Arial" pitchFamily="34" charset="0"/>
              </a:rPr>
              <a:t>31 de diciembre de </a:t>
            </a:r>
            <a:r>
              <a:rPr lang="es-MX" sz="2400" b="1" dirty="0" smtClean="0">
                <a:cs typeface="Arial" pitchFamily="34" charset="0"/>
              </a:rPr>
              <a:t>2016</a:t>
            </a:r>
            <a:r>
              <a:rPr lang="es-MX" sz="2400" dirty="0" smtClean="0">
                <a:cs typeface="Arial" pitchFamily="34" charset="0"/>
              </a:rPr>
              <a:t>, </a:t>
            </a:r>
            <a:r>
              <a:rPr lang="es-MX" sz="2400" dirty="0">
                <a:cs typeface="Arial" pitchFamily="34" charset="0"/>
              </a:rPr>
              <a:t>para lo cual se atenderá lo siguiente:</a:t>
            </a:r>
          </a:p>
          <a:p>
            <a:pPr algn="just"/>
            <a:endParaRPr lang="es-MX" sz="24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cs typeface="Arial" pitchFamily="34" charset="0"/>
              </a:rPr>
              <a:t>Todas las </a:t>
            </a:r>
            <a:r>
              <a:rPr lang="es-MX" sz="2400" b="1" dirty="0">
                <a:cs typeface="Arial" pitchFamily="34" charset="0"/>
              </a:rPr>
              <a:t>solicitudes de recursos del ejercicio </a:t>
            </a:r>
            <a:r>
              <a:rPr lang="es-MX" sz="2400" b="1" dirty="0" smtClean="0">
                <a:cs typeface="Arial" pitchFamily="34" charset="0"/>
              </a:rPr>
              <a:t>2016 </a:t>
            </a:r>
            <a:r>
              <a:rPr lang="es-MX" sz="2400" dirty="0">
                <a:cs typeface="Arial" pitchFamily="34" charset="0"/>
              </a:rPr>
              <a:t>de los tipos compra, reposición, recibo, y parcial que hayan sido transferidos los recursos por la Unidad de Egresos </a:t>
            </a:r>
            <a:r>
              <a:rPr lang="es-MX" sz="2400" b="1" dirty="0">
                <a:cs typeface="Arial" pitchFamily="34" charset="0"/>
              </a:rPr>
              <a:t>deberán quedar registrados</a:t>
            </a:r>
            <a:r>
              <a:rPr lang="es-MX" sz="2400" dirty="0">
                <a:cs typeface="Arial" pitchFamily="34" charset="0"/>
              </a:rPr>
              <a:t> en sistema hasta el </a:t>
            </a:r>
            <a:r>
              <a:rPr lang="es-MX" sz="2400" b="1" dirty="0">
                <a:cs typeface="Arial" pitchFamily="34" charset="0"/>
              </a:rPr>
              <a:t>momento contable del pagado</a:t>
            </a:r>
            <a:r>
              <a:rPr lang="es-MX" sz="2400" dirty="0">
                <a:cs typeface="Arial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cs typeface="Arial" pitchFamily="34" charset="0"/>
              </a:rPr>
              <a:t>Comprobar  los vales pagados </a:t>
            </a:r>
            <a:r>
              <a:rPr lang="es-MX" sz="2400" dirty="0">
                <a:cs typeface="Arial" pitchFamily="34" charset="0"/>
              </a:rPr>
              <a:t>con cargo al presupuesto </a:t>
            </a:r>
            <a:r>
              <a:rPr lang="es-MX" sz="2400" dirty="0" smtClean="0">
                <a:cs typeface="Arial" pitchFamily="34" charset="0"/>
              </a:rPr>
              <a:t>2016 </a:t>
            </a:r>
            <a:r>
              <a:rPr lang="es-MX" sz="2400" dirty="0">
                <a:cs typeface="Arial" pitchFamily="34" charset="0"/>
              </a:rPr>
              <a:t>.</a:t>
            </a:r>
          </a:p>
          <a:p>
            <a:pPr algn="just">
              <a:buFont typeface="Arial" charset="0"/>
              <a:buChar char="•"/>
            </a:pPr>
            <a:endParaRPr lang="es-MX" sz="2133" dirty="0"/>
          </a:p>
        </p:txBody>
      </p:sp>
    </p:spTree>
    <p:extLst>
      <p:ext uri="{BB962C8B-B14F-4D97-AF65-F5344CB8AC3E}">
        <p14:creationId xmlns:p14="http://schemas.microsoft.com/office/powerpoint/2010/main" val="9665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9557" y="941895"/>
            <a:ext cx="10919692" cy="485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cs typeface="Arial" pitchFamily="34" charset="0"/>
              </a:rPr>
              <a:t>Amortizar los anticipos entregados a los proveedores o contratistas (recibir los bienes) con cargo al presupuesto </a:t>
            </a:r>
            <a:r>
              <a:rPr lang="es-MX" sz="2400" dirty="0" smtClean="0">
                <a:cs typeface="Arial" pitchFamily="34" charset="0"/>
              </a:rPr>
              <a:t>2016.</a:t>
            </a:r>
            <a:endParaRPr lang="es-MX" sz="24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cs typeface="Arial" pitchFamily="34" charset="0"/>
              </a:rPr>
              <a:t>Los </a:t>
            </a:r>
            <a:r>
              <a:rPr lang="es-MX" sz="2400" b="1" dirty="0">
                <a:cs typeface="Arial" pitchFamily="34" charset="0"/>
              </a:rPr>
              <a:t>compromisos adquiridos al cierre del ejercicio </a:t>
            </a:r>
            <a:r>
              <a:rPr lang="es-MX" sz="2400" dirty="0">
                <a:cs typeface="Arial" pitchFamily="34" charset="0"/>
              </a:rPr>
              <a:t>con cargo al presupuesto </a:t>
            </a:r>
            <a:r>
              <a:rPr lang="es-MX" sz="2400" dirty="0" smtClean="0">
                <a:cs typeface="Arial" pitchFamily="34" charset="0"/>
              </a:rPr>
              <a:t>2016, </a:t>
            </a:r>
            <a:r>
              <a:rPr lang="es-MX" sz="2400" b="1" dirty="0">
                <a:cs typeface="Arial" pitchFamily="34" charset="0"/>
              </a:rPr>
              <a:t>que no fueron transferidos por la Unidad de Egresos  </a:t>
            </a:r>
            <a:r>
              <a:rPr lang="es-MX" sz="2400" dirty="0">
                <a:cs typeface="Arial" pitchFamily="34" charset="0"/>
              </a:rPr>
              <a:t>deberán ser registrados en el sistema contable institucional hasta el momento contable del </a:t>
            </a:r>
            <a:r>
              <a:rPr lang="es-MX" sz="2400" b="1" u="sng" dirty="0" smtClean="0">
                <a:cs typeface="Arial" pitchFamily="34" charset="0"/>
              </a:rPr>
              <a:t>Devengado</a:t>
            </a:r>
            <a:r>
              <a:rPr lang="es-MX" sz="2400" dirty="0">
                <a:cs typeface="Arial" pitchFamily="34" charset="0"/>
              </a:rPr>
              <a:t>, lo anterior para que permita que sean  validados como </a:t>
            </a:r>
            <a:r>
              <a:rPr lang="es-MX" sz="2400" b="1" dirty="0">
                <a:cs typeface="Arial" pitchFamily="34" charset="0"/>
              </a:rPr>
              <a:t>Adeudos de Ejercicios Anteriores </a:t>
            </a:r>
            <a:r>
              <a:rPr lang="es-MX" sz="2400" b="1" dirty="0" smtClean="0">
                <a:cs typeface="Arial" pitchFamily="34" charset="0"/>
              </a:rPr>
              <a:t>(ADEFAS).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b="1" dirty="0" smtClean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 smtClean="0">
                <a:cs typeface="Arial" pitchFamily="34" charset="0"/>
              </a:rPr>
              <a:t>La cuentas bancarias </a:t>
            </a:r>
            <a:r>
              <a:rPr lang="es-MX" sz="2400" dirty="0" smtClean="0">
                <a:cs typeface="Arial" pitchFamily="34" charset="0"/>
              </a:rPr>
              <a:t>que ya no continuarán operándose en 2017</a:t>
            </a:r>
            <a:r>
              <a:rPr lang="es-MX" sz="2400" b="1" dirty="0" smtClean="0">
                <a:cs typeface="Arial" pitchFamily="34" charset="0"/>
              </a:rPr>
              <a:t>, deberán ser canceladas.</a:t>
            </a:r>
            <a:endParaRPr lang="es-ES" sz="2400" b="1" dirty="0"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endParaRPr lang="es-MX" sz="2133" dirty="0"/>
          </a:p>
        </p:txBody>
      </p:sp>
    </p:spTree>
    <p:extLst>
      <p:ext uri="{BB962C8B-B14F-4D97-AF65-F5344CB8AC3E}">
        <p14:creationId xmlns:p14="http://schemas.microsoft.com/office/powerpoint/2010/main" val="16957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i="1" dirty="0"/>
              <a:t>Fechas importantes para la gesti</a:t>
            </a:r>
            <a:r>
              <a:rPr lang="es-ES" b="1" i="1" dirty="0" err="1"/>
              <a:t>ón</a:t>
            </a:r>
            <a:r>
              <a:rPr lang="es-ES" b="1" i="1" dirty="0"/>
              <a:t> de recursos y cierre del ejercicio 2016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062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839878"/>
              </p:ext>
            </p:extLst>
          </p:nvPr>
        </p:nvGraphicFramePr>
        <p:xfrm>
          <a:off x="751703" y="979874"/>
          <a:ext cx="10515600" cy="4142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119"/>
                <a:gridCol w="784448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Fecha L</a:t>
                      </a:r>
                      <a:r>
                        <a:rPr lang="es-ES" dirty="0" err="1" smtClean="0"/>
                        <a:t>ímite</a:t>
                      </a:r>
                      <a:endParaRPr lang="es-ES_tradnl" dirty="0"/>
                    </a:p>
                  </a:txBody>
                  <a:tcPr>
                    <a:solidFill>
                      <a:srgbClr val="127A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/>
                        <a:t>Acci</a:t>
                      </a:r>
                      <a:r>
                        <a:rPr lang="es-ES" dirty="0" err="1" smtClean="0"/>
                        <a:t>ón</a:t>
                      </a:r>
                      <a:endParaRPr lang="es-ES_tradnl" dirty="0"/>
                    </a:p>
                  </a:txBody>
                  <a:tcPr>
                    <a:solidFill>
                      <a:srgbClr val="127A7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900" b="1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08 de noviembre de</a:t>
                      </a:r>
                      <a:r>
                        <a:rPr lang="es-MX" sz="190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2016</a:t>
                      </a:r>
                      <a:endParaRPr lang="es-MX" sz="1900" b="1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Enviar las solicitudes para</a:t>
                      </a:r>
                      <a:r>
                        <a:rPr lang="es-MX" sz="1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la apertura de </a:t>
                      </a:r>
                      <a:r>
                        <a:rPr lang="es-MX" sz="19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cuentas bancarias específicas </a:t>
                      </a:r>
                      <a:r>
                        <a:rPr lang="es-MX" sz="1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(federal, estatal y de autogenerados </a:t>
                      </a:r>
                      <a:r>
                        <a:rPr lang="es-MX" sz="19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es-MX" sz="1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).</a:t>
                      </a:r>
                      <a:endParaRPr lang="es-MX" sz="1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900" b="1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11 de noviembre </a:t>
                      </a:r>
                      <a:r>
                        <a:rPr lang="es-MX" sz="190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 2016</a:t>
                      </a:r>
                      <a:endParaRPr lang="es-MX" sz="1900" b="1" strike="sng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Registro y programación de solicitudes</a:t>
                      </a:r>
                      <a:r>
                        <a:rPr lang="es-MX" sz="1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, debiendo notificar a la Unidad de Egresos </a:t>
                      </a:r>
                      <a:r>
                        <a:rPr lang="es-MX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 la Dirección de Finanzas.</a:t>
                      </a:r>
                    </a:p>
                  </a:txBody>
                  <a:tcPr marL="50359" marR="50359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900" b="1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18 de </a:t>
                      </a:r>
                      <a:r>
                        <a:rPr lang="es-MX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noviembre </a:t>
                      </a:r>
                      <a:r>
                        <a:rPr lang="es-MX" sz="190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 2016</a:t>
                      </a:r>
                      <a:endParaRPr lang="es-MX" sz="1900" b="1" strike="sng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Transferencia</a:t>
                      </a:r>
                      <a:r>
                        <a:rPr lang="es-MX" sz="1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de recursos a las </a:t>
                      </a:r>
                      <a:r>
                        <a:rPr lang="es-MX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cuentas concentradoras</a:t>
                      </a:r>
                      <a:r>
                        <a:rPr lang="es-MX" sz="1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, de la programación enviada a más tardar el </a:t>
                      </a:r>
                      <a:r>
                        <a:rPr lang="es-MX" sz="1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s-MX" sz="1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 noviembre.</a:t>
                      </a:r>
                    </a:p>
                  </a:txBody>
                  <a:tcPr marL="50359" marR="50359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s-MX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 diciembre </a:t>
                      </a:r>
                      <a:r>
                        <a:rPr lang="es-MX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MX" sz="190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2016</a:t>
                      </a:r>
                      <a:endParaRPr lang="es-MX" sz="1900" b="1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Depósitos o transferencias </a:t>
                      </a:r>
                      <a:r>
                        <a:rPr lang="es-MX" sz="1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bancarias que correspondan a </a:t>
                      </a:r>
                      <a:r>
                        <a:rPr lang="es-MX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reintegros de recursos no ejercidos.</a:t>
                      </a:r>
                    </a:p>
                  </a:txBody>
                  <a:tcPr marL="50359" marR="50359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s-MX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 diciembre de </a:t>
                      </a:r>
                      <a:r>
                        <a:rPr lang="es-MX" sz="190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2016</a:t>
                      </a:r>
                      <a:endParaRPr lang="es-MX" sz="1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Fecha límite para el registro de las operaciones que afecten el ejercicio </a:t>
                      </a:r>
                      <a:r>
                        <a:rPr lang="es-MX" sz="1900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2016</a:t>
                      </a:r>
                      <a:r>
                        <a:rPr lang="es-MX" sz="1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es-MX" sz="1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09-13 d</a:t>
                      </a:r>
                      <a:r>
                        <a:rPr lang="es-MX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s-MX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enero de </a:t>
                      </a:r>
                      <a:r>
                        <a:rPr lang="es-MX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es-MX" sz="19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endParaRPr lang="es-MX" sz="1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Conciliación presupuestal del</a:t>
                      </a:r>
                      <a:r>
                        <a:rPr lang="es-MX" sz="1900" b="1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9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01 de enero al 31 de diciembre de 2016.</a:t>
                      </a:r>
                      <a:endParaRPr lang="es-MX" sz="1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s-MX" sz="1900" b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 enero de 2017</a:t>
                      </a:r>
                      <a:r>
                        <a:rPr lang="es-MX" sz="1900" b="1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endParaRPr lang="es-MX" sz="1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Enviar los</a:t>
                      </a:r>
                      <a:r>
                        <a:rPr lang="es-MX" sz="1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9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cheques de nómina que no proceden</a:t>
                      </a:r>
                      <a:r>
                        <a:rPr lang="es-MX" sz="1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, debidamente cancelados.</a:t>
                      </a:r>
                      <a:endParaRPr lang="es-MX" sz="1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76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271737"/>
              </p:ext>
            </p:extLst>
          </p:nvPr>
        </p:nvGraphicFramePr>
        <p:xfrm>
          <a:off x="751703" y="979874"/>
          <a:ext cx="10515600" cy="480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702"/>
                <a:gridCol w="823989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Fecha L</a:t>
                      </a:r>
                      <a:r>
                        <a:rPr lang="es-ES" dirty="0" err="1" smtClean="0"/>
                        <a:t>ímite</a:t>
                      </a:r>
                      <a:endParaRPr lang="es-ES_tradnl" dirty="0"/>
                    </a:p>
                  </a:txBody>
                  <a:tcPr>
                    <a:solidFill>
                      <a:srgbClr val="127A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/>
                        <a:t>Acci</a:t>
                      </a:r>
                      <a:r>
                        <a:rPr lang="es-ES" dirty="0" err="1" smtClean="0"/>
                        <a:t>ón</a:t>
                      </a:r>
                      <a:endParaRPr lang="es-ES_tradnl" dirty="0"/>
                    </a:p>
                  </a:txBody>
                  <a:tcPr>
                    <a:solidFill>
                      <a:srgbClr val="127A7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s-MX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de enero de 2017</a:t>
                      </a:r>
                      <a:r>
                        <a:rPr lang="es-MX" sz="19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endParaRPr lang="es-MX" sz="1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Enviar el </a:t>
                      </a:r>
                      <a:r>
                        <a:rPr lang="es-MX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informe de impuestos y retenciones</a:t>
                      </a:r>
                      <a:r>
                        <a:rPr lang="es-MX" sz="1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, correspondiente al mes de </a:t>
                      </a:r>
                      <a:r>
                        <a:rPr lang="es-MX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diciembre de </a:t>
                      </a:r>
                      <a:r>
                        <a:rPr lang="es-MX" sz="1900" b="1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2016</a:t>
                      </a:r>
                      <a:r>
                        <a:rPr lang="es-MX" sz="1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es-MX" sz="1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s-MX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 enero de </a:t>
                      </a:r>
                      <a:r>
                        <a:rPr lang="es-MX" sz="1900" b="1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2017</a:t>
                      </a:r>
                      <a:endParaRPr lang="es-MX" sz="1900" b="1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Notificar</a:t>
                      </a:r>
                      <a:r>
                        <a:rPr lang="es-MX" sz="1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mediante oficio a la Unidad de Ingresos </a:t>
                      </a:r>
                      <a:r>
                        <a:rPr lang="es-MX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 la Dirección de Finanzas, de los </a:t>
                      </a:r>
                      <a:r>
                        <a:rPr lang="es-MX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reintegros realizados que requieran validación</a:t>
                      </a:r>
                      <a:r>
                        <a:rPr lang="es-MX" sz="1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, así como las reclasificaciones de ingresos.</a:t>
                      </a:r>
                    </a:p>
                  </a:txBody>
                  <a:tcPr marL="50359" marR="50359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s-MX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 enero de </a:t>
                      </a:r>
                      <a:r>
                        <a:rPr lang="es-MX" sz="1900" b="1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2017</a:t>
                      </a:r>
                      <a:endParaRPr lang="es-MX" sz="1900" b="1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Liquidación de las ADEFAS, las cuales corresponderán aquellas solicitudes registradas al 31 de diciembre </a:t>
                      </a:r>
                      <a:r>
                        <a:rPr lang="es-MX" sz="1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MX" sz="1900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2016</a:t>
                      </a:r>
                      <a:r>
                        <a:rPr lang="es-MX" sz="1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siempre y cuando hubiesen llegado al momento contable del devengado.</a:t>
                      </a:r>
                    </a:p>
                  </a:txBody>
                  <a:tcPr marL="50359" marR="50359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13 de </a:t>
                      </a:r>
                      <a:r>
                        <a:rPr lang="es-MX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enero de </a:t>
                      </a:r>
                      <a:r>
                        <a:rPr lang="es-MX" sz="1900" b="1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2017</a:t>
                      </a:r>
                      <a:endParaRPr lang="es-MX" sz="1900" b="1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Entrega de comprobaciones</a:t>
                      </a:r>
                      <a:r>
                        <a:rPr lang="es-MX" sz="19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0359" marR="50359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13  </a:t>
                      </a:r>
                      <a:r>
                        <a:rPr lang="es-MX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 enero de </a:t>
                      </a:r>
                      <a:r>
                        <a:rPr lang="es-MX" sz="1900" b="1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2017</a:t>
                      </a:r>
                      <a:endParaRPr lang="es-MX" sz="1900" b="1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Cierre del ejercicio </a:t>
                      </a:r>
                      <a:r>
                        <a:rPr lang="es-MX" sz="19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presupuestal y financiero.</a:t>
                      </a:r>
                    </a:p>
                  </a:txBody>
                  <a:tcPr marL="50359" marR="50359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13  de enero de </a:t>
                      </a:r>
                      <a:r>
                        <a:rPr lang="es-MX" sz="1900" b="1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2017</a:t>
                      </a:r>
                      <a:endParaRPr lang="es-MX" sz="1900" b="1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9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Enviar las </a:t>
                      </a:r>
                      <a:r>
                        <a:rPr lang="es-MX" sz="19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conciliaciones bancarias </a:t>
                      </a:r>
                      <a:r>
                        <a:rPr lang="es-MX" sz="19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 las cuentas ejecutoras por los meses de octubre, noviembre y diciembre.</a:t>
                      </a:r>
                    </a:p>
                  </a:txBody>
                  <a:tcPr marL="50359" marR="50359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59" marR="5035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71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i="1" dirty="0" smtClean="0"/>
              <a:t>Incidencias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58589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857</Words>
  <Application>Microsoft Macintosh PowerPoint</Application>
  <PresentationFormat>Panorámica</PresentationFormat>
  <Paragraphs>96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Recomendaciones  cierre del ejercicio 2016  e inicio del 2017</vt:lpstr>
      <vt:lpstr>Presentación de PowerPoint</vt:lpstr>
      <vt:lpstr>Presentación de PowerPoint</vt:lpstr>
      <vt:lpstr>Presentación de PowerPoint</vt:lpstr>
      <vt:lpstr>Fechas importantes para la gestión de recursos y cierre del ejercicio 2016</vt:lpstr>
      <vt:lpstr>Presentación de PowerPoint</vt:lpstr>
      <vt:lpstr>Presentación de PowerPoint</vt:lpstr>
      <vt:lpstr>Incidencias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Usuario de Microsoft Office</cp:lastModifiedBy>
  <cp:revision>22</cp:revision>
  <dcterms:created xsi:type="dcterms:W3CDTF">2016-09-28T18:24:18Z</dcterms:created>
  <dcterms:modified xsi:type="dcterms:W3CDTF">2016-10-28T02:07:53Z</dcterms:modified>
</cp:coreProperties>
</file>