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  <p:sldId id="263" r:id="rId7"/>
    <p:sldId id="262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20" y="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280-5938-4B40-ACD5-57D4AFA5128D}" type="datetimeFigureOut">
              <a:rPr lang="es-MX" smtClean="0"/>
              <a:t>13/10/2017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BD24-5E09-4049-A2C0-399A778503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122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280-5938-4B40-ACD5-57D4AFA5128D}" type="datetimeFigureOut">
              <a:rPr lang="es-MX" smtClean="0"/>
              <a:t>13/10/2017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BD24-5E09-4049-A2C0-399A778503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66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280-5938-4B40-ACD5-57D4AFA5128D}" type="datetimeFigureOut">
              <a:rPr lang="es-MX" smtClean="0"/>
              <a:t>13/10/2017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BD24-5E09-4049-A2C0-399A778503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14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280-5938-4B40-ACD5-57D4AFA5128D}" type="datetimeFigureOut">
              <a:rPr lang="es-MX" smtClean="0"/>
              <a:t>13/10/2017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BD24-5E09-4049-A2C0-399A778503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251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280-5938-4B40-ACD5-57D4AFA5128D}" type="datetimeFigureOut">
              <a:rPr lang="es-MX" smtClean="0"/>
              <a:t>13/10/2017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BD24-5E09-4049-A2C0-399A778503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95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280-5938-4B40-ACD5-57D4AFA5128D}" type="datetimeFigureOut">
              <a:rPr lang="es-MX" smtClean="0"/>
              <a:t>13/10/2017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BD24-5E09-4049-A2C0-399A778503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284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280-5938-4B40-ACD5-57D4AFA5128D}" type="datetimeFigureOut">
              <a:rPr lang="es-MX" smtClean="0"/>
              <a:t>13/10/2017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BD24-5E09-4049-A2C0-399A778503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54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280-5938-4B40-ACD5-57D4AFA5128D}" type="datetimeFigureOut">
              <a:rPr lang="es-MX" smtClean="0"/>
              <a:t>13/10/2017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BD24-5E09-4049-A2C0-399A778503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59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280-5938-4B40-ACD5-57D4AFA5128D}" type="datetimeFigureOut">
              <a:rPr lang="es-MX" smtClean="0"/>
              <a:t>13/10/2017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BD24-5E09-4049-A2C0-399A778503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52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280-5938-4B40-ACD5-57D4AFA5128D}" type="datetimeFigureOut">
              <a:rPr lang="es-MX" smtClean="0"/>
              <a:t>13/10/2017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BD24-5E09-4049-A2C0-399A778503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08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280-5938-4B40-ACD5-57D4AFA5128D}" type="datetimeFigureOut">
              <a:rPr lang="es-MX" smtClean="0"/>
              <a:t>13/10/2017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BD24-5E09-4049-A2C0-399A778503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90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3280-5938-4B40-ACD5-57D4AFA5128D}" type="datetimeFigureOut">
              <a:rPr lang="es-MX" smtClean="0"/>
              <a:t>13/10/2017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0BD24-5E09-4049-A2C0-399A778503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41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97146" y="4134020"/>
            <a:ext cx="2466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CONTRALORÍA GENERAL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81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7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3392" y="548680"/>
            <a:ext cx="11151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/>
              <a:t>AUDITORÍAS PRACTICADAS POR AUTORIDADES FISCALIZADORAS  EXTERNAS: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12507" y="2408595"/>
            <a:ext cx="113361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La Universidad de Guadalajara al igual que cualquier instancia que reciba ingresos </a:t>
            </a:r>
            <a:r>
              <a:rPr lang="es-MX" sz="2400" dirty="0" smtClean="0"/>
              <a:t>públicos, </a:t>
            </a:r>
            <a:r>
              <a:rPr lang="es-MX" sz="2400" dirty="0"/>
              <a:t>tiene la obligación de rendir cuentas </a:t>
            </a:r>
            <a:r>
              <a:rPr lang="es-MX" sz="2400" b="1" dirty="0"/>
              <a:t>y es sujeto de fiscalización por parte de los órganos revisores de los Gobiernos Federal y Estatal</a:t>
            </a:r>
            <a:r>
              <a:rPr lang="es-MX" sz="2400" dirty="0"/>
              <a:t>; conforme a lo establecido en la normatividad correspondiente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Para evitar observaciones es importante que se aplique cabalmente la norma correspondiente </a:t>
            </a:r>
            <a:r>
              <a:rPr lang="es-MX" sz="2400" dirty="0" smtClean="0"/>
              <a:t>al </a:t>
            </a:r>
            <a:r>
              <a:rPr lang="es-MX" sz="2400" dirty="0"/>
              <a:t>tipo y origen </a:t>
            </a:r>
            <a:r>
              <a:rPr lang="es-MX" sz="2400" dirty="0" smtClean="0"/>
              <a:t>del recurso </a:t>
            </a:r>
            <a:r>
              <a:rPr lang="es-MX" sz="2400" dirty="0"/>
              <a:t>(Federal, Estatal, Autogenerado) que se </a:t>
            </a:r>
            <a:r>
              <a:rPr lang="es-MX" sz="2400" dirty="0" smtClean="0"/>
              <a:t>ejerce.</a:t>
            </a:r>
            <a:endParaRPr lang="es-MX" sz="2400" dirty="0"/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3148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3392" y="548681"/>
            <a:ext cx="113431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En caso de duda </a:t>
            </a:r>
            <a:r>
              <a:rPr lang="es-MX" sz="2400" dirty="0" smtClean="0"/>
              <a:t>sobre la aplicación de los recursos, deberán </a:t>
            </a:r>
            <a:r>
              <a:rPr lang="es-MX" sz="2400" dirty="0"/>
              <a:t>revisar las obligaciones previstas en los convenios respectivos </a:t>
            </a:r>
            <a:r>
              <a:rPr lang="es-MX" sz="2400" dirty="0" smtClean="0"/>
              <a:t>y en su caso </a:t>
            </a:r>
            <a:r>
              <a:rPr lang="es-MX" sz="2400" dirty="0"/>
              <a:t>hacer </a:t>
            </a:r>
            <a:r>
              <a:rPr lang="es-MX" sz="2400" dirty="0" smtClean="0"/>
              <a:t>la consulta correspondiente,  </a:t>
            </a:r>
            <a:r>
              <a:rPr lang="es-MX" sz="2400" dirty="0"/>
              <a:t>previo al ejercicio del </a:t>
            </a:r>
            <a:r>
              <a:rPr lang="es-MX" sz="2400" dirty="0" smtClean="0"/>
              <a:t>recurso; </a:t>
            </a:r>
            <a:r>
              <a:rPr lang="es-MX" sz="2400" dirty="0"/>
              <a:t>así mismo, atender cabalmente las directrices que al efecto emitan las entidades responsables de la administración del recurso, entre otras: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b="1" dirty="0"/>
              <a:t>•</a:t>
            </a:r>
            <a:r>
              <a:rPr lang="es-MX" sz="2400" dirty="0"/>
              <a:t> </a:t>
            </a:r>
            <a:r>
              <a:rPr lang="es-MX" sz="2400" b="1" dirty="0"/>
              <a:t>Ejercer los recursos exclusivamente para el concepto de gasto para el que fueron otorgados</a:t>
            </a:r>
          </a:p>
          <a:p>
            <a:pPr algn="just"/>
            <a:r>
              <a:rPr lang="es-MX" sz="2400" b="1" dirty="0"/>
              <a:t>• Ejercer los recursos en el ejercicio fiscal para el que se otorgó presupuestalmente</a:t>
            </a:r>
          </a:p>
          <a:p>
            <a:pPr algn="just"/>
            <a:r>
              <a:rPr lang="es-MX" sz="2400" b="1" dirty="0"/>
              <a:t>• Elaborar y remitir oportunamente los informes a que se esté obligado, (informes trimestrales)</a:t>
            </a:r>
          </a:p>
          <a:p>
            <a:pPr algn="just"/>
            <a:r>
              <a:rPr lang="es-MX" sz="2400" b="1" dirty="0"/>
              <a:t>• Publicar en su caso la información en la página de transparencia de la Universidad</a:t>
            </a:r>
          </a:p>
          <a:p>
            <a:pPr algn="just"/>
            <a:r>
              <a:rPr lang="es-MX" sz="2400" b="1" dirty="0"/>
              <a:t>• Comprobar los recursos recibidos en tiempo y forma</a:t>
            </a:r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9269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358" y="0"/>
            <a:ext cx="119660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RECOMENDACIONES DERIVADAS DE LAS AUDITORIAS </a:t>
            </a: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PRACTICADAS 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LA AUDITORÍA </a:t>
            </a: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SUPERIOR DE LA FEDERACION (ASF)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1.-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Describir en las Solicitudes de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Recursos,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clara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ampliamente el concepto de gasto para el que se requieren los recursos. (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 ser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específico,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general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Deben ejercerse los recursos en los conceptos de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 autorizados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convenios de apoyo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financiero. </a:t>
            </a:r>
          </a:p>
          <a:p>
            <a:pPr algn="just">
              <a:spcAft>
                <a:spcPts val="0"/>
              </a:spcAft>
            </a:pP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recursos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federales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deben ejercerse en los rubros observados por la ASF, por ejemplo: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1341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Obra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(Nueva y remodelación) con recursos no etiquetados por la federación para tal fin.</a:t>
            </a:r>
          </a:p>
          <a:p>
            <a:pPr marL="270510" algn="just">
              <a:spcAft>
                <a:spcPts val="0"/>
              </a:spcAf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 de orden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70510"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Materiales y eventos deportivos,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tipo profesional; con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no etiquetados por la federación para tal fin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77187" y="1140925"/>
            <a:ext cx="115088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3.-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Colocar los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sellos de recibido y de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operado de forma legible cuidando que el mismo no borre o encime los datos importantes del comprobante, como: fecha importe, nombre, RFC, etc.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igitalizar los comprobantes y las pólizas del gasto, cuidando que sean completamente visibles.</a:t>
            </a: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endParaRPr lang="es-MX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5.-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Ejercer los recursos en el ejercicio presupuestal al que corresponden. Evitando el subejercicio de los recursos, aplicando el gasto en tiempo y forma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endParaRPr lang="es-MX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4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3779" y="541899"/>
            <a:ext cx="115718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16200" algn="l"/>
              </a:tabLst>
            </a:pP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6.-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se comprometan recursos de un ejercicio para otro posterior, éstos deberán estar debidamente documentados (contratos) para que queden registrados  contablemente.</a:t>
            </a: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Comprobar los recursos ejercidos en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y forma.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8.-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Acatar los lineamientos establecidos en materia de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nóminas. (Recabar Firmas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tiempo).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tabLst>
                <a:tab pos="2616200" algn="l"/>
              </a:tabLst>
            </a:pP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9.-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Operar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movimientos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personal en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y forma.</a:t>
            </a:r>
            <a:endParaRPr lang="es-MX" sz="2400" dirty="0"/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fin de evitar el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pago de salarios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improcedentes,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personal que causó baja (Renuncia, defunción, licencia sin goce, etc…),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3247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3392" y="740702"/>
            <a:ext cx="10972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La Contraloría </a:t>
            </a:r>
            <a:r>
              <a:rPr lang="es-MX" sz="2400" b="1" dirty="0"/>
              <a:t>es el Enlace entre la Universidad y las distintas Entidades Fiscalizadoras Externas</a:t>
            </a:r>
            <a:r>
              <a:rPr lang="es-MX" sz="2400" dirty="0"/>
              <a:t> (ASF, ASEJ, Despacho, etc.)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Cuando </a:t>
            </a:r>
            <a:r>
              <a:rPr lang="es-MX" sz="2400" dirty="0" smtClean="0"/>
              <a:t>les </a:t>
            </a:r>
            <a:r>
              <a:rPr lang="es-MX" sz="2400" dirty="0"/>
              <a:t>solicite información para atender los requerimientos </a:t>
            </a:r>
            <a:r>
              <a:rPr lang="es-MX" sz="2400" dirty="0" smtClean="0"/>
              <a:t>que </a:t>
            </a:r>
            <a:r>
              <a:rPr lang="es-MX" sz="2400" dirty="0"/>
              <a:t>realiza el ente fiscalizador, se deberá atender lo siguiente:</a:t>
            </a:r>
          </a:p>
          <a:p>
            <a:pPr algn="just"/>
            <a:endParaRPr lang="es-MX" sz="2400" dirty="0"/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es-MX" sz="2400" dirty="0"/>
              <a:t>Entregar en tiempo y forma la información solicitada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es-MX" sz="2400" dirty="0"/>
              <a:t>Entregar únicamente la información requerida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es-MX" sz="2400" dirty="0"/>
              <a:t>Entregar la información en el formato que se indique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es-MX" sz="2400" dirty="0"/>
              <a:t>Revisar bajo su responsabilidad que la información que entregan corresponde a lo realmente solicitado</a:t>
            </a:r>
          </a:p>
        </p:txBody>
      </p:sp>
    </p:spTree>
    <p:extLst>
      <p:ext uri="{BB962C8B-B14F-4D97-AF65-F5344CB8AC3E}">
        <p14:creationId xmlns:p14="http://schemas.microsoft.com/office/powerpoint/2010/main" val="12324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b="1" dirty="0"/>
              <a:t>ENTREGA-RECEPCIÓN DE </a:t>
            </a:r>
            <a:r>
              <a:rPr lang="es-MX" sz="3600" b="1" dirty="0" smtClean="0"/>
              <a:t>DEPENDENCIAS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7809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MX" dirty="0" smtClean="0"/>
              <a:t>Se deberá cumplir en forma oportuna y adecuada con lo establecido en el Acuerdo 01/2016 expedido por la Contraloría General, que señala los Lineamientos y se citan los tiempos para la Entrega-Recepción de Dependencias de la Universidad.</a:t>
            </a:r>
          </a:p>
          <a:p>
            <a:pPr algn="just"/>
            <a:r>
              <a:rPr lang="es-MX" dirty="0" smtClean="0"/>
              <a:t>Se debe capturar la información en el Sistema de Entrega Recepción Universitario (SERU) con anticipación a la fecha de levantamiento del acta correspondiente. </a:t>
            </a:r>
            <a:endParaRPr lang="es-MX" dirty="0"/>
          </a:p>
          <a:p>
            <a:pPr algn="just"/>
            <a:r>
              <a:rPr lang="es-MX" dirty="0" smtClean="0"/>
              <a:t>Se ha detectado que en ocasiones se solicita la intervención de la Contraloría, con desfase de días, meses y hasta un año después de haberse realizado el cambio de funcionarios.</a:t>
            </a:r>
          </a:p>
          <a:p>
            <a:pPr algn="just"/>
            <a:r>
              <a:rPr lang="es-MX" dirty="0" smtClean="0"/>
              <a:t>El funcionario entrante debe revisar detalladamente en el plazo establecido, la información de los bienes inventariables y en su caso notificar los faltantes al funcionario saliente para las aclaraciones correspondientes.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890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b="1" dirty="0"/>
              <a:t>ENTREGA-RECEPCIÓN DE </a:t>
            </a:r>
            <a:r>
              <a:rPr lang="es-MX" sz="3600" b="1" dirty="0" smtClean="0"/>
              <a:t>DEPENDENCIAS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78097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Se ha detectado que no están actualizados en el sistema de inventarios, los resguardos de bienes y en ocasiones no están firmados por las personas que tienen bajo su custodia dichos bienes.</a:t>
            </a:r>
            <a:endParaRPr lang="es-MX" dirty="0"/>
          </a:p>
          <a:p>
            <a:pPr algn="just"/>
            <a:r>
              <a:rPr lang="es-MX" dirty="0" smtClean="0"/>
              <a:t>Cuando algún trabajador se retira de la Universidad, se le deberá exigir la entrega de los bienes que tiene bajo su custodia y se le deberá  cancelar el resguardo firmado.</a:t>
            </a:r>
          </a:p>
          <a:p>
            <a:pPr marL="265113" indent="0" algn="just">
              <a:buNone/>
            </a:pPr>
            <a:r>
              <a:rPr lang="es-MX" dirty="0" smtClean="0"/>
              <a:t>Se deberá realizar el cambio de </a:t>
            </a:r>
            <a:r>
              <a:rPr lang="es-MX" dirty="0" err="1" smtClean="0"/>
              <a:t>resguardante</a:t>
            </a:r>
            <a:r>
              <a:rPr lang="es-MX" dirty="0" smtClean="0"/>
              <a:t> en el sistema SICI e imprimir un nuevo resguardo a la persona que reciba los bienes, recabando su firma.  </a:t>
            </a:r>
          </a:p>
          <a:p>
            <a:pPr algn="just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252532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603</Words>
  <Application>Microsoft Office PowerPoint</Application>
  <PresentationFormat>Panorámica</PresentationFormat>
  <Paragraphs>55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ENTREGA-RECEPCIÓN DE DEPENDENCIAS</vt:lpstr>
      <vt:lpstr>ENTREGA-RECEPCIÓN DE DEPENDENCIAS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Grecia Estrada</cp:lastModifiedBy>
  <cp:revision>22</cp:revision>
  <dcterms:created xsi:type="dcterms:W3CDTF">2017-10-02T18:28:26Z</dcterms:created>
  <dcterms:modified xsi:type="dcterms:W3CDTF">2017-10-14T00:36:04Z</dcterms:modified>
</cp:coreProperties>
</file>