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1" r:id="rId3"/>
    <p:sldId id="267" r:id="rId4"/>
    <p:sldId id="268" r:id="rId5"/>
    <p:sldId id="269" r:id="rId6"/>
    <p:sldId id="270" r:id="rId7"/>
    <p:sldId id="271" r:id="rId8"/>
    <p:sldId id="264" r:id="rId9"/>
    <p:sldId id="273" r:id="rId10"/>
    <p:sldId id="274" r:id="rId11"/>
    <p:sldId id="275" r:id="rId12"/>
    <p:sldId id="276" r:id="rId13"/>
    <p:sldId id="277" r:id="rId14"/>
    <p:sldId id="262" r:id="rId15"/>
    <p:sldId id="279" r:id="rId16"/>
    <p:sldId id="289" r:id="rId17"/>
    <p:sldId id="281" r:id="rId18"/>
    <p:sldId id="282" r:id="rId19"/>
    <p:sldId id="283" r:id="rId20"/>
    <p:sldId id="290" r:id="rId21"/>
    <p:sldId id="285" r:id="rId22"/>
    <p:sldId id="286" r:id="rId23"/>
    <p:sldId id="291" r:id="rId24"/>
    <p:sldId id="288" r:id="rId25"/>
    <p:sldId id="293" r:id="rId26"/>
    <p:sldId id="292" r:id="rId27"/>
    <p:sldId id="260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366"/>
    <a:srgbClr val="E6E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B8032-8D38-445F-ABE7-04F20B4B15BD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EA20D-5497-4AB3-8569-A6F97DEF9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Los colores amarillos.  REVISAR CON</a:t>
            </a:r>
            <a:r>
              <a:rPr lang="es-MX" baseline="0" dirty="0"/>
              <a:t> LALO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B8CB-AB55-4EDF-8981-56BF3F6CCE0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75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 CON LALO LOS COLORES AMARILLOS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B8CB-AB55-4EDF-8981-56BF3F6CCE0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14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 CON LALO LOS COLORES AMARILLOS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B8CB-AB55-4EDF-8981-56BF3F6CCE0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1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5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97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64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3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4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9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44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6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50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8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20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FB52-1CB2-4FC0-8D2A-B68B2DDCFC6C}" type="datetimeFigureOut">
              <a:rPr lang="es-MX" smtClean="0"/>
              <a:t>20/03/2018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AA63-D3B6-4912-8F62-253C0BD9F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49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008" y="118414"/>
            <a:ext cx="7423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Reunión informativa sobre las  disposiciones para infraestructura Física “CFDI, Ver. 3.3”.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28DCDDB-4C44-4563-8261-22A3F2E449B4}"/>
              </a:ext>
            </a:extLst>
          </p:cNvPr>
          <p:cNvSpPr txBox="1"/>
          <p:nvPr/>
        </p:nvSpPr>
        <p:spPr>
          <a:xfrm>
            <a:off x="-298579" y="5475741"/>
            <a:ext cx="12127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Coordinación General Administrativa  </a:t>
            </a:r>
          </a:p>
          <a:p>
            <a:pPr algn="r"/>
            <a:r>
              <a:rPr lang="es-MX" sz="2800" b="1" i="1" dirty="0">
                <a:solidFill>
                  <a:schemeClr val="bg2">
                    <a:lumMod val="25000"/>
                  </a:schemeClr>
                </a:solidFill>
              </a:rPr>
              <a:t>Recursos para Infraestructura y Equipamiento en la Red Universitaria</a:t>
            </a:r>
          </a:p>
          <a:p>
            <a:pPr algn="r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de marzo del 2018</a:t>
            </a:r>
          </a:p>
        </p:txBody>
      </p:sp>
    </p:spTree>
    <p:extLst>
      <p:ext uri="{BB962C8B-B14F-4D97-AF65-F5344CB8AC3E}">
        <p14:creationId xmlns:p14="http://schemas.microsoft.com/office/powerpoint/2010/main" val="107336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43379"/>
              </p:ext>
            </p:extLst>
          </p:nvPr>
        </p:nvGraphicFramePr>
        <p:xfrm>
          <a:off x="1040234" y="1964304"/>
          <a:ext cx="10432360" cy="2542681"/>
        </p:xfrm>
        <a:graphic>
          <a:graphicData uri="http://schemas.openxmlformats.org/drawingml/2006/table">
            <a:tbl>
              <a:tblPr/>
              <a:tblGrid>
                <a:gridCol w="203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2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</a:t>
                      </a:r>
                      <a:r>
                        <a:rPr lang="es-MX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Pagado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1.1.9.6   PROGRAMA DE EQUIPAMIENTO DE CENTROS UNIVERSITARIOS DERIVADO DEL INCREMENTO DE LA MATRICULA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2’264,069.81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1.1.6.53   INFRAESTRUCTURA FISICA DE LA RED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36’210,339.48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33’025,330.98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1.1.6.53   INFRAESTRUCTURA FISICA DE LA RED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12’654,091.56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20’334,214.13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29360"/>
            <a:ext cx="11233247" cy="140333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Recursos Federales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</a:t>
            </a:r>
            <a:br>
              <a:rPr lang="es-MX" sz="2400" b="1" cap="small" dirty="0"/>
            </a:br>
            <a:r>
              <a:rPr lang="es-MX" sz="2133" b="1" cap="small" dirty="0">
                <a:solidFill>
                  <a:srgbClr val="5A4366"/>
                </a:solidFill>
              </a:rPr>
              <a:t>Financiamiento: Recursos del Ordinario Federal 2016 </a:t>
            </a:r>
            <a:br>
              <a:rPr lang="es-MX" sz="2133" b="1" cap="small" dirty="0">
                <a:solidFill>
                  <a:srgbClr val="5A4366"/>
                </a:solidFill>
              </a:rPr>
            </a:br>
            <a:r>
              <a:rPr lang="es-MX" sz="2133" b="1" cap="small" dirty="0">
                <a:solidFill>
                  <a:srgbClr val="5A4366"/>
                </a:solidFill>
              </a:rPr>
              <a:t>(Comprometidos al 31 de diciembre de 2017)</a:t>
            </a:r>
            <a:endParaRPr lang="es-MX" sz="1867" b="1" cap="small" dirty="0">
              <a:solidFill>
                <a:srgbClr val="5A436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07501" y="5512695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21143"/>
            <a:ext cx="11233247" cy="129272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Recursos Federales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</a:t>
            </a:r>
            <a:br>
              <a:rPr lang="es-MX" sz="1867" b="1" cap="small" dirty="0"/>
            </a:br>
            <a:r>
              <a:rPr lang="es-MX" sz="1600" b="1" cap="small" dirty="0">
                <a:solidFill>
                  <a:srgbClr val="5A4366"/>
                </a:solidFill>
              </a:rPr>
              <a:t>Financiamiento: </a:t>
            </a:r>
            <a:r>
              <a:rPr lang="es-MX" sz="1800" b="1" cap="small" dirty="0">
                <a:solidFill>
                  <a:srgbClr val="5A4366"/>
                </a:solidFill>
              </a:rPr>
              <a:t>Recursos del Ordinario Federal 2016</a:t>
            </a:r>
            <a:r>
              <a:rPr lang="es-MX" sz="1867" b="1" cap="small" dirty="0">
                <a:solidFill>
                  <a:srgbClr val="5A4366"/>
                </a:solidFill>
              </a:rPr>
              <a:t> </a:t>
            </a:r>
            <a:br>
              <a:rPr lang="es-MX" sz="1867" b="1" cap="small" dirty="0"/>
            </a:br>
            <a:endParaRPr lang="es-MX" sz="1467" b="1" cap="small" dirty="0"/>
          </a:p>
        </p:txBody>
      </p:sp>
      <p:sp>
        <p:nvSpPr>
          <p:cNvPr id="8" name="CuadroTexto 7"/>
          <p:cNvSpPr txBox="1"/>
          <p:nvPr/>
        </p:nvSpPr>
        <p:spPr>
          <a:xfrm>
            <a:off x="2395748" y="5512931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206577"/>
              </p:ext>
            </p:extLst>
          </p:nvPr>
        </p:nvGraphicFramePr>
        <p:xfrm>
          <a:off x="965981" y="1543245"/>
          <a:ext cx="10526935" cy="3771509"/>
        </p:xfrm>
        <a:graphic>
          <a:graphicData uri="http://schemas.openxmlformats.org/drawingml/2006/table">
            <a:tbl>
              <a:tblPr/>
              <a:tblGrid>
                <a:gridCol w="210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02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2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1.3.18.1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EQUIPAMIENTO DE CENTROS UNIVERS DERIVADO  INCREMENTO DE LA MATRICULA EJER 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17,724.80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20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83,133.39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2’051,418.47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1.3.18.22   PROGRAMA DE REHABILITACIÓN Y MANTENIMIENTO DE LA RED UNIVERSITARIA EJERCICIOS ANTERIORES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698,212.90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15’781,465.63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21’718,534.37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8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9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16942"/>
            <a:ext cx="11233247" cy="129272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Recursos Federales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</a:t>
            </a:r>
            <a:br>
              <a:rPr lang="es-MX" sz="1867" b="1" cap="small" dirty="0"/>
            </a:br>
            <a:r>
              <a:rPr lang="es-MX" sz="1600" b="1" cap="small" dirty="0">
                <a:solidFill>
                  <a:srgbClr val="5A4366"/>
                </a:solidFill>
              </a:rPr>
              <a:t>Financiamiento: </a:t>
            </a:r>
            <a:r>
              <a:rPr lang="es-MX" sz="1800" b="1" cap="small" dirty="0">
                <a:solidFill>
                  <a:srgbClr val="5A4366"/>
                </a:solidFill>
              </a:rPr>
              <a:t>Recursos del Ordinario Federal 2017</a:t>
            </a:r>
            <a:r>
              <a:rPr lang="es-MX" sz="1867" b="1" cap="small" dirty="0">
                <a:solidFill>
                  <a:srgbClr val="5A4366"/>
                </a:solidFill>
              </a:rPr>
              <a:t> </a:t>
            </a:r>
            <a:br>
              <a:rPr lang="es-MX" sz="1867" b="1" cap="small" dirty="0"/>
            </a:br>
            <a:endParaRPr lang="es-MX" sz="1467" b="1" cap="small" dirty="0"/>
          </a:p>
        </p:txBody>
      </p:sp>
      <p:sp>
        <p:nvSpPr>
          <p:cNvPr id="8" name="CuadroTexto 7"/>
          <p:cNvSpPr txBox="1"/>
          <p:nvPr/>
        </p:nvSpPr>
        <p:spPr>
          <a:xfrm>
            <a:off x="2413616" y="5521072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13816"/>
              </p:ext>
            </p:extLst>
          </p:nvPr>
        </p:nvGraphicFramePr>
        <p:xfrm>
          <a:off x="989963" y="1619768"/>
          <a:ext cx="10427454" cy="3395980"/>
        </p:xfrm>
        <a:graphic>
          <a:graphicData uri="http://schemas.openxmlformats.org/drawingml/2006/table">
            <a:tbl>
              <a:tblPr/>
              <a:tblGrid>
                <a:gridCol w="218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797">
                  <a:extLst>
                    <a:ext uri="{9D8B030D-6E8A-4147-A177-3AD203B41FA5}">
                      <a16:colId xmlns:a16="http://schemas.microsoft.com/office/drawing/2014/main" val="514469918"/>
                    </a:ext>
                  </a:extLst>
                </a:gridCol>
              </a:tblGrid>
              <a:tr h="6440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1.1.9.20   PROGRAMA DE REHABILITACIÓN Y MANTENIMIENTO DE LA RED UNIVERSITARIA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14’999,966.83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33.17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20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1.3.18.34   PROGRAMA DE INFRAESTRUCTURA Y EQUIPAMIENTO DE LA RED UNIVERSITARIA EJERCICIOS ANTERIORES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3’407,943.00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80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13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09492"/>
            <a:ext cx="11233247" cy="129272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Recursos Federales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</a:t>
            </a:r>
            <a:br>
              <a:rPr lang="es-MX" sz="1867" b="1" cap="small" dirty="0"/>
            </a:br>
            <a:r>
              <a:rPr lang="es-MX" sz="1600" b="1" cap="small" dirty="0">
                <a:solidFill>
                  <a:srgbClr val="5A4366"/>
                </a:solidFill>
              </a:rPr>
              <a:t>Financiamiento: </a:t>
            </a:r>
            <a:r>
              <a:rPr lang="es-MX" sz="1800" b="1" cap="small" dirty="0">
                <a:solidFill>
                  <a:srgbClr val="5A4366"/>
                </a:solidFill>
              </a:rPr>
              <a:t>Recursos del Ordinario Federal 2018</a:t>
            </a:r>
            <a:r>
              <a:rPr lang="es-MX" sz="1867" b="1" cap="small" dirty="0">
                <a:solidFill>
                  <a:srgbClr val="5A4366"/>
                </a:solidFill>
              </a:rPr>
              <a:t> </a:t>
            </a:r>
            <a:br>
              <a:rPr lang="es-MX" sz="1867" b="1" cap="small" dirty="0"/>
            </a:br>
            <a:endParaRPr lang="es-MX" sz="1467" b="1" cap="small" dirty="0"/>
          </a:p>
        </p:txBody>
      </p:sp>
      <p:sp>
        <p:nvSpPr>
          <p:cNvPr id="8" name="CuadroTexto 7"/>
          <p:cNvSpPr txBox="1"/>
          <p:nvPr/>
        </p:nvSpPr>
        <p:spPr>
          <a:xfrm>
            <a:off x="1028342" y="5663685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98362"/>
              </p:ext>
            </p:extLst>
          </p:nvPr>
        </p:nvGraphicFramePr>
        <p:xfrm>
          <a:off x="1028342" y="1904904"/>
          <a:ext cx="10321963" cy="2298700"/>
        </p:xfrm>
        <a:graphic>
          <a:graphicData uri="http://schemas.openxmlformats.org/drawingml/2006/table">
            <a:tbl>
              <a:tblPr/>
              <a:tblGrid>
                <a:gridCol w="19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744">
                  <a:extLst>
                    <a:ext uri="{9D8B030D-6E8A-4147-A177-3AD203B41FA5}">
                      <a16:colId xmlns:a16="http://schemas.microsoft.com/office/drawing/2014/main" val="514469918"/>
                    </a:ext>
                  </a:extLst>
                </a:gridCol>
              </a:tblGrid>
              <a:tr h="762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CUCEA/OSURT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1.1.9.32   PROGRAMA DE INFRAESTRUCTURA Y EQUIPAMIENTO DE LA RED UNIVERSITARIA	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MX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</a:t>
                      </a:r>
                      <a:endParaRPr lang="es-MX" sz="20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1’750,000.00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44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950" y="4754240"/>
            <a:ext cx="11239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ESTATALES PARA </a:t>
            </a:r>
          </a:p>
          <a:p>
            <a:pPr algn="r"/>
            <a:r>
              <a:rPr lang="es-MX" sz="3200" b="1" dirty="0">
                <a:solidFill>
                  <a:srgbClr val="5A4366"/>
                </a:solidFill>
              </a:rPr>
              <a:t>INFRAESTRUCTURA FÍSICA O EQUIPAMIENTO PARA LA </a:t>
            </a:r>
          </a:p>
          <a:p>
            <a:pPr algn="r"/>
            <a:r>
              <a:rPr lang="es-MX" sz="3200" b="1" dirty="0">
                <a:solidFill>
                  <a:srgbClr val="5A4366"/>
                </a:solidFill>
              </a:rPr>
              <a:t>RED UNIVERSITARIA</a:t>
            </a:r>
          </a:p>
          <a:p>
            <a:pPr algn="r"/>
            <a:r>
              <a:rPr lang="es-MX" sz="3200" b="1" dirty="0">
                <a:solidFill>
                  <a:srgbClr val="5A4366"/>
                </a:solidFill>
              </a:rPr>
              <a:t>(NO TRANSFERIDOS AL FIFRU)</a:t>
            </a:r>
          </a:p>
        </p:txBody>
      </p:sp>
    </p:spTree>
    <p:extLst>
      <p:ext uri="{BB962C8B-B14F-4D97-AF65-F5344CB8AC3E}">
        <p14:creationId xmlns:p14="http://schemas.microsoft.com/office/powerpoint/2010/main" val="21138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15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16764"/>
            <a:ext cx="11233247" cy="1071127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los Recursos Estatales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(No transferidos al FIFRU) </a:t>
            </a:r>
            <a:br>
              <a:rPr lang="es-MX" sz="2400" b="1" cap="small" dirty="0"/>
            </a:br>
            <a:endParaRPr lang="es-MX" sz="1867" b="1" cap="small" dirty="0"/>
          </a:p>
        </p:txBody>
      </p:sp>
      <p:graphicFrame>
        <p:nvGraphicFramePr>
          <p:cNvPr id="7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16075"/>
              </p:ext>
            </p:extLst>
          </p:nvPr>
        </p:nvGraphicFramePr>
        <p:xfrm>
          <a:off x="1727515" y="1972181"/>
          <a:ext cx="9025004" cy="1232675"/>
        </p:xfrm>
        <a:graphic>
          <a:graphicData uri="http://schemas.openxmlformats.org/drawingml/2006/table">
            <a:tbl>
              <a:tblPr/>
              <a:tblGrid>
                <a:gridCol w="169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14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1.3.8.23 </a:t>
                      </a:r>
                    </a:p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FISICA DE LA RED EJERCICIOS ANTERIORES (Tomatlán)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4,521,717.71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2,519,724.33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611437" y="1529010"/>
            <a:ext cx="60966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67" b="1" cap="small" dirty="0">
                <a:solidFill>
                  <a:srgbClr val="0070C0"/>
                </a:solidFill>
              </a:rPr>
              <a:t>Financiamiento: Recursos del ejercicio 2015</a:t>
            </a:r>
            <a:r>
              <a:rPr lang="es-MX" sz="2133" b="1" cap="small" dirty="0"/>
              <a:t> </a:t>
            </a:r>
            <a:r>
              <a:rPr lang="es-MX" sz="1867" b="1" cap="small" dirty="0">
                <a:solidFill>
                  <a:srgbClr val="0070C0"/>
                </a:solidFill>
              </a:rPr>
              <a:t>(Comprometidos)</a:t>
            </a:r>
            <a:endParaRPr lang="es-MX" sz="1867" dirty="0"/>
          </a:p>
        </p:txBody>
      </p:sp>
      <p:sp>
        <p:nvSpPr>
          <p:cNvPr id="9" name="CuadroTexto 8"/>
          <p:cNvSpPr txBox="1"/>
          <p:nvPr/>
        </p:nvSpPr>
        <p:spPr>
          <a:xfrm>
            <a:off x="2277007" y="3809788"/>
            <a:ext cx="715279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67" b="1" cap="small" dirty="0">
                <a:solidFill>
                  <a:srgbClr val="0070C0"/>
                </a:solidFill>
              </a:rPr>
              <a:t>Financiamiento: Recursos del ejercicio 2015</a:t>
            </a:r>
            <a:r>
              <a:rPr lang="es-MX" sz="2133" b="1" cap="small" dirty="0"/>
              <a:t> </a:t>
            </a:r>
            <a:r>
              <a:rPr lang="es-MX" sz="1867" b="1" cap="small" dirty="0">
                <a:solidFill>
                  <a:srgbClr val="0070C0"/>
                </a:solidFill>
              </a:rPr>
              <a:t>(Disponibles por programar)</a:t>
            </a:r>
            <a:endParaRPr lang="es-MX" sz="1867" dirty="0"/>
          </a:p>
        </p:txBody>
      </p:sp>
      <p:graphicFrame>
        <p:nvGraphicFramePr>
          <p:cNvPr id="10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97455"/>
              </p:ext>
            </p:extLst>
          </p:nvPr>
        </p:nvGraphicFramePr>
        <p:xfrm>
          <a:off x="1364443" y="4230352"/>
          <a:ext cx="9615973" cy="1222687"/>
        </p:xfrm>
        <a:graphic>
          <a:graphicData uri="http://schemas.openxmlformats.org/drawingml/2006/table">
            <a:tbl>
              <a:tblPr/>
              <a:tblGrid>
                <a:gridCol w="122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1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1.3.8.23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FISICA DE LA RED EJERCICIOS ANTERIORES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19,217.93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19,217.93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055314" y="6058896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9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950" y="5498117"/>
            <a:ext cx="962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APROBADOS POR EL CONGRESO DEL </a:t>
            </a:r>
          </a:p>
          <a:p>
            <a:pPr algn="r"/>
            <a:r>
              <a:rPr lang="es-MX" sz="3200" b="1" cap="small" dirty="0">
                <a:solidFill>
                  <a:srgbClr val="5A4366"/>
                </a:solidFill>
              </a:rPr>
              <a:t>ESTADO DE JALISCO</a:t>
            </a:r>
          </a:p>
        </p:txBody>
      </p:sp>
    </p:spTree>
    <p:extLst>
      <p:ext uri="{BB962C8B-B14F-4D97-AF65-F5344CB8AC3E}">
        <p14:creationId xmlns:p14="http://schemas.microsoft.com/office/powerpoint/2010/main" val="169685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20299" y="223919"/>
            <a:ext cx="9951393" cy="1154227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900" b="1" cap="small" dirty="0"/>
              <a:t>Recursos aprobados por el Congreso del Estado de Jalisco</a:t>
            </a:r>
            <a:br>
              <a:rPr lang="es-MX" sz="2900" b="1" cap="small" dirty="0"/>
            </a:br>
            <a:r>
              <a:rPr lang="es-MX" sz="2900" b="1" cap="small" dirty="0"/>
              <a:t>Transferidos a inicios del 2017</a:t>
            </a:r>
            <a:br>
              <a:rPr lang="es-MX" sz="2400" b="1" cap="small" dirty="0"/>
            </a:br>
            <a:endParaRPr lang="es-MX" sz="1867" b="1" cap="smal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9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12246"/>
              </p:ext>
            </p:extLst>
          </p:nvPr>
        </p:nvGraphicFramePr>
        <p:xfrm>
          <a:off x="1687946" y="2566121"/>
          <a:ext cx="8816110" cy="1094740"/>
        </p:xfrm>
        <a:graphic>
          <a:graphicData uri="http://schemas.openxmlformats.org/drawingml/2006/table">
            <a:tbl>
              <a:tblPr/>
              <a:tblGrid>
                <a:gridCol w="138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40’000,000.00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9’087,203.50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26’137,279.26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4’775,517.24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30’000,000.00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cap="small" dirty="0">
                          <a:solidFill>
                            <a:srgbClr val="0070C0"/>
                          </a:solidFill>
                          <a:latin typeface="+mn-lt"/>
                          <a:ea typeface="+mj-ea"/>
                          <a:cs typeface="+mj-cs"/>
                        </a:rPr>
                        <a:t>30’000,000.00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135218"/>
              </p:ext>
            </p:extLst>
          </p:nvPr>
        </p:nvGraphicFramePr>
        <p:xfrm>
          <a:off x="1687946" y="4680261"/>
          <a:ext cx="8816110" cy="789940"/>
        </p:xfrm>
        <a:graphic>
          <a:graphicData uri="http://schemas.openxmlformats.org/drawingml/2006/table">
            <a:tbl>
              <a:tblPr/>
              <a:tblGrid>
                <a:gridCol w="138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40’000,000.00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6’431,589.79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17’501,845.35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16’066,564.86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24456" y="1551342"/>
            <a:ext cx="1082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Asignaciones a UdeG originalmente registradas en SIOP en el </a:t>
            </a:r>
          </a:p>
          <a:p>
            <a:pPr algn="ctr"/>
            <a:r>
              <a:rPr lang="es-MX" sz="2400" b="1" cap="small" dirty="0">
                <a:solidFill>
                  <a:srgbClr val="5A4366"/>
                </a:solidFill>
                <a:latin typeface="+mj-lt"/>
                <a:ea typeface="+mj-ea"/>
                <a:cs typeface="+mj-cs"/>
              </a:rPr>
              <a:t>Presupuesto de Egresos del Gobierno del Estado 2016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81195" y="3988094"/>
            <a:ext cx="10822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600" dirty="0"/>
              <a:t>Recursos para infraestructura – </a:t>
            </a:r>
            <a:r>
              <a:rPr lang="es-MX" sz="2400" b="1" cap="sm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Crédito Banobras en 2016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55314" y="6058896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205061" y="328705"/>
            <a:ext cx="9857063" cy="8679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2800" cap="small" dirty="0"/>
              <a:t>Recursos aprobados por el Congreso del Estado de Jalisco</a:t>
            </a:r>
            <a:br>
              <a:rPr lang="es-MX" sz="2800" cap="small" dirty="0"/>
            </a:br>
            <a:r>
              <a:rPr lang="es-MX" sz="2800" cap="small" dirty="0"/>
              <a:t>Aprobados en </a:t>
            </a:r>
            <a:r>
              <a:rPr lang="es-MX" sz="2800" b="1" cap="small" dirty="0"/>
              <a:t>el </a:t>
            </a:r>
            <a:r>
              <a:rPr lang="es-MX" sz="2800" b="1" cap="small" dirty="0">
                <a:solidFill>
                  <a:srgbClr val="5A4366"/>
                </a:solidFill>
              </a:rPr>
              <a:t>Presupuesto de Egresos del Estado de Jalisco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18</a:t>
            </a:fld>
            <a:endParaRPr lang="en-GB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C27EF1-C348-4404-A226-874092174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92678"/>
              </p:ext>
            </p:extLst>
          </p:nvPr>
        </p:nvGraphicFramePr>
        <p:xfrm>
          <a:off x="1205061" y="2056755"/>
          <a:ext cx="10241538" cy="2500919"/>
        </p:xfrm>
        <a:graphic>
          <a:graphicData uri="http://schemas.openxmlformats.org/drawingml/2006/table">
            <a:tbl>
              <a:tblPr/>
              <a:tblGrid>
                <a:gridCol w="2151813">
                  <a:extLst>
                    <a:ext uri="{9D8B030D-6E8A-4147-A177-3AD203B41FA5}">
                      <a16:colId xmlns:a16="http://schemas.microsoft.com/office/drawing/2014/main" val="1445900598"/>
                    </a:ext>
                  </a:extLst>
                </a:gridCol>
                <a:gridCol w="2696575">
                  <a:extLst>
                    <a:ext uri="{9D8B030D-6E8A-4147-A177-3AD203B41FA5}">
                      <a16:colId xmlns:a16="http://schemas.microsoft.com/office/drawing/2014/main" val="278991095"/>
                    </a:ext>
                  </a:extLst>
                </a:gridCol>
                <a:gridCol w="2696575">
                  <a:extLst>
                    <a:ext uri="{9D8B030D-6E8A-4147-A177-3AD203B41FA5}">
                      <a16:colId xmlns:a16="http://schemas.microsoft.com/office/drawing/2014/main" val="3031171917"/>
                    </a:ext>
                  </a:extLst>
                </a:gridCol>
                <a:gridCol w="2696575">
                  <a:extLst>
                    <a:ext uri="{9D8B030D-6E8A-4147-A177-3AD203B41FA5}">
                      <a16:colId xmlns:a16="http://schemas.microsoft.com/office/drawing/2014/main" val="3954402316"/>
                    </a:ext>
                  </a:extLst>
                </a:gridCol>
              </a:tblGrid>
              <a:tr h="8542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91989"/>
                  </a:ext>
                </a:extLst>
              </a:tr>
              <a:tr h="54889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4’448,478.20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15’551,521.80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358050"/>
                  </a:ext>
                </a:extLst>
              </a:tr>
              <a:tr h="54889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CUTonalá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70’000,000.00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28212"/>
                  </a:ext>
                </a:extLst>
              </a:tr>
              <a:tr h="54889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15’594,872.65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2’405,127.35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350959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962515" y="5308285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E8EC-5FEF-4653-ADA6-BB995C2F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42"/>
            <a:ext cx="10515600" cy="125572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2800" cap="small" dirty="0"/>
              <a:t>Recursos aprobados por el Congreso del Estado de Jalisco en el </a:t>
            </a:r>
            <a:r>
              <a:rPr lang="es-MX" sz="2800" b="1" cap="small" dirty="0">
                <a:solidFill>
                  <a:srgbClr val="5A4366"/>
                </a:solidFill>
              </a:rPr>
              <a:t>Presupuesto de Egresos del Estado de Jalisco 2018</a:t>
            </a:r>
            <a:br>
              <a:rPr lang="es-MX" sz="2800" cap="small" dirty="0"/>
            </a:br>
            <a:endParaRPr lang="es-MX" sz="2800" cap="smal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8764963-8010-43C1-BFB7-C3CFCABE8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42" y="1748149"/>
            <a:ext cx="6830258" cy="16074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F4CB21-774C-4596-B463-446D113A9471}"/>
              </a:ext>
            </a:extLst>
          </p:cNvPr>
          <p:cNvSpPr txBox="1"/>
          <p:nvPr/>
        </p:nvSpPr>
        <p:spPr>
          <a:xfrm>
            <a:off x="7341927" y="1842576"/>
            <a:ext cx="4593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/>
              <a:t>Se entregaron Fichas SIIF,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/>
              <a:t>Se registraron las Obras en el Programa Anual de Inversión del Gobierno del Estado,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/>
              <a:t>Se han firmado los recibos, </a:t>
            </a:r>
          </a:p>
          <a:p>
            <a:endParaRPr lang="es-MX" sz="1400" dirty="0"/>
          </a:p>
          <a:p>
            <a:r>
              <a:rPr lang="es-MX" sz="1400" dirty="0"/>
              <a:t>En espera de que nos radiquen el recurso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2A4D10-6F25-4BDA-802F-3D54AE191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40"/>
          <a:stretch/>
        </p:blipFill>
        <p:spPr>
          <a:xfrm>
            <a:off x="307142" y="4161137"/>
            <a:ext cx="7034785" cy="131354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3DEB485-3DEB-455C-8C2A-70E2991DF898}"/>
              </a:ext>
            </a:extLst>
          </p:cNvPr>
          <p:cNvSpPr/>
          <p:nvPr/>
        </p:nvSpPr>
        <p:spPr>
          <a:xfrm>
            <a:off x="7727577" y="4214924"/>
            <a:ext cx="33826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Es una ampliación de recursos del Gobierno del Estado que ya fue aprobada por la Comisión de Hacienda, estos recursos serán trasladados al FIFRU, las ejecutorias se enviarán esta semana.</a:t>
            </a:r>
          </a:p>
        </p:txBody>
      </p:sp>
    </p:spTree>
    <p:extLst>
      <p:ext uri="{BB962C8B-B14F-4D97-AF65-F5344CB8AC3E}">
        <p14:creationId xmlns:p14="http://schemas.microsoft.com/office/powerpoint/2010/main" val="186656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06" y="5112223"/>
            <a:ext cx="1108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EN EL </a:t>
            </a:r>
          </a:p>
          <a:p>
            <a:pPr algn="r"/>
            <a:r>
              <a:rPr lang="es-MX" sz="3200" b="1" cap="small" dirty="0">
                <a:solidFill>
                  <a:srgbClr val="5A4366"/>
                </a:solidFill>
              </a:rPr>
              <a:t>FIDEICOMISO DE INFRAESTRUCTURA FÍSICA </a:t>
            </a:r>
          </a:p>
          <a:p>
            <a:pPr algn="r"/>
            <a:r>
              <a:rPr lang="es-MX" sz="3200" b="1" cap="small" dirty="0">
                <a:solidFill>
                  <a:srgbClr val="5A4366"/>
                </a:solidFill>
              </a:rPr>
              <a:t>DE LA RED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93002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706" y="4953533"/>
            <a:ext cx="8165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APROBADOS EN EL </a:t>
            </a:r>
          </a:p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 DE </a:t>
            </a:r>
            <a:r>
              <a:rPr lang="es-MX" sz="3200" b="1" dirty="0">
                <a:solidFill>
                  <a:srgbClr val="5A4366"/>
                </a:solidFill>
              </a:rPr>
              <a:t>PIE 2018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(INICIAL)</a:t>
            </a:r>
          </a:p>
        </p:txBody>
      </p:sp>
    </p:spTree>
    <p:extLst>
      <p:ext uri="{BB962C8B-B14F-4D97-AF65-F5344CB8AC3E}">
        <p14:creationId xmlns:p14="http://schemas.microsoft.com/office/powerpoint/2010/main" val="12068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91F6363-1E57-4B22-83C8-D8931779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41" y="195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Asignaciones aprobadas en el PIE 2018</a:t>
            </a:r>
            <a:br>
              <a:rPr lang="es-MX" sz="3600" dirty="0"/>
            </a:br>
            <a:r>
              <a:rPr lang="es-MX" sz="2400" dirty="0">
                <a:solidFill>
                  <a:srgbClr val="5A4366"/>
                </a:solidFill>
              </a:rPr>
              <a:t>(desagregadas en las diapositivas anteriores)</a:t>
            </a:r>
            <a:endParaRPr lang="es-MX" sz="3600" dirty="0">
              <a:solidFill>
                <a:srgbClr val="5A4366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546BAD3-0AAB-441B-B8DE-E25CA9255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81" y="1470193"/>
            <a:ext cx="5157787" cy="823912"/>
          </a:xfrm>
        </p:spPr>
        <p:txBody>
          <a:bodyPr/>
          <a:lstStyle/>
          <a:p>
            <a:pPr algn="ctr"/>
            <a:r>
              <a:rPr lang="es-MX" dirty="0"/>
              <a:t>Programa de Equipamiento e Infraestructura Física de los CU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812DEF7-9651-4A39-A2AA-EDD81B5BA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181" y="2294105"/>
            <a:ext cx="5229295" cy="424828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12C3232-B934-496C-A598-8FCD15DCC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2193" y="1345603"/>
            <a:ext cx="5183188" cy="823912"/>
          </a:xfrm>
        </p:spPr>
        <p:txBody>
          <a:bodyPr/>
          <a:lstStyle/>
          <a:p>
            <a:pPr algn="ctr"/>
            <a:r>
              <a:rPr lang="es-MX" dirty="0"/>
              <a:t>Asignaciones a los Sistemas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FA88E9B-C87F-4582-A2D0-D1A121004A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6395" y="2154516"/>
            <a:ext cx="4817239" cy="23779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C56622-FBC5-4287-8B0C-16468481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495" y="4607990"/>
            <a:ext cx="4838979" cy="12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FD4FF5-9E22-46A5-874C-DCC31A89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/>
              <a:t>Asignaciones para la Red Universitaria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769D8A0-F02B-45DE-BC84-177677069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0428" y="2334761"/>
            <a:ext cx="8331143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2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25" y="4754240"/>
            <a:ext cx="11524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5A4366"/>
                </a:solidFill>
              </a:rPr>
              <a:t>PROGRAMA ANUAL DE ADQUISICIONES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ARRENDAMIENTOS Y SERVICIOS (PAAAS)</a:t>
            </a:r>
          </a:p>
          <a:p>
            <a:pPr algn="r"/>
            <a:r>
              <a:rPr lang="es-MX" sz="3200" b="1" dirty="0">
                <a:solidFill>
                  <a:srgbClr val="5A4366"/>
                </a:solidFill>
              </a:rPr>
              <a:t>PROGRAMA ANUAL DE OBRAS 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SERVICIOS </a:t>
            </a:r>
          </a:p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RELACIONADOS (PAOS)</a:t>
            </a:r>
          </a:p>
        </p:txBody>
      </p:sp>
    </p:spTree>
    <p:extLst>
      <p:ext uri="{BB962C8B-B14F-4D97-AF65-F5344CB8AC3E}">
        <p14:creationId xmlns:p14="http://schemas.microsoft.com/office/powerpoint/2010/main" val="78983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5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PAAAS y PAOS</a:t>
            </a:r>
            <a:br>
              <a:rPr lang="es-MX" sz="3600" dirty="0"/>
            </a:br>
            <a:r>
              <a:rPr lang="es-MX" sz="3600" dirty="0"/>
              <a:t>Acciones a realizar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Nuevamente la programación de los recursos en los proyectos p3e en el 2018 será la base para el integrar tanto el PAAS y PAOS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Ambos programas se obtienen a partir de la programación que todas las Entidades de la Red realizan en el p3e.</a:t>
            </a:r>
          </a:p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/>
              <a:t>La programación está a nivel de recurso y afecta sólo a los COGS relacionados con adquisiciones o con obras.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A4AAC7-5467-4620-845E-E8EC7E0F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47" y="3493330"/>
            <a:ext cx="2869962" cy="25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216" y="5492793"/>
            <a:ext cx="962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cap="small" dirty="0">
                <a:solidFill>
                  <a:srgbClr val="5A4366"/>
                </a:solidFill>
              </a:rPr>
              <a:t>PRÓXIMAS</a:t>
            </a:r>
            <a:r>
              <a:rPr lang="es-MX" sz="32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LICITACIONES CONJUNTAS</a:t>
            </a:r>
            <a:endParaRPr lang="es-MX" sz="3200" b="1" cap="smal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00E8D9F-7697-491E-9FF8-02EC49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99"/>
            <a:ext cx="10515600" cy="8679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+mn-lt"/>
                <a:ea typeface="+mn-ea"/>
                <a:cs typeface="+mn-cs"/>
              </a:rPr>
              <a:t>CALENDARIO DE CONVOCATORIAS CONJUNTAS </a:t>
            </a:r>
            <a:br>
              <a:rPr lang="es-MX" sz="2800" dirty="0">
                <a:latin typeface="+mn-lt"/>
                <a:ea typeface="+mn-ea"/>
                <a:cs typeface="+mn-cs"/>
              </a:rPr>
            </a:br>
            <a:r>
              <a:rPr lang="es-MX" sz="2800" dirty="0">
                <a:latin typeface="+mn-lt"/>
                <a:ea typeface="+mn-ea"/>
                <a:cs typeface="+mn-cs"/>
              </a:rPr>
              <a:t>PARA LICITACIONES 2018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B9FF6DB-A382-491A-998B-FDAB690DA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88806"/>
              </p:ext>
            </p:extLst>
          </p:nvPr>
        </p:nvGraphicFramePr>
        <p:xfrm>
          <a:off x="1459523" y="1756178"/>
          <a:ext cx="9601200" cy="3114675"/>
        </p:xfrm>
        <a:graphic>
          <a:graphicData uri="http://schemas.openxmlformats.org/drawingml/2006/table">
            <a:tbl>
              <a:tblPr/>
              <a:tblGrid>
                <a:gridCol w="1969476">
                  <a:extLst>
                    <a:ext uri="{9D8B030D-6E8A-4147-A177-3AD203B41FA5}">
                      <a16:colId xmlns:a16="http://schemas.microsoft.com/office/drawing/2014/main" val="1646688300"/>
                    </a:ext>
                  </a:extLst>
                </a:gridCol>
                <a:gridCol w="3804671">
                  <a:extLst>
                    <a:ext uri="{9D8B030D-6E8A-4147-A177-3AD203B41FA5}">
                      <a16:colId xmlns:a16="http://schemas.microsoft.com/office/drawing/2014/main" val="2700154259"/>
                    </a:ext>
                  </a:extLst>
                </a:gridCol>
                <a:gridCol w="3827053">
                  <a:extLst>
                    <a:ext uri="{9D8B030D-6E8A-4147-A177-3AD203B41FA5}">
                      <a16:colId xmlns:a16="http://schemas.microsoft.com/office/drawing/2014/main" val="1184545849"/>
                    </a:ext>
                  </a:extLst>
                </a:gridCol>
              </a:tblGrid>
              <a:tr h="5468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Número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Fecha de publicación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Fecha límite para envío de convocatoria aprobada por los Comités de Compra de los Centros y SEMS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4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00463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 de febrero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 de febrero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583241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 de abril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 de abril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12074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 de junio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 de junio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86466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 de agosto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27 de agosto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25437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 de octubre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08 de octubre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596340"/>
                  </a:ext>
                </a:extLst>
              </a:tr>
              <a:tr h="1984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09 de noviembre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05 de noviembre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5451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F196BE5-A492-4042-BD27-AB447D0B0415}"/>
              </a:ext>
            </a:extLst>
          </p:cNvPr>
          <p:cNvSpPr/>
          <p:nvPr/>
        </p:nvSpPr>
        <p:spPr>
          <a:xfrm>
            <a:off x="1506415" y="5007821"/>
            <a:ext cx="960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Comité General de Compras autorizó que a partir del 22 de enero de 2018  las publicaciones de convocatorias de licitaciones se realicen en el diario </a:t>
            </a:r>
            <a:r>
              <a:rPr lang="es-MX" i="1" dirty="0"/>
              <a:t>Milenio Nacional </a:t>
            </a:r>
            <a:r>
              <a:rPr lang="es-MX" dirty="0"/>
              <a:t>como diario nacional y se continúe en </a:t>
            </a:r>
            <a:r>
              <a:rPr lang="es-MX" i="1" dirty="0"/>
              <a:t>El Informador </a:t>
            </a:r>
            <a:r>
              <a:rPr lang="es-MX" dirty="0"/>
              <a:t>como diario local.</a:t>
            </a:r>
          </a:p>
        </p:txBody>
      </p:sp>
    </p:spTree>
    <p:extLst>
      <p:ext uri="{BB962C8B-B14F-4D97-AF65-F5344CB8AC3E}">
        <p14:creationId xmlns:p14="http://schemas.microsoft.com/office/powerpoint/2010/main" val="184864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1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6" y="23380"/>
            <a:ext cx="11233247" cy="134357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67" b="1" cap="small" dirty="0"/>
              <a:t>Avance en el Ejercicio de los Recursos del  </a:t>
            </a:r>
            <a:br>
              <a:rPr lang="es-MX" sz="2667" b="1" cap="small" dirty="0"/>
            </a:br>
            <a:r>
              <a:rPr lang="es-MX" sz="2667" b="1" cap="small" dirty="0"/>
              <a:t>Fideicomiso de Infraestructura Física de la Red Universitaria </a:t>
            </a:r>
            <a:br>
              <a:rPr lang="es-MX" sz="2667" b="1" cap="small" dirty="0"/>
            </a:br>
            <a:r>
              <a:rPr lang="es-MX" sz="1700" b="1" cap="small" dirty="0">
                <a:solidFill>
                  <a:srgbClr val="5A4366"/>
                </a:solidFill>
              </a:rPr>
              <a:t>Financiamiento:</a:t>
            </a:r>
            <a:r>
              <a:rPr lang="es-MX" sz="1700" b="1" cap="small" dirty="0">
                <a:solidFill>
                  <a:srgbClr val="5A4366"/>
                </a:solidFill>
                <a:latin typeface="+mn-lt"/>
              </a:rPr>
              <a:t> </a:t>
            </a:r>
            <a:r>
              <a:rPr lang="es-MX" sz="2000" b="1" cap="small" dirty="0">
                <a:solidFill>
                  <a:srgbClr val="5A4366"/>
                </a:solidFill>
                <a:latin typeface="+mn-lt"/>
              </a:rPr>
              <a:t>Subsidio Ordinario Estatal 2014 </a:t>
            </a:r>
            <a:br>
              <a:rPr lang="es-MX" sz="1700" b="1" cap="small" dirty="0">
                <a:solidFill>
                  <a:srgbClr val="0070C0"/>
                </a:solidFill>
              </a:rPr>
            </a:br>
            <a:endParaRPr lang="es-MX" sz="1700" b="1" cap="small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63957" y="5661590"/>
            <a:ext cx="9391285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2018.</a:t>
            </a:r>
          </a:p>
          <a:p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1)-Incluye $18’527,842.54 de la asignación 2014 para el Parque botánico “Mtra. Luz María Villarreal de Puga” y la Estación </a:t>
            </a:r>
            <a:r>
              <a:rPr lang="es-MX" sz="1100" dirty="0" err="1">
                <a:solidFill>
                  <a:schemeClr val="accent1">
                    <a:lumMod val="75000"/>
                  </a:schemeClr>
                </a:solidFill>
              </a:rPr>
              <a:t>Cunícula</a:t>
            </a:r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_tradnl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20171"/>
              </p:ext>
            </p:extLst>
          </p:nvPr>
        </p:nvGraphicFramePr>
        <p:xfrm>
          <a:off x="1763957" y="1242060"/>
          <a:ext cx="8489907" cy="4373880"/>
        </p:xfrm>
        <a:graphic>
          <a:graphicData uri="http://schemas.openxmlformats.org/drawingml/2006/table">
            <a:tbl>
              <a:tblPr/>
              <a:tblGrid>
                <a:gridCol w="1494748">
                  <a:extLst>
                    <a:ext uri="{9D8B030D-6E8A-4147-A177-3AD203B41FA5}">
                      <a16:colId xmlns:a16="http://schemas.microsoft.com/office/drawing/2014/main" val="2036889872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198732074"/>
                    </a:ext>
                  </a:extLst>
                </a:gridCol>
                <a:gridCol w="1375664">
                  <a:extLst>
                    <a:ext uri="{9D8B030D-6E8A-4147-A177-3AD203B41FA5}">
                      <a16:colId xmlns:a16="http://schemas.microsoft.com/office/drawing/2014/main" val="46029773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362522626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43434698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6957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CUAAD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10’255,761.86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507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7’910,608.29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2,’903,370.65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235108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4’968,176.46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2’519,707.06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21’514,842.54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52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13’808,132.55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640612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281,880.00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0516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7’935,306.26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67505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35’785,860.62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682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8’865,424.68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18,570.49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014502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42’999,999.75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8673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5’878,232.61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168,800.31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1,606.18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04895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10’791,554.42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8,443.60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17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CUNORTE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10’413,419.27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03672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10’100,917.65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0882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57’696,808.77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578,026.99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9770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12’411,753.70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8108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113’257,180.60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1’889,497.24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33,172.56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41509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5’464,326.88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9391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730129" y="2172150"/>
            <a:ext cx="39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accent1">
                    <a:lumMod val="75000"/>
                  </a:schemeClr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081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1767156" y="5680302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47638"/>
              </p:ext>
            </p:extLst>
          </p:nvPr>
        </p:nvGraphicFramePr>
        <p:xfrm>
          <a:off x="1767156" y="1242060"/>
          <a:ext cx="8489907" cy="4373880"/>
        </p:xfrm>
        <a:graphic>
          <a:graphicData uri="http://schemas.openxmlformats.org/drawingml/2006/table">
            <a:tbl>
              <a:tblPr/>
              <a:tblGrid>
                <a:gridCol w="1494748">
                  <a:extLst>
                    <a:ext uri="{9D8B030D-6E8A-4147-A177-3AD203B41FA5}">
                      <a16:colId xmlns:a16="http://schemas.microsoft.com/office/drawing/2014/main" val="2036889872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198732074"/>
                    </a:ext>
                  </a:extLst>
                </a:gridCol>
                <a:gridCol w="1375664">
                  <a:extLst>
                    <a:ext uri="{9D8B030D-6E8A-4147-A177-3AD203B41FA5}">
                      <a16:colId xmlns:a16="http://schemas.microsoft.com/office/drawing/2014/main" val="46029773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362522626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43434698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6957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20’095,362.25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507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18’926,251.57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5108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19’967,073.24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1’527,976.84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52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19’076,985.30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10,926.64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0612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17’814,669.07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0516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21’748,555.83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505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16’544,922.69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963,596.10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682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27’578,688.82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12,059.36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258.46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4502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22’717,805.25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8673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15’885,578.75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1’394,673.24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5,639.21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4895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13’875,089.87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1’845,342.57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991,212.08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17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20’449,559.42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3672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17’714,444.18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0882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20’014,802.03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114,010.59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770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17’334,908.02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8108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31’077,224.45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1’183,299.86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885,857.66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1509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8’441,287.13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93911"/>
                  </a:ext>
                </a:extLst>
              </a:tr>
            </a:tbl>
          </a:graphicData>
        </a:graphic>
      </p:graphicFrame>
      <p:sp>
        <p:nvSpPr>
          <p:cNvPr id="9" name="Título 6">
            <a:extLst>
              <a:ext uri="{FF2B5EF4-FFF2-40B4-BE49-F238E27FC236}">
                <a16:creationId xmlns:a16="http://schemas.microsoft.com/office/drawing/2014/main" id="{1090F34D-C922-4643-AE54-11F20966EFC3}"/>
              </a:ext>
            </a:extLst>
          </p:cNvPr>
          <p:cNvSpPr txBox="1">
            <a:spLocks/>
          </p:cNvSpPr>
          <p:nvPr/>
        </p:nvSpPr>
        <p:spPr>
          <a:xfrm>
            <a:off x="479376" y="23380"/>
            <a:ext cx="11233247" cy="13435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667" b="1" cap="small" dirty="0"/>
              <a:t>Avance en el Ejercicio de los Recursos del  </a:t>
            </a:r>
            <a:br>
              <a:rPr lang="es-MX" sz="2667" b="1" cap="small" dirty="0"/>
            </a:br>
            <a:r>
              <a:rPr lang="es-MX" sz="2667" b="1" cap="small" dirty="0"/>
              <a:t>Fideicomiso de Infraestructura Física de la Red Universitaria </a:t>
            </a:r>
            <a:br>
              <a:rPr lang="es-MX" sz="2667" b="1" cap="small" dirty="0"/>
            </a:br>
            <a:r>
              <a:rPr lang="es-MX" sz="1700" b="1" cap="small" dirty="0">
                <a:solidFill>
                  <a:srgbClr val="5A4366"/>
                </a:solidFill>
              </a:rPr>
              <a:t>Financiamiento:</a:t>
            </a:r>
            <a:r>
              <a:rPr lang="es-MX" sz="1700" b="1" cap="small" dirty="0">
                <a:solidFill>
                  <a:srgbClr val="5A4366"/>
                </a:solidFill>
                <a:latin typeface="+mn-lt"/>
              </a:rPr>
              <a:t> </a:t>
            </a:r>
            <a:r>
              <a:rPr lang="es-MX" sz="2000" b="1" cap="small" dirty="0">
                <a:solidFill>
                  <a:srgbClr val="5A4366"/>
                </a:solidFill>
                <a:latin typeface="+mn-lt"/>
              </a:rPr>
              <a:t>Subsidio Ordinario Estatal 2015 </a:t>
            </a:r>
            <a:br>
              <a:rPr lang="es-MX" sz="1700" b="1" cap="small" dirty="0">
                <a:solidFill>
                  <a:srgbClr val="0070C0"/>
                </a:solidFill>
              </a:rPr>
            </a:br>
            <a:endParaRPr lang="es-MX" sz="17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4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1766533" y="5644687"/>
            <a:ext cx="9391285" cy="80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1)- Incluye la asignación 2016, hasta por un monto de $400,000.00 (Cuatrocientos mil pesos 00/100 M.N.) para equipamiento de a “Aulas del Programa Institucional de Lenguas Extranjeras”</a:t>
            </a:r>
          </a:p>
          <a:p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2)- Incluye $3,000,000 de la asignación 2016, para el pago de “Estudios y Proyectos Ejecutivos para las Obras apoyadas con FAM SEMS  y FCIIEMS”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95268"/>
              </p:ext>
            </p:extLst>
          </p:nvPr>
        </p:nvGraphicFramePr>
        <p:xfrm>
          <a:off x="1766533" y="1242060"/>
          <a:ext cx="8489907" cy="4373880"/>
        </p:xfrm>
        <a:graphic>
          <a:graphicData uri="http://schemas.openxmlformats.org/drawingml/2006/table">
            <a:tbl>
              <a:tblPr/>
              <a:tblGrid>
                <a:gridCol w="1494748">
                  <a:extLst>
                    <a:ext uri="{9D8B030D-6E8A-4147-A177-3AD203B41FA5}">
                      <a16:colId xmlns:a16="http://schemas.microsoft.com/office/drawing/2014/main" val="2036889872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198732074"/>
                    </a:ext>
                  </a:extLst>
                </a:gridCol>
                <a:gridCol w="1375664">
                  <a:extLst>
                    <a:ext uri="{9D8B030D-6E8A-4147-A177-3AD203B41FA5}">
                      <a16:colId xmlns:a16="http://schemas.microsoft.com/office/drawing/2014/main" val="46029773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362522626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43434698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6957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11’475,159.66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507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9’048,155.25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2’437,983.51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9’812,674.24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5108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9’713,667.91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4’621,891.08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107,404.46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52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13’200,208.60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5’099,785.36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0612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29’691,378.31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1’995,141.50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2’160,935.12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0516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15’798,294.75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4’893,898.64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4,148.30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505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15’752,248.63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519,671.87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682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25’383,114.09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9’463,083.89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1’407,546.06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4502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24’461,199.89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484,734.99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8673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12’065,137.05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8’463,626.78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14,278.88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4895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9’934,332.26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536,400.60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3’829,267.14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17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19’528,999.95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3672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19’782,984.23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0882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30’588,589.64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7’744,158.55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1’131,510.73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770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17’177,613.52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333,634.48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8108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42’598,425.69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27’876,534.68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9’170,841.38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1509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9391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881523" y="2626769"/>
            <a:ext cx="39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accent1">
                    <a:lumMod val="75000"/>
                  </a:schemeClr>
                </a:solidFill>
              </a:rPr>
              <a:t>1)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81524" y="5158051"/>
            <a:ext cx="39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accent1">
                    <a:lumMod val="75000"/>
                  </a:schemeClr>
                </a:solidFill>
              </a:rPr>
              <a:t>2)</a:t>
            </a:r>
          </a:p>
        </p:txBody>
      </p:sp>
      <p:sp>
        <p:nvSpPr>
          <p:cNvPr id="12" name="Título 6">
            <a:extLst>
              <a:ext uri="{FF2B5EF4-FFF2-40B4-BE49-F238E27FC236}">
                <a16:creationId xmlns:a16="http://schemas.microsoft.com/office/drawing/2014/main" id="{852BB2BC-7C09-4606-9FEE-D254409F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3380"/>
            <a:ext cx="11233247" cy="134357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67" b="1" cap="small" dirty="0"/>
              <a:t>Avance en el Ejercicio de los Recursos del  </a:t>
            </a:r>
            <a:br>
              <a:rPr lang="es-MX" sz="2667" b="1" cap="small" dirty="0"/>
            </a:br>
            <a:r>
              <a:rPr lang="es-MX" sz="2667" b="1" cap="small" dirty="0"/>
              <a:t>Fideicomiso de Infraestructura Física de la Red Universitaria </a:t>
            </a:r>
            <a:br>
              <a:rPr lang="es-MX" sz="2667" b="1" cap="small" dirty="0"/>
            </a:br>
            <a:r>
              <a:rPr lang="es-MX" sz="1700" b="1" cap="small" dirty="0">
                <a:solidFill>
                  <a:srgbClr val="5A4366"/>
                </a:solidFill>
              </a:rPr>
              <a:t>Financiamiento:</a:t>
            </a:r>
            <a:r>
              <a:rPr lang="es-MX" sz="1700" b="1" cap="small" dirty="0">
                <a:solidFill>
                  <a:srgbClr val="5A4366"/>
                </a:solidFill>
                <a:latin typeface="+mn-lt"/>
              </a:rPr>
              <a:t> </a:t>
            </a:r>
            <a:r>
              <a:rPr lang="es-MX" sz="2000" b="1" cap="small" dirty="0">
                <a:solidFill>
                  <a:srgbClr val="5A4366"/>
                </a:solidFill>
                <a:latin typeface="+mn-lt"/>
              </a:rPr>
              <a:t>Subsidio Ordinario Estatal 2016 </a:t>
            </a:r>
            <a:br>
              <a:rPr lang="es-MX" sz="1700" b="1" cap="small" dirty="0">
                <a:solidFill>
                  <a:srgbClr val="0070C0"/>
                </a:solidFill>
              </a:rPr>
            </a:br>
            <a:endParaRPr lang="es-MX" sz="17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2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5042"/>
              </p:ext>
            </p:extLst>
          </p:nvPr>
        </p:nvGraphicFramePr>
        <p:xfrm>
          <a:off x="1766533" y="1249295"/>
          <a:ext cx="8489907" cy="4145280"/>
        </p:xfrm>
        <a:graphic>
          <a:graphicData uri="http://schemas.openxmlformats.org/drawingml/2006/table">
            <a:tbl>
              <a:tblPr/>
              <a:tblGrid>
                <a:gridCol w="1494748">
                  <a:extLst>
                    <a:ext uri="{9D8B030D-6E8A-4147-A177-3AD203B41FA5}">
                      <a16:colId xmlns:a16="http://schemas.microsoft.com/office/drawing/2014/main" val="2036889872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198732074"/>
                    </a:ext>
                  </a:extLst>
                </a:gridCol>
                <a:gridCol w="1375664">
                  <a:extLst>
                    <a:ext uri="{9D8B030D-6E8A-4147-A177-3AD203B41FA5}">
                      <a16:colId xmlns:a16="http://schemas.microsoft.com/office/drawing/2014/main" val="46029773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3625226268"/>
                    </a:ext>
                  </a:extLst>
                </a:gridCol>
                <a:gridCol w="1873165">
                  <a:extLst>
                    <a:ext uri="{9D8B030D-6E8A-4147-A177-3AD203B41FA5}">
                      <a16:colId xmlns:a16="http://schemas.microsoft.com/office/drawing/2014/main" val="143434698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6957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6’565,626.95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5’088,316.96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507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2’497,957.08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11’261,436.33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339,710.68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5108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5’730,388.78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4’158,084.66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2’387,734.46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52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8’423,877.50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5’263,859.28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1’339,886.41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0612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12’484,039.98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4’395,409.68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304,829.85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0516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2’958,471.91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9’679,767.75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652,145.79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505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5’243,651.14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5’109,717.38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10,026.45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682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9’724,356.86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3’572,752.55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5’569,434.41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4502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9’874,824.87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2’461,560.59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203,508.04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104,705.72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8673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6’826,010.94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726,230.59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903,786.95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4895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6’743,424.88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414,665.73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17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6’606,506.15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1’988,942.71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3672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7’903,048.17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3’893,466.66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71,274.16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24’757,380.00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0882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7’703,983.91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357,350.32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547,752.00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541,816.78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7704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7’954,173.21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3’216,135.79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8108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2’040,438.24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1’792,739.54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1’674,636.32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22’800,611.90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1509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766533" y="5440372"/>
            <a:ext cx="9391285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1)- Incluye la asignación 2018 por $24,757,380 como “Segunda Exhibición para la adquisición del Terreno adjunto al Centro Universitario”.</a:t>
            </a:r>
          </a:p>
          <a:p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2)- Incluye la asignación 2018 por $7,108,426 para “Ampliar la cobertura y la matrícula en el nivel medio superior: Tlajomulco”.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76853" y="4492571"/>
            <a:ext cx="39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accent1">
                    <a:lumMod val="75000"/>
                  </a:schemeClr>
                </a:solidFill>
              </a:rPr>
              <a:t>1)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776853" y="5147892"/>
            <a:ext cx="39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accent1">
                    <a:lumMod val="75000"/>
                  </a:schemeClr>
                </a:solidFill>
              </a:rPr>
              <a:t>2)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70033E03-544D-49C1-9D20-8588B48EAFEE}"/>
              </a:ext>
            </a:extLst>
          </p:cNvPr>
          <p:cNvSpPr txBox="1">
            <a:spLocks/>
          </p:cNvSpPr>
          <p:nvPr/>
        </p:nvSpPr>
        <p:spPr>
          <a:xfrm>
            <a:off x="479376" y="23380"/>
            <a:ext cx="11233247" cy="13435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667" b="1" cap="small" dirty="0"/>
              <a:t>Avance en el Ejercicio de los Recursos del  </a:t>
            </a:r>
            <a:br>
              <a:rPr lang="es-MX" sz="2667" b="1" cap="small" dirty="0"/>
            </a:br>
            <a:r>
              <a:rPr lang="es-MX" sz="2667" b="1" cap="small" dirty="0"/>
              <a:t>Fideicomiso de Infraestructura Física de la Red Universitaria </a:t>
            </a:r>
            <a:br>
              <a:rPr lang="es-MX" sz="2667" b="1" cap="small" dirty="0"/>
            </a:br>
            <a:r>
              <a:rPr lang="es-MX" sz="1700" b="1" cap="small" dirty="0">
                <a:solidFill>
                  <a:srgbClr val="5A4366"/>
                </a:solidFill>
              </a:rPr>
              <a:t>Financiamiento:</a:t>
            </a:r>
            <a:r>
              <a:rPr lang="es-MX" sz="1700" b="1" cap="small" dirty="0">
                <a:solidFill>
                  <a:srgbClr val="5A4366"/>
                </a:solidFill>
                <a:latin typeface="+mn-lt"/>
              </a:rPr>
              <a:t> </a:t>
            </a:r>
            <a:r>
              <a:rPr lang="es-MX" sz="2000" b="1" cap="small" dirty="0">
                <a:solidFill>
                  <a:srgbClr val="5A4366"/>
                </a:solidFill>
                <a:latin typeface="+mn-lt"/>
              </a:rPr>
              <a:t>Subsidio Ordinario Estatal 2017 </a:t>
            </a:r>
            <a:br>
              <a:rPr lang="es-MX" sz="1700" b="1" cap="small" dirty="0">
                <a:solidFill>
                  <a:srgbClr val="0070C0"/>
                </a:solidFill>
              </a:rPr>
            </a:br>
            <a:endParaRPr lang="es-MX" sz="17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>
            <a:off x="1688960" y="5612162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78294"/>
              </p:ext>
            </p:extLst>
          </p:nvPr>
        </p:nvGraphicFramePr>
        <p:xfrm>
          <a:off x="1786678" y="1254883"/>
          <a:ext cx="7981080" cy="4348233"/>
        </p:xfrm>
        <a:graphic>
          <a:graphicData uri="http://schemas.openxmlformats.org/drawingml/2006/table">
            <a:tbl>
              <a:tblPr/>
              <a:tblGrid>
                <a:gridCol w="1429789">
                  <a:extLst>
                    <a:ext uri="{9D8B030D-6E8A-4147-A177-3AD203B41FA5}">
                      <a16:colId xmlns:a16="http://schemas.microsoft.com/office/drawing/2014/main" val="2240113832"/>
                    </a:ext>
                  </a:extLst>
                </a:gridCol>
                <a:gridCol w="1764713">
                  <a:extLst>
                    <a:ext uri="{9D8B030D-6E8A-4147-A177-3AD203B41FA5}">
                      <a16:colId xmlns:a16="http://schemas.microsoft.com/office/drawing/2014/main" val="3017112622"/>
                    </a:ext>
                  </a:extLst>
                </a:gridCol>
                <a:gridCol w="1425311">
                  <a:extLst>
                    <a:ext uri="{9D8B030D-6E8A-4147-A177-3AD203B41FA5}">
                      <a16:colId xmlns:a16="http://schemas.microsoft.com/office/drawing/2014/main" val="1920854532"/>
                    </a:ext>
                  </a:extLst>
                </a:gridCol>
                <a:gridCol w="1523291">
                  <a:extLst>
                    <a:ext uri="{9D8B030D-6E8A-4147-A177-3AD203B41FA5}">
                      <a16:colId xmlns:a16="http://schemas.microsoft.com/office/drawing/2014/main" val="1508362809"/>
                    </a:ext>
                  </a:extLst>
                </a:gridCol>
                <a:gridCol w="1837976">
                  <a:extLst>
                    <a:ext uri="{9D8B030D-6E8A-4147-A177-3AD203B41FA5}">
                      <a16:colId xmlns:a16="http://schemas.microsoft.com/office/drawing/2014/main" val="2399661928"/>
                    </a:ext>
                  </a:extLst>
                </a:gridCol>
              </a:tblGrid>
              <a:tr h="462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 pagado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P3e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48942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CUAAD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57889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CUALTOS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320980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46139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47079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64901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34409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CUCOSTA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7607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22831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6310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9424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CULAGOS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817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2369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94129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32419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16’133,333.00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8390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391,574.00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18020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1’592,057.00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14524"/>
                  </a:ext>
                </a:extLst>
              </a:tr>
            </a:tbl>
          </a:graphicData>
        </a:graphic>
      </p:graphicFrame>
      <p:sp>
        <p:nvSpPr>
          <p:cNvPr id="8" name="Título 6">
            <a:extLst>
              <a:ext uri="{FF2B5EF4-FFF2-40B4-BE49-F238E27FC236}">
                <a16:creationId xmlns:a16="http://schemas.microsoft.com/office/drawing/2014/main" id="{54DC01A3-9C6A-48CA-88F3-923F01D0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3380"/>
            <a:ext cx="11233247" cy="134357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67" b="1" cap="small" dirty="0"/>
              <a:t>Avance en el Ejercicio de los Recursos del  </a:t>
            </a:r>
            <a:br>
              <a:rPr lang="es-MX" sz="2667" b="1" cap="small" dirty="0"/>
            </a:br>
            <a:r>
              <a:rPr lang="es-MX" sz="2667" b="1" cap="small" dirty="0"/>
              <a:t>Fideicomiso de Infraestructura Física de la Red Universitaria </a:t>
            </a:r>
            <a:br>
              <a:rPr lang="es-MX" sz="2667" b="1" cap="small" dirty="0"/>
            </a:br>
            <a:r>
              <a:rPr lang="es-MX" sz="1700" b="1" cap="small" dirty="0">
                <a:solidFill>
                  <a:srgbClr val="5A4366"/>
                </a:solidFill>
              </a:rPr>
              <a:t>Financiamiento:</a:t>
            </a:r>
            <a:r>
              <a:rPr lang="es-MX" sz="1700" b="1" cap="small" dirty="0">
                <a:solidFill>
                  <a:srgbClr val="5A4366"/>
                </a:solidFill>
                <a:latin typeface="+mn-lt"/>
              </a:rPr>
              <a:t> </a:t>
            </a:r>
            <a:r>
              <a:rPr lang="es-MX" sz="2000" b="1" cap="small" dirty="0">
                <a:solidFill>
                  <a:srgbClr val="5A4366"/>
                </a:solidFill>
                <a:latin typeface="+mn-lt"/>
              </a:rPr>
              <a:t>Subsidio Ordinario Estatal 2018 </a:t>
            </a:r>
            <a:br>
              <a:rPr lang="es-MX" sz="1700" b="1" cap="small" dirty="0">
                <a:solidFill>
                  <a:srgbClr val="0070C0"/>
                </a:solidFill>
              </a:rPr>
            </a:br>
            <a:endParaRPr lang="es-MX" sz="17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6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195" y="5146479"/>
            <a:ext cx="944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</a:t>
            </a:r>
            <a:r>
              <a:rPr lang="es-MX" sz="3200" b="1" dirty="0">
                <a:solidFill>
                  <a:srgbClr val="5A4366"/>
                </a:solidFill>
              </a:rPr>
              <a:t>FEDERALES</a:t>
            </a: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INFRAESTRUCTURA FÍSICA DE LA RED UNIVERSITARIA</a:t>
            </a:r>
          </a:p>
        </p:txBody>
      </p:sp>
    </p:spTree>
    <p:extLst>
      <p:ext uri="{BB962C8B-B14F-4D97-AF65-F5344CB8AC3E}">
        <p14:creationId xmlns:p14="http://schemas.microsoft.com/office/powerpoint/2010/main" val="94277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98179"/>
              </p:ext>
            </p:extLst>
          </p:nvPr>
        </p:nvGraphicFramePr>
        <p:xfrm>
          <a:off x="1040235" y="1966975"/>
          <a:ext cx="10435904" cy="2924049"/>
        </p:xfrm>
        <a:graphic>
          <a:graphicData uri="http://schemas.openxmlformats.org/drawingml/2006/table">
            <a:tbl>
              <a:tblPr/>
              <a:tblGrid>
                <a:gridCol w="201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6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Devengado, ejercido o</a:t>
                      </a:r>
                      <a:r>
                        <a:rPr lang="es-MX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Pagado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Comprometido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1.1.9.15 PROGRAMA DE EQUIPAMIENTO E INFRAESTRUCTURA FISICA DE CENTROS UNIVERSITARIOS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2’248,659.78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950,000.00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8’211,766.35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1’400,118.12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6’580,351.53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6’409,516.00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9’321,299.94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6’409,515.96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CUTONALA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3’149,158.55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CUVALLES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3’204,729.60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BBC6-3A35-4E05-BE80-2C5A5C80D970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79375" y="237807"/>
            <a:ext cx="11233247" cy="140333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cap="small" dirty="0"/>
              <a:t>Avance en el Ejercicio de Recursos Federales para </a:t>
            </a:r>
            <a:br>
              <a:rPr lang="es-MX" sz="2600" b="1" cap="small" dirty="0"/>
            </a:br>
            <a:r>
              <a:rPr lang="es-MX" sz="2600" b="1" cap="small" dirty="0"/>
              <a:t>Infraestructura Física de la Red Universitaria </a:t>
            </a:r>
            <a:br>
              <a:rPr lang="es-MX" sz="2400" b="1" cap="small" dirty="0"/>
            </a:br>
            <a:r>
              <a:rPr lang="es-MX" sz="2133" b="1" cap="small" dirty="0">
                <a:solidFill>
                  <a:srgbClr val="5A4366"/>
                </a:solidFill>
              </a:rPr>
              <a:t>Financiamiento: Recursos del Ordinario Federal 2015 </a:t>
            </a:r>
            <a:br>
              <a:rPr lang="es-MX" sz="2133" b="1" cap="small" dirty="0">
                <a:solidFill>
                  <a:srgbClr val="5A4366"/>
                </a:solidFill>
              </a:rPr>
            </a:br>
            <a:r>
              <a:rPr lang="es-MX" sz="2133" b="1" cap="small" dirty="0">
                <a:solidFill>
                  <a:srgbClr val="5A4366"/>
                </a:solidFill>
              </a:rPr>
              <a:t>(Comprometidos al 31 de diciembre de 2017)</a:t>
            </a:r>
            <a:endParaRPr lang="es-MX" sz="1867" b="1" cap="small" dirty="0">
              <a:solidFill>
                <a:srgbClr val="5A436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07500" y="5504306"/>
            <a:ext cx="939128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33" b="1" dirty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: Información de 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Sistema Contable Institucional (</a:t>
            </a:r>
            <a:r>
              <a:rPr lang="es-MX" sz="1333" dirty="0" err="1">
                <a:solidFill>
                  <a:schemeClr val="accent1">
                    <a:lumMod val="75000"/>
                  </a:schemeClr>
                </a:solidFill>
              </a:rPr>
              <a:t>AFIN</a:t>
            </a:r>
            <a:r>
              <a:rPr lang="es-MX" sz="1333" dirty="0">
                <a:solidFill>
                  <a:schemeClr val="accent1">
                    <a:lumMod val="75000"/>
                  </a:schemeClr>
                </a:solidFill>
              </a:rPr>
              <a:t>), al 15 de marzo de 2018</a:t>
            </a:r>
            <a:r>
              <a:rPr lang="es-ES_tradnl" sz="1333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sz="13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1777</Words>
  <Application>Microsoft Office PowerPoint</Application>
  <PresentationFormat>Panorámica</PresentationFormat>
  <Paragraphs>729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Presentación de PowerPoint</vt:lpstr>
      <vt:lpstr>Presentación de PowerPoint</vt:lpstr>
      <vt:lpstr>Avance en el Ejercicio de los Recursos del   Fideicomiso de Infraestructura Física de la Red Universitaria  Financiamiento: Subsidio Ordinario Estatal 2014  </vt:lpstr>
      <vt:lpstr>Presentación de PowerPoint</vt:lpstr>
      <vt:lpstr>Avance en el Ejercicio de los Recursos del   Fideicomiso de Infraestructura Física de la Red Universitaria  Financiamiento: Subsidio Ordinario Estatal 2016  </vt:lpstr>
      <vt:lpstr>Presentación de PowerPoint</vt:lpstr>
      <vt:lpstr>Avance en el Ejercicio de los Recursos del   Fideicomiso de Infraestructura Física de la Red Universitaria  Financiamiento: Subsidio Ordinario Estatal 2018  </vt:lpstr>
      <vt:lpstr>Presentación de PowerPoint</vt:lpstr>
      <vt:lpstr>Avance en el Ejercicio de Recursos Federales para  Infraestructura Física de la Red Universitaria  Financiamiento: Recursos del Ordinario Federal 2015  (Comprometidos al 31 de diciembre de 2017)</vt:lpstr>
      <vt:lpstr>Avance en el Ejercicio de Recursos Federales para  Infraestructura Física de la Red Universitaria  Financiamiento: Recursos del Ordinario Federal 2016  (Comprometidos al 31 de diciembre de 2017)</vt:lpstr>
      <vt:lpstr>Avance en el Ejercicio de Recursos Federales para  Infraestructura Física de la Red Universitaria  Financiamiento: Recursos del Ordinario Federal 2016  </vt:lpstr>
      <vt:lpstr>Avance en el Ejercicio de Recursos Federales para  Infraestructura Física de la Red Universitaria  Financiamiento: Recursos del Ordinario Federal 2017  </vt:lpstr>
      <vt:lpstr>Avance en el Ejercicio de Recursos Federales para  Infraestructura Física de la Red Universitaria  Financiamiento: Recursos del Ordinario Federal 2018  </vt:lpstr>
      <vt:lpstr>Presentación de PowerPoint</vt:lpstr>
      <vt:lpstr>Avance en el Ejercicio de los Recursos Estatales para  Infraestructura Física de la Red Universitaria (No transferidos al FIFRU)  </vt:lpstr>
      <vt:lpstr>Presentación de PowerPoint</vt:lpstr>
      <vt:lpstr>Recursos aprobados por el Congreso del Estado de Jalisco Transferidos a inicios del 2017 </vt:lpstr>
      <vt:lpstr>Recursos aprobados por el Congreso del Estado de Jalisco Aprobados en el Presupuesto de Egresos del Estado de Jalisco 2017</vt:lpstr>
      <vt:lpstr>Recursos aprobados por el Congreso del Estado de Jalisco en el Presupuesto de Egresos del Estado de Jalisco 2018 </vt:lpstr>
      <vt:lpstr>Presentación de PowerPoint</vt:lpstr>
      <vt:lpstr>Asignaciones aprobadas en el PIE 2018 (desagregadas en las diapositivas anteriores)</vt:lpstr>
      <vt:lpstr>Asignaciones para la Red Universitaria</vt:lpstr>
      <vt:lpstr>Presentación de PowerPoint</vt:lpstr>
      <vt:lpstr>PAAAS y PAOS Acciones a realizar</vt:lpstr>
      <vt:lpstr>Presentación de PowerPoint</vt:lpstr>
      <vt:lpstr>CALENDARIO DE CONVOCATORIAS CONJUNTAS  PARA LICITACIONES 2018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Mayola</dc:creator>
  <cp:lastModifiedBy>Eduardo Gerardo Rosas González</cp:lastModifiedBy>
  <cp:revision>22</cp:revision>
  <dcterms:created xsi:type="dcterms:W3CDTF">2018-03-08T22:17:20Z</dcterms:created>
  <dcterms:modified xsi:type="dcterms:W3CDTF">2018-03-20T17:42:29Z</dcterms:modified>
</cp:coreProperties>
</file>