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9" r:id="rId3"/>
    <p:sldId id="261" r:id="rId4"/>
    <p:sldId id="257" r:id="rId5"/>
    <p:sldId id="259" r:id="rId6"/>
    <p:sldId id="270" r:id="rId7"/>
    <p:sldId id="271" r:id="rId8"/>
    <p:sldId id="290" r:id="rId9"/>
    <p:sldId id="291" r:id="rId10"/>
    <p:sldId id="292" r:id="rId11"/>
    <p:sldId id="272" r:id="rId12"/>
    <p:sldId id="273" r:id="rId13"/>
    <p:sldId id="275" r:id="rId14"/>
    <p:sldId id="276" r:id="rId15"/>
    <p:sldId id="277" r:id="rId16"/>
    <p:sldId id="295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89" r:id="rId25"/>
    <p:sldId id="293" r:id="rId26"/>
    <p:sldId id="294" r:id="rId27"/>
    <p:sldId id="280" r:id="rId28"/>
    <p:sldId id="281" r:id="rId29"/>
    <p:sldId id="287" r:id="rId30"/>
    <p:sldId id="282" r:id="rId31"/>
    <p:sldId id="283" r:id="rId32"/>
    <p:sldId id="284" r:id="rId33"/>
    <p:sldId id="285" r:id="rId34"/>
    <p:sldId id="286" r:id="rId35"/>
    <p:sldId id="258" r:id="rId3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3F40"/>
    <a:srgbClr val="A45A1D"/>
    <a:srgbClr val="7F6000"/>
    <a:srgbClr val="969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1" autoAdjust="0"/>
    <p:restoredTop sz="94580" autoAdjust="0"/>
  </p:normalViewPr>
  <p:slideViewPr>
    <p:cSldViewPr snapToGrid="0" showGuides="1">
      <p:cViewPr varScale="1">
        <p:scale>
          <a:sx n="105" d="100"/>
          <a:sy n="105" d="100"/>
        </p:scale>
        <p:origin x="7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E6D87-E309-4A9F-B19E-2DD8A37A3457}" type="datetimeFigureOut">
              <a:rPr lang="es-MX" smtClean="0"/>
              <a:t>16/10/2021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3B705-34BF-4748-9BF1-87055E90C8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663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3B705-34BF-4748-9BF1-87055E90C87F}" type="slidenum">
              <a:rPr lang="es-MX" smtClean="0"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427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3B705-34BF-4748-9BF1-87055E90C87F}" type="slidenum">
              <a:rPr lang="es-MX" smtClean="0"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050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D282-9EC4-4F28-9008-3205331CA6BC}" type="datetimeFigureOut">
              <a:rPr lang="es-MX" smtClean="0"/>
              <a:t>16/10/2021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D131-B8E5-45CF-B28A-FFDADCA37F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8977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D282-9EC4-4F28-9008-3205331CA6BC}" type="datetimeFigureOut">
              <a:rPr lang="es-MX" smtClean="0"/>
              <a:t>16/10/2021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D131-B8E5-45CF-B28A-FFDADCA37F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521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D282-9EC4-4F28-9008-3205331CA6BC}" type="datetimeFigureOut">
              <a:rPr lang="es-MX" smtClean="0"/>
              <a:t>16/10/2021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D131-B8E5-45CF-B28A-FFDADCA37F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7221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D282-9EC4-4F28-9008-3205331CA6BC}" type="datetimeFigureOut">
              <a:rPr lang="es-MX" smtClean="0"/>
              <a:t>16/10/2021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D131-B8E5-45CF-B28A-FFDADCA37F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079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D282-9EC4-4F28-9008-3205331CA6BC}" type="datetimeFigureOut">
              <a:rPr lang="es-MX" smtClean="0"/>
              <a:t>16/10/2021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D131-B8E5-45CF-B28A-FFDADCA37F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2429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D282-9EC4-4F28-9008-3205331CA6BC}" type="datetimeFigureOut">
              <a:rPr lang="es-MX" smtClean="0"/>
              <a:t>16/10/2021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D131-B8E5-45CF-B28A-FFDADCA37F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2229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D282-9EC4-4F28-9008-3205331CA6BC}" type="datetimeFigureOut">
              <a:rPr lang="es-MX" smtClean="0"/>
              <a:t>16/10/2021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D131-B8E5-45CF-B28A-FFDADCA37F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3807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D282-9EC4-4F28-9008-3205331CA6BC}" type="datetimeFigureOut">
              <a:rPr lang="es-MX" smtClean="0"/>
              <a:t>16/10/2021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D131-B8E5-45CF-B28A-FFDADCA37F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5508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D282-9EC4-4F28-9008-3205331CA6BC}" type="datetimeFigureOut">
              <a:rPr lang="es-MX" smtClean="0"/>
              <a:t>16/10/2021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D131-B8E5-45CF-B28A-FFDADCA37F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24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D282-9EC4-4F28-9008-3205331CA6BC}" type="datetimeFigureOut">
              <a:rPr lang="es-MX" smtClean="0"/>
              <a:t>16/10/2021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D131-B8E5-45CF-B28A-FFDADCA37F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4942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D282-9EC4-4F28-9008-3205331CA6BC}" type="datetimeFigureOut">
              <a:rPr lang="es-MX" smtClean="0"/>
              <a:t>16/10/2021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D131-B8E5-45CF-B28A-FFDADCA37F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305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282-9EC4-4F28-9008-3205331CA6BC}" type="datetimeFigureOut">
              <a:rPr lang="es-MX" smtClean="0"/>
              <a:t>16/10/2021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0D131-B8E5-45CF-B28A-FFDADCA37F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760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Alejandro@redudg.udg.mx" TargetMode="External"/><Relationship Id="rId2" Type="http://schemas.openxmlformats.org/officeDocument/2006/relationships/hyperlink" Target="mailto:servicedesk@cgsait.udg.mx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pmoya@redudg.udg.mx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676392" y="5130466"/>
            <a:ext cx="8839215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cap="small" dirty="0">
                <a:solidFill>
                  <a:schemeClr val="bg1"/>
                </a:solidFill>
                <a:latin typeface="Trajan Pro" panose="02020502050506020301" pitchFamily="18" charset="0"/>
                <a:ea typeface="Tahoma" panose="020B0604030504040204" pitchFamily="34" charset="0"/>
                <a:cs typeface="Tahoma" panose="020B0604030504040204" pitchFamily="34" charset="0"/>
              </a:rPr>
              <a:t>Sesión conjunta de los Consejos Técnicos</a:t>
            </a:r>
          </a:p>
          <a:p>
            <a:pPr algn="ctr"/>
            <a:r>
              <a:rPr lang="es-MX" cap="small" dirty="0">
                <a:solidFill>
                  <a:schemeClr val="bg1"/>
                </a:solidFill>
                <a:latin typeface="Trajan Pro" panose="02020502050506020301" pitchFamily="18" charset="0"/>
                <a:ea typeface="Tahoma" panose="020B0604030504040204" pitchFamily="34" charset="0"/>
                <a:cs typeface="Tahoma" panose="020B0604030504040204" pitchFamily="34" charset="0"/>
              </a:rPr>
              <a:t>de Planeación y de Finanzas (CTP y CTF) para el proceso de presupuesto</a:t>
            </a:r>
          </a:p>
          <a:p>
            <a:pPr algn="ctr"/>
            <a:r>
              <a:rPr lang="es-MX" cap="small" dirty="0">
                <a:solidFill>
                  <a:schemeClr val="bg1"/>
                </a:solidFill>
                <a:latin typeface="Trajan Pro" panose="02020502050506020301" pitchFamily="18" charset="0"/>
                <a:ea typeface="Tahoma" panose="020B0604030504040204" pitchFamily="34" charset="0"/>
                <a:cs typeface="Tahoma" panose="020B0604030504040204" pitchFamily="34" charset="0"/>
              </a:rPr>
              <a:t>de ingresos y egresos 2022 de la </a:t>
            </a:r>
            <a:r>
              <a:rPr lang="es-MX" cap="small" dirty="0" err="1">
                <a:solidFill>
                  <a:schemeClr val="bg1"/>
                </a:solidFill>
                <a:latin typeface="Trajan Pro" panose="02020502050506020301" pitchFamily="18" charset="0"/>
                <a:ea typeface="Tahoma" panose="020B0604030504040204" pitchFamily="34" charset="0"/>
                <a:cs typeface="Tahoma" panose="020B0604030504040204" pitchFamily="34" charset="0"/>
              </a:rPr>
              <a:t>UdeG</a:t>
            </a:r>
            <a:endParaRPr lang="es-MX" cap="small" dirty="0">
              <a:solidFill>
                <a:schemeClr val="bg1"/>
              </a:solidFill>
              <a:latin typeface="Trajan Pro" panose="02020502050506020301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s-MX" cap="small" dirty="0">
              <a:solidFill>
                <a:schemeClr val="bg1"/>
              </a:solidFill>
              <a:latin typeface="Trajan Pro" panose="02020502050506020301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MX" sz="1400" cap="small" dirty="0">
                <a:solidFill>
                  <a:schemeClr val="bg1"/>
                </a:solidFill>
                <a:latin typeface="Trajan Pro" panose="02020502050506020301" pitchFamily="18" charset="0"/>
                <a:ea typeface="Tahoma" panose="020B0604030504040204" pitchFamily="34" charset="0"/>
                <a:cs typeface="Tahoma" panose="020B0604030504040204" pitchFamily="34" charset="0"/>
              </a:rPr>
              <a:t>18 de octubre 2021</a:t>
            </a:r>
          </a:p>
        </p:txBody>
      </p:sp>
    </p:spTree>
    <p:extLst>
      <p:ext uri="{BB962C8B-B14F-4D97-AF65-F5344CB8AC3E}">
        <p14:creationId xmlns:p14="http://schemas.microsoft.com/office/powerpoint/2010/main" val="4102638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9CD87C0-A76E-482D-8883-596C2B02E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/>
              <a:t>El nombre del proyecto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DA5EA74-1EEA-4FD4-8A93-E9E0F99BE4B8}"/>
              </a:ext>
            </a:extLst>
          </p:cNvPr>
          <p:cNvPicPr/>
          <p:nvPr/>
        </p:nvPicPr>
        <p:blipFill rotWithShape="1">
          <a:blip r:embed="rId2"/>
          <a:srcRect t="17944" b="7166"/>
          <a:stretch/>
        </p:blipFill>
        <p:spPr>
          <a:xfrm>
            <a:off x="1524000" y="1230594"/>
            <a:ext cx="9144000" cy="5136023"/>
          </a:xfrm>
          <a:prstGeom prst="rect">
            <a:avLst/>
          </a:prstGeom>
        </p:spPr>
      </p:pic>
      <p:sp>
        <p:nvSpPr>
          <p:cNvPr id="4" name="3 Título"/>
          <p:cNvSpPr txBox="1">
            <a:spLocks/>
          </p:cNvSpPr>
          <p:nvPr/>
        </p:nvSpPr>
        <p:spPr>
          <a:xfrm>
            <a:off x="1524000" y="300599"/>
            <a:ext cx="9144000" cy="509327"/>
          </a:xfrm>
          <a:prstGeom prst="rect">
            <a:avLst/>
          </a:prstGeom>
          <a:solidFill>
            <a:srgbClr val="9B3F40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400" dirty="0">
                <a:solidFill>
                  <a:schemeClr val="bg1"/>
                </a:solidFill>
                <a:latin typeface="Arial Narrow" panose="020B0606020202030204" pitchFamily="34" charset="0"/>
              </a:rPr>
              <a:t>Nombre del proyecto</a:t>
            </a:r>
          </a:p>
        </p:txBody>
      </p:sp>
    </p:spTree>
    <p:extLst>
      <p:ext uri="{BB962C8B-B14F-4D97-AF65-F5344CB8AC3E}">
        <p14:creationId xmlns:p14="http://schemas.microsoft.com/office/powerpoint/2010/main" val="1024128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Título"/>
          <p:cNvSpPr txBox="1">
            <a:spLocks/>
          </p:cNvSpPr>
          <p:nvPr/>
        </p:nvSpPr>
        <p:spPr>
          <a:xfrm>
            <a:off x="1466653" y="444098"/>
            <a:ext cx="9144000" cy="509327"/>
          </a:xfrm>
          <a:prstGeom prst="rect">
            <a:avLst/>
          </a:prstGeom>
          <a:solidFill>
            <a:srgbClr val="9B3F40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400" dirty="0">
                <a:solidFill>
                  <a:schemeClr val="bg1"/>
                </a:solidFill>
                <a:latin typeface="Arial Narrow" panose="020B0606020202030204" pitchFamily="34" charset="0"/>
              </a:rPr>
              <a:t>Definición y elementos básicos de un proyecto P3e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876812" y="1268988"/>
            <a:ext cx="3594330" cy="4785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altLang="es-MX" sz="36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Justificación</a:t>
            </a:r>
            <a:endParaRPr lang="es-ES" altLang="es-MX" sz="36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28560" y="2180565"/>
            <a:ext cx="4631912" cy="30483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buNone/>
            </a:pPr>
            <a:r>
              <a:rPr lang="es-ES_tradnl" altLang="es-MX" sz="2600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Breve descripción de los motivos fundamentales por los que es necesario la realización del Proyecto.</a:t>
            </a:r>
          </a:p>
          <a:p>
            <a:pPr marL="0" indent="0" algn="just">
              <a:buNone/>
            </a:pPr>
            <a:r>
              <a:rPr lang="es-ES_tradnl" altLang="es-MX" sz="2600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¿Cuál es la situación negativa que se quiere resolver con el proyecto?</a:t>
            </a:r>
          </a:p>
          <a:p>
            <a:pPr marL="0" indent="0" algn="ctr">
              <a:buNone/>
            </a:pPr>
            <a:endParaRPr lang="es-ES_tradnl" altLang="es-MX" sz="2800" b="1" dirty="0">
              <a:solidFill>
                <a:schemeClr val="accent4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706529" y="1268988"/>
            <a:ext cx="3411583" cy="48765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altLang="es-MX" sz="3600" b="1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Objetivo General </a:t>
            </a:r>
            <a:endParaRPr lang="es-ES" altLang="es-MX" sz="3600" b="1" dirty="0">
              <a:solidFill>
                <a:schemeClr val="accent4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183427" y="2197788"/>
            <a:ext cx="4883406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s-ES_tradnl" altLang="es-MX" sz="2600" dirty="0">
                <a:solidFill>
                  <a:schemeClr val="accent4">
                    <a:lumMod val="50000"/>
                  </a:schemeClr>
                </a:solidFill>
              </a:rPr>
              <a:t>Es el producto o servicio que se </a:t>
            </a:r>
            <a:r>
              <a:rPr lang="es-ES_tradnl" altLang="es-MX" sz="2600" b="1" dirty="0">
                <a:solidFill>
                  <a:schemeClr val="accent4">
                    <a:lumMod val="50000"/>
                  </a:schemeClr>
                </a:solidFill>
              </a:rPr>
              <a:t>entregará</a:t>
            </a:r>
            <a:r>
              <a:rPr lang="es-ES_tradnl" altLang="es-MX" sz="2600" dirty="0">
                <a:solidFill>
                  <a:schemeClr val="accent4">
                    <a:lumMod val="50000"/>
                  </a:schemeClr>
                </a:solidFill>
              </a:rPr>
              <a:t> con la realización del proyecto</a:t>
            </a:r>
            <a:r>
              <a:rPr lang="es-ES_tradnl" altLang="es-MX" sz="2800" dirty="0">
                <a:solidFill>
                  <a:schemeClr val="accent4">
                    <a:lumMod val="50000"/>
                  </a:schemeClr>
                </a:solidFill>
              </a:rPr>
              <a:t>. </a:t>
            </a:r>
          </a:p>
          <a:p>
            <a:pPr algn="just"/>
            <a:endParaRPr lang="es-ES_tradnl" altLang="es-MX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706529" y="5616470"/>
            <a:ext cx="3721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altLang="es-MX" sz="28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Es el fin y no el medio.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228560" y="5616470"/>
            <a:ext cx="46352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altLang="es-MX" sz="2800" b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¿Por qué es importante el proyecto?</a:t>
            </a:r>
          </a:p>
        </p:txBody>
      </p:sp>
    </p:spTree>
    <p:extLst>
      <p:ext uri="{BB962C8B-B14F-4D97-AF65-F5344CB8AC3E}">
        <p14:creationId xmlns:p14="http://schemas.microsoft.com/office/powerpoint/2010/main" val="2165586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Título"/>
          <p:cNvSpPr txBox="1">
            <a:spLocks/>
          </p:cNvSpPr>
          <p:nvPr/>
        </p:nvSpPr>
        <p:spPr>
          <a:xfrm>
            <a:off x="1493286" y="605509"/>
            <a:ext cx="9144000" cy="509327"/>
          </a:xfrm>
          <a:prstGeom prst="rect">
            <a:avLst/>
          </a:prstGeom>
          <a:solidFill>
            <a:srgbClr val="9B3F40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400" dirty="0">
                <a:solidFill>
                  <a:schemeClr val="bg1"/>
                </a:solidFill>
                <a:latin typeface="Arial Narrow" panose="020B0606020202030204" pitchFamily="34" charset="0"/>
              </a:rPr>
              <a:t>Definición y elementos básicos de un proyecto P3e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493285" y="1931912"/>
            <a:ext cx="4206139" cy="48198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s-MX" altLang="es-MX" sz="3200" b="1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Objetivos particulares</a:t>
            </a:r>
            <a:endParaRPr lang="es-ES" altLang="es-MX" sz="3200" b="1" dirty="0">
              <a:solidFill>
                <a:schemeClr val="accent4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531523" y="2929127"/>
            <a:ext cx="8839030" cy="117401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s-ES_tradnl" altLang="es-MX" sz="2400" b="1" dirty="0">
                <a:solidFill>
                  <a:schemeClr val="accent4">
                    <a:lumMod val="50000"/>
                  </a:schemeClr>
                </a:solidFill>
              </a:rPr>
              <a:t>Etapas o fases intermedias para lograr el objetivo general del proyecto.    </a:t>
            </a:r>
          </a:p>
          <a:p>
            <a:pPr lvl="1" algn="just"/>
            <a:r>
              <a:rPr lang="es-ES_tradnl" altLang="es-MX" sz="2000" b="1" dirty="0">
                <a:solidFill>
                  <a:schemeClr val="accent4">
                    <a:lumMod val="50000"/>
                  </a:schemeClr>
                </a:solidFill>
              </a:rPr>
              <a:t>¿En qué nivel o ámbito de acción?</a:t>
            </a:r>
            <a:r>
              <a:rPr lang="es-ES_tradnl" altLang="es-MX" sz="3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s-ES_tradnl" altLang="es-MX" sz="2000" b="1" dirty="0">
              <a:solidFill>
                <a:schemeClr val="accent4">
                  <a:lumMod val="50000"/>
                </a:schemeClr>
              </a:solidFill>
            </a:endParaRPr>
          </a:p>
          <a:p>
            <a:pPr lvl="1" algn="just"/>
            <a:r>
              <a:rPr lang="es-ES_tradnl" altLang="es-MX" sz="2000" b="1" dirty="0">
                <a:solidFill>
                  <a:schemeClr val="accent4">
                    <a:lumMod val="50000"/>
                  </a:schemeClr>
                </a:solidFill>
              </a:rPr>
              <a:t>¿Cuál es el entregable en esta fase?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254730" y="4736416"/>
            <a:ext cx="8382556" cy="544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s-ES_tradnl" altLang="es-MX" b="1" dirty="0">
                <a:solidFill>
                  <a:schemeClr val="accent4">
                    <a:lumMod val="50000"/>
                  </a:schemeClr>
                </a:solidFill>
              </a:rPr>
              <a:t>Se espera tener, al menos, tantos objetivos particulares como número de elementos característicos individuales presentes en el objetivo general. </a:t>
            </a:r>
            <a:endParaRPr lang="es-ES" altLang="es-MX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375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612" y="2006891"/>
            <a:ext cx="8901113" cy="425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1 CuadroTexto"/>
          <p:cNvSpPr txBox="1"/>
          <p:nvPr/>
        </p:nvSpPr>
        <p:spPr>
          <a:xfrm>
            <a:off x="1647611" y="1416677"/>
            <a:ext cx="8901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accent4">
                    <a:lumMod val="50000"/>
                  </a:schemeClr>
                </a:solidFill>
              </a:rPr>
              <a:t>En el portal de la UdeG, </a:t>
            </a:r>
            <a:r>
              <a:rPr lang="es-MX" sz="1600" b="1" u="sng" dirty="0">
                <a:solidFill>
                  <a:schemeClr val="accent4">
                    <a:lumMod val="50000"/>
                  </a:schemeClr>
                </a:solidFill>
              </a:rPr>
              <a:t>despliegue el menú Otros sitios y de clic  en SIIAU </a:t>
            </a:r>
          </a:p>
        </p:txBody>
      </p:sp>
      <p:sp>
        <p:nvSpPr>
          <p:cNvPr id="24" name="2 Rectángulo"/>
          <p:cNvSpPr/>
          <p:nvPr/>
        </p:nvSpPr>
        <p:spPr>
          <a:xfrm>
            <a:off x="8876603" y="2006891"/>
            <a:ext cx="1008112" cy="2160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3 Rectángulo"/>
          <p:cNvSpPr/>
          <p:nvPr/>
        </p:nvSpPr>
        <p:spPr>
          <a:xfrm>
            <a:off x="8876603" y="2222915"/>
            <a:ext cx="1008112" cy="2880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26" name="5 Conector angular"/>
          <p:cNvCxnSpPr/>
          <p:nvPr/>
        </p:nvCxnSpPr>
        <p:spPr>
          <a:xfrm>
            <a:off x="7508451" y="1718859"/>
            <a:ext cx="1368152" cy="504056"/>
          </a:xfrm>
          <a:prstGeom prst="bentConnector3">
            <a:avLst>
              <a:gd name="adj1" fmla="val 123"/>
            </a:avLst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3 Título"/>
          <p:cNvSpPr txBox="1">
            <a:spLocks/>
          </p:cNvSpPr>
          <p:nvPr/>
        </p:nvSpPr>
        <p:spPr>
          <a:xfrm>
            <a:off x="1493286" y="907350"/>
            <a:ext cx="9144000" cy="509327"/>
          </a:xfrm>
          <a:prstGeom prst="rect">
            <a:avLst/>
          </a:prstGeom>
          <a:solidFill>
            <a:srgbClr val="9B3F40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400" dirty="0">
                <a:solidFill>
                  <a:schemeClr val="bg1"/>
                </a:solidFill>
                <a:latin typeface="Arial Narrow" panose="020B0606020202030204" pitchFamily="34" charset="0"/>
              </a:rPr>
              <a:t>Acceso al sistema P3e</a:t>
            </a:r>
          </a:p>
        </p:txBody>
      </p:sp>
    </p:spTree>
    <p:extLst>
      <p:ext uri="{BB962C8B-B14F-4D97-AF65-F5344CB8AC3E}">
        <p14:creationId xmlns:p14="http://schemas.microsoft.com/office/powerpoint/2010/main" val="282405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9D457C2-A5C4-49EB-98CB-8114A3232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896" y="2043600"/>
            <a:ext cx="6340620" cy="3956679"/>
          </a:xfrm>
          <a:prstGeom prst="rect">
            <a:avLst/>
          </a:prstGeom>
        </p:spPr>
      </p:pic>
      <p:sp>
        <p:nvSpPr>
          <p:cNvPr id="9" name="1 CuadroTexto"/>
          <p:cNvSpPr txBox="1"/>
          <p:nvPr/>
        </p:nvSpPr>
        <p:spPr>
          <a:xfrm>
            <a:off x="1579964" y="1576333"/>
            <a:ext cx="9110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accent4">
                    <a:lumMod val="50000"/>
                  </a:schemeClr>
                </a:solidFill>
              </a:rPr>
              <a:t>Aparecerá la pantalla de inicio del SIIAU, </a:t>
            </a:r>
            <a:r>
              <a:rPr lang="es-MX" sz="1600" b="1" i="1" u="sng" dirty="0">
                <a:solidFill>
                  <a:schemeClr val="accent4">
                    <a:lumMod val="50000"/>
                  </a:schemeClr>
                </a:solidFill>
              </a:rPr>
              <a:t>de clic en las siglas P3E</a:t>
            </a:r>
            <a:r>
              <a:rPr lang="es-MX" sz="1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MX" sz="1600" b="1" dirty="0">
                <a:solidFill>
                  <a:schemeClr val="accent4">
                    <a:lumMod val="50000"/>
                  </a:schemeClr>
                </a:solidFill>
              </a:rPr>
              <a:t>para entrar al sistema.</a:t>
            </a:r>
          </a:p>
        </p:txBody>
      </p:sp>
      <p:sp>
        <p:nvSpPr>
          <p:cNvPr id="11" name="6 Rectángulo"/>
          <p:cNvSpPr/>
          <p:nvPr/>
        </p:nvSpPr>
        <p:spPr>
          <a:xfrm>
            <a:off x="6295869" y="4894217"/>
            <a:ext cx="2550481" cy="20900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7" name="Conector: angular 6">
            <a:extLst>
              <a:ext uri="{FF2B5EF4-FFF2-40B4-BE49-F238E27FC236}">
                <a16:creationId xmlns:a16="http://schemas.microsoft.com/office/drawing/2014/main" id="{C61E9049-8D92-45B8-B767-16333FB8F1D0}"/>
              </a:ext>
            </a:extLst>
          </p:cNvPr>
          <p:cNvCxnSpPr>
            <a:cxnSpLocks/>
          </p:cNvCxnSpPr>
          <p:nvPr/>
        </p:nvCxnSpPr>
        <p:spPr>
          <a:xfrm rot="5400000">
            <a:off x="7865013" y="2814037"/>
            <a:ext cx="3253110" cy="1116256"/>
          </a:xfrm>
          <a:prstGeom prst="bentConnector2">
            <a:avLst/>
          </a:prstGeom>
          <a:ln w="5715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3 Título"/>
          <p:cNvSpPr txBox="1">
            <a:spLocks/>
          </p:cNvSpPr>
          <p:nvPr/>
        </p:nvSpPr>
        <p:spPr>
          <a:xfrm>
            <a:off x="1493286" y="907350"/>
            <a:ext cx="9144000" cy="509327"/>
          </a:xfrm>
          <a:prstGeom prst="rect">
            <a:avLst/>
          </a:prstGeom>
          <a:solidFill>
            <a:srgbClr val="9B3F40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400" dirty="0">
                <a:solidFill>
                  <a:schemeClr val="bg1"/>
                </a:solidFill>
                <a:latin typeface="Arial Narrow" panose="020B0606020202030204" pitchFamily="34" charset="0"/>
              </a:rPr>
              <a:t>Acceso al sistema P3e</a:t>
            </a:r>
          </a:p>
        </p:txBody>
      </p:sp>
    </p:spTree>
    <p:extLst>
      <p:ext uri="{BB962C8B-B14F-4D97-AF65-F5344CB8AC3E}">
        <p14:creationId xmlns:p14="http://schemas.microsoft.com/office/powerpoint/2010/main" val="3915269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Título"/>
          <p:cNvSpPr txBox="1">
            <a:spLocks/>
          </p:cNvSpPr>
          <p:nvPr/>
        </p:nvSpPr>
        <p:spPr>
          <a:xfrm>
            <a:off x="1493286" y="907350"/>
            <a:ext cx="9144000" cy="509327"/>
          </a:xfrm>
          <a:prstGeom prst="rect">
            <a:avLst/>
          </a:prstGeom>
          <a:solidFill>
            <a:srgbClr val="9B3F40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400" dirty="0">
                <a:solidFill>
                  <a:schemeClr val="bg1"/>
                </a:solidFill>
                <a:latin typeface="Arial Narrow" panose="020B0606020202030204" pitchFamily="34" charset="0"/>
              </a:rPr>
              <a:t>Acceso al sistema P3e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850" y="1563582"/>
            <a:ext cx="9044247" cy="468882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744095" y="3308465"/>
            <a:ext cx="1487978" cy="448888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434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Título"/>
          <p:cNvSpPr txBox="1">
            <a:spLocks/>
          </p:cNvSpPr>
          <p:nvPr/>
        </p:nvSpPr>
        <p:spPr>
          <a:xfrm>
            <a:off x="1524000" y="285558"/>
            <a:ext cx="9144000" cy="509327"/>
          </a:xfrm>
          <a:prstGeom prst="rect">
            <a:avLst/>
          </a:prstGeom>
          <a:solidFill>
            <a:srgbClr val="9B3F40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400" dirty="0">
                <a:solidFill>
                  <a:schemeClr val="bg1"/>
                </a:solidFill>
                <a:latin typeface="Arial Narrow" panose="020B0606020202030204" pitchFamily="34" charset="0"/>
              </a:rPr>
              <a:t>Formato de apoyo para captura de proyectos P3e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2F37D31-0CB6-47D5-862F-078BDB34E2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13" r="5567"/>
          <a:stretch/>
        </p:blipFill>
        <p:spPr>
          <a:xfrm>
            <a:off x="683718" y="1182312"/>
            <a:ext cx="5506770" cy="48161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5F0C5B7-0029-4252-9BD8-3A1F01C242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44"/>
          <a:stretch/>
        </p:blipFill>
        <p:spPr>
          <a:xfrm>
            <a:off x="6356055" y="1069848"/>
            <a:ext cx="5628903" cy="317338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504DE0E-F166-423C-968A-569710BDA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056" y="4453522"/>
            <a:ext cx="5708218" cy="144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28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Título"/>
          <p:cNvSpPr txBox="1">
            <a:spLocks/>
          </p:cNvSpPr>
          <p:nvPr/>
        </p:nvSpPr>
        <p:spPr>
          <a:xfrm>
            <a:off x="1493949" y="2697095"/>
            <a:ext cx="9144000" cy="1470025"/>
          </a:xfrm>
          <a:prstGeom prst="rect">
            <a:avLst/>
          </a:prstGeom>
          <a:solidFill>
            <a:srgbClr val="9B3F40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3600" dirty="0">
                <a:solidFill>
                  <a:schemeClr val="bg1"/>
                </a:solidFill>
                <a:latin typeface="Arial Narrow" panose="020B0606020202030204" pitchFamily="34" charset="0"/>
              </a:rPr>
              <a:t>Alineación de los proyectos P3e con la estructura del</a:t>
            </a:r>
            <a:br>
              <a:rPr lang="es-MX" sz="36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s-MX" sz="3600" dirty="0">
                <a:solidFill>
                  <a:schemeClr val="bg1"/>
                </a:solidFill>
                <a:latin typeface="Arial Narrow" panose="020B0606020202030204" pitchFamily="34" charset="0"/>
              </a:rPr>
              <a:t> Plan de Desarrollo Institucional 2019 – 2025 </a:t>
            </a:r>
          </a:p>
          <a:p>
            <a:r>
              <a:rPr lang="es-MX" sz="3600" dirty="0">
                <a:solidFill>
                  <a:schemeClr val="bg1"/>
                </a:solidFill>
                <a:latin typeface="Arial Narrow" panose="020B0606020202030204" pitchFamily="34" charset="0"/>
              </a:rPr>
              <a:t>Visión 2030 y los Planes de Desarrollo de Centros Universitarios o Sistemas</a:t>
            </a:r>
          </a:p>
        </p:txBody>
      </p:sp>
    </p:spTree>
    <p:extLst>
      <p:ext uri="{BB962C8B-B14F-4D97-AF65-F5344CB8AC3E}">
        <p14:creationId xmlns:p14="http://schemas.microsoft.com/office/powerpoint/2010/main" val="2914058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9537B0A-650D-41F6-B45E-4FD7977058B6}"/>
              </a:ext>
            </a:extLst>
          </p:cNvPr>
          <p:cNvSpPr/>
          <p:nvPr/>
        </p:nvSpPr>
        <p:spPr>
          <a:xfrm>
            <a:off x="639192" y="704125"/>
            <a:ext cx="10913613" cy="5485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7" name="Grupo 6"/>
          <p:cNvGrpSpPr/>
          <p:nvPr/>
        </p:nvGrpSpPr>
        <p:grpSpPr>
          <a:xfrm>
            <a:off x="6409509" y="1911324"/>
            <a:ext cx="4598126" cy="3287693"/>
            <a:chOff x="6468020" y="1911324"/>
            <a:chExt cx="5108608" cy="3578373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10516" r="9620"/>
            <a:stretch/>
          </p:blipFill>
          <p:spPr>
            <a:xfrm>
              <a:off x="6468020" y="2467265"/>
              <a:ext cx="5108608" cy="3022432"/>
            </a:xfrm>
            <a:prstGeom prst="rect">
              <a:avLst/>
            </a:prstGeom>
          </p:spPr>
        </p:pic>
        <p:sp>
          <p:nvSpPr>
            <p:cNvPr id="35" name="CuadroTexto 34"/>
            <p:cNvSpPr txBox="1"/>
            <p:nvPr/>
          </p:nvSpPr>
          <p:spPr>
            <a:xfrm>
              <a:off x="6732687" y="1911324"/>
              <a:ext cx="47051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32E62"/>
                  </a:solidFill>
                  <a:effectLst/>
                  <a:uLnTx/>
                  <a:uFillTx/>
                  <a:latin typeface="Garamond" panose="02020404030301010803" pitchFamily="18" charset="0"/>
                  <a:cs typeface="Calibri" panose="020F0502020204030204" pitchFamily="34" charset="0"/>
                </a:rPr>
                <a:t>Objetivos de Desarrollo Sostenible (ODS)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639194" y="704125"/>
            <a:ext cx="5563339" cy="5485763"/>
            <a:chOff x="304801" y="120675"/>
            <a:chExt cx="6832600" cy="6737325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1" y="120675"/>
              <a:ext cx="6832600" cy="6737325"/>
            </a:xfrm>
            <a:prstGeom prst="rect">
              <a:avLst/>
            </a:prstGeom>
          </p:spPr>
        </p:pic>
        <p:sp>
          <p:nvSpPr>
            <p:cNvPr id="11" name="Rectángulo 10"/>
            <p:cNvSpPr/>
            <p:nvPr/>
          </p:nvSpPr>
          <p:spPr>
            <a:xfrm>
              <a:off x="304801" y="414867"/>
              <a:ext cx="448732" cy="237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Anillo 12"/>
          <p:cNvSpPr/>
          <p:nvPr/>
        </p:nvSpPr>
        <p:spPr>
          <a:xfrm>
            <a:off x="984200" y="1006798"/>
            <a:ext cx="4836002" cy="4836002"/>
          </a:xfrm>
          <a:prstGeom prst="donut">
            <a:avLst>
              <a:gd name="adj" fmla="val 11661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3 Título"/>
          <p:cNvSpPr txBox="1">
            <a:spLocks/>
          </p:cNvSpPr>
          <p:nvPr/>
        </p:nvSpPr>
        <p:spPr>
          <a:xfrm>
            <a:off x="1738698" y="43461"/>
            <a:ext cx="9144000" cy="509327"/>
          </a:xfrm>
          <a:prstGeom prst="rect">
            <a:avLst/>
          </a:prstGeom>
          <a:solidFill>
            <a:srgbClr val="9B3F40"/>
          </a:solidFill>
          <a:ln>
            <a:solidFill>
              <a:srgbClr val="DEB340">
                <a:lumMod val="50000"/>
              </a:srgbClr>
            </a:solidFill>
          </a:ln>
          <a:effectLst/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Alineación de los proyectos P3e 2021 a los elementos de la estructura conceptual del </a:t>
            </a:r>
            <a:br>
              <a:rPr kumimoji="0" lang="es-MX" sz="2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</a:br>
            <a:r>
              <a:rPr kumimoji="0" lang="es-MX" sz="2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Plan de Desarrollo Institucional 2019-2025, Visión 2030</a:t>
            </a:r>
          </a:p>
        </p:txBody>
      </p:sp>
    </p:spTree>
    <p:extLst>
      <p:ext uri="{BB962C8B-B14F-4D97-AF65-F5344CB8AC3E}">
        <p14:creationId xmlns:p14="http://schemas.microsoft.com/office/powerpoint/2010/main" val="70085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>
            <a:extLst>
              <a:ext uri="{FF2B5EF4-FFF2-40B4-BE49-F238E27FC236}">
                <a16:creationId xmlns:a16="http://schemas.microsoft.com/office/drawing/2014/main" id="{DC50EA69-6548-4BE0-9B67-FE8243FD5D38}"/>
              </a:ext>
            </a:extLst>
          </p:cNvPr>
          <p:cNvSpPr/>
          <p:nvPr/>
        </p:nvSpPr>
        <p:spPr>
          <a:xfrm>
            <a:off x="639192" y="704125"/>
            <a:ext cx="10913613" cy="5485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4" name="Grupo 3"/>
          <p:cNvGrpSpPr/>
          <p:nvPr/>
        </p:nvGrpSpPr>
        <p:grpSpPr>
          <a:xfrm>
            <a:off x="643801" y="704125"/>
            <a:ext cx="5563339" cy="5485763"/>
            <a:chOff x="304801" y="120675"/>
            <a:chExt cx="6832600" cy="6737325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1" y="120675"/>
              <a:ext cx="6832600" cy="6737325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304801" y="414867"/>
              <a:ext cx="448732" cy="237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Anillo 5"/>
          <p:cNvSpPr/>
          <p:nvPr/>
        </p:nvSpPr>
        <p:spPr>
          <a:xfrm>
            <a:off x="1552929" y="1542927"/>
            <a:ext cx="3745082" cy="3745082"/>
          </a:xfrm>
          <a:prstGeom prst="donut">
            <a:avLst>
              <a:gd name="adj" fmla="val 8192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7316987" y="943666"/>
            <a:ext cx="3887603" cy="1518220"/>
            <a:chOff x="7630496" y="1244059"/>
            <a:chExt cx="3887603" cy="1518220"/>
          </a:xfrm>
        </p:grpSpPr>
        <p:grpSp>
          <p:nvGrpSpPr>
            <p:cNvPr id="20" name="Grupo 19"/>
            <p:cNvGrpSpPr/>
            <p:nvPr/>
          </p:nvGrpSpPr>
          <p:grpSpPr>
            <a:xfrm>
              <a:off x="7719134" y="1644169"/>
              <a:ext cx="388851" cy="1065726"/>
              <a:chOff x="7761468" y="2199919"/>
              <a:chExt cx="388851" cy="1065726"/>
            </a:xfrm>
          </p:grpSpPr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14463" y="2199919"/>
                <a:ext cx="282860" cy="282860"/>
              </a:xfrm>
              <a:prstGeom prst="rect">
                <a:avLst/>
              </a:prstGeom>
            </p:spPr>
          </p:pic>
          <p:pic>
            <p:nvPicPr>
              <p:cNvPr id="9" name="Imagen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61468" y="2629675"/>
                <a:ext cx="388851" cy="229539"/>
              </a:xfrm>
              <a:prstGeom prst="rect">
                <a:avLst/>
              </a:prstGeom>
            </p:spPr>
          </p:pic>
          <p:pic>
            <p:nvPicPr>
              <p:cNvPr id="10" name="Imagen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19340" y="2988637"/>
                <a:ext cx="273106" cy="277008"/>
              </a:xfrm>
              <a:prstGeom prst="rect">
                <a:avLst/>
              </a:prstGeom>
            </p:spPr>
          </p:pic>
        </p:grpSp>
        <p:sp>
          <p:nvSpPr>
            <p:cNvPr id="11" name="CuadroTexto 10"/>
            <p:cNvSpPr txBox="1"/>
            <p:nvPr/>
          </p:nvSpPr>
          <p:spPr>
            <a:xfrm>
              <a:off x="7630496" y="1244059"/>
              <a:ext cx="38876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32E62"/>
                  </a:solidFill>
                  <a:effectLst/>
                  <a:uLnTx/>
                  <a:uFillTx/>
                  <a:latin typeface="Garamond" panose="02020404030301010803" pitchFamily="18" charset="0"/>
                </a:rPr>
                <a:t>Principios de gestión institucional</a:t>
              </a: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8196622" y="1600504"/>
              <a:ext cx="13221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</a:rPr>
                <a:t>Gobernanza</a:t>
              </a: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8196622" y="2009532"/>
              <a:ext cx="11548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</a:rPr>
                <a:t>Austeridad</a:t>
              </a: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8196622" y="2392947"/>
              <a:ext cx="1488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</a:rPr>
                <a:t>Transparencia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7405625" y="2627016"/>
            <a:ext cx="3156192" cy="1651918"/>
            <a:chOff x="7719134" y="2927409"/>
            <a:chExt cx="3156192" cy="1651918"/>
          </a:xfrm>
        </p:grpSpPr>
        <p:grpSp>
          <p:nvGrpSpPr>
            <p:cNvPr id="30" name="Grupo 29"/>
            <p:cNvGrpSpPr/>
            <p:nvPr/>
          </p:nvGrpSpPr>
          <p:grpSpPr>
            <a:xfrm>
              <a:off x="7774088" y="3418601"/>
              <a:ext cx="280901" cy="1109704"/>
              <a:chOff x="7774088" y="3418601"/>
              <a:chExt cx="280901" cy="1109704"/>
            </a:xfrm>
          </p:grpSpPr>
          <p:pic>
            <p:nvPicPr>
              <p:cNvPr id="14" name="Imagen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19695" y="3418601"/>
                <a:ext cx="189686" cy="267945"/>
              </a:xfrm>
              <a:prstGeom prst="rect">
                <a:avLst/>
              </a:prstGeom>
            </p:spPr>
          </p:pic>
          <p:pic>
            <p:nvPicPr>
              <p:cNvPr id="15" name="Imagen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74088" y="3855245"/>
                <a:ext cx="280901" cy="229593"/>
              </a:xfrm>
              <a:prstGeom prst="rect">
                <a:avLst/>
              </a:prstGeom>
            </p:spPr>
          </p:pic>
          <p:pic>
            <p:nvPicPr>
              <p:cNvPr id="16" name="Imagen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88599" y="4204388"/>
                <a:ext cx="251878" cy="323917"/>
              </a:xfrm>
              <a:prstGeom prst="rect">
                <a:avLst/>
              </a:prstGeom>
            </p:spPr>
          </p:pic>
        </p:grpSp>
        <p:sp>
          <p:nvSpPr>
            <p:cNvPr id="23" name="CuadroTexto 22"/>
            <p:cNvSpPr txBox="1"/>
            <p:nvPr/>
          </p:nvSpPr>
          <p:spPr>
            <a:xfrm>
              <a:off x="7719134" y="2927409"/>
              <a:ext cx="25682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32E62"/>
                  </a:solidFill>
                  <a:effectLst/>
                  <a:uLnTx/>
                  <a:uFillTx/>
                  <a:latin typeface="Garamond" panose="02020404030301010803" pitchFamily="18" charset="0"/>
                </a:rPr>
                <a:t>Políticas transversales</a:t>
              </a: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8183756" y="3342003"/>
              <a:ext cx="10230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</a:rPr>
                <a:t>Inclusión</a:t>
              </a: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8183755" y="3770736"/>
              <a:ext cx="24892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</a:rPr>
                <a:t>Gestión de la innovación</a:t>
              </a:r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8183755" y="4209995"/>
              <a:ext cx="2691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</a:rPr>
                <a:t>Gestión de la incertidumbre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7316987" y="4373868"/>
            <a:ext cx="2714134" cy="1706234"/>
            <a:chOff x="7630496" y="4674261"/>
            <a:chExt cx="2714134" cy="1706234"/>
          </a:xfrm>
        </p:grpSpPr>
        <p:grpSp>
          <p:nvGrpSpPr>
            <p:cNvPr id="22" name="Grupo 21"/>
            <p:cNvGrpSpPr/>
            <p:nvPr/>
          </p:nvGrpSpPr>
          <p:grpSpPr>
            <a:xfrm>
              <a:off x="7763329" y="5207124"/>
              <a:ext cx="286783" cy="1065726"/>
              <a:chOff x="9271649" y="2199919"/>
              <a:chExt cx="286783" cy="1065726"/>
            </a:xfrm>
          </p:grpSpPr>
          <p:pic>
            <p:nvPicPr>
              <p:cNvPr id="17" name="Imagen 1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75624" y="2199919"/>
                <a:ext cx="278833" cy="281890"/>
              </a:xfrm>
              <a:prstGeom prst="rect">
                <a:avLst/>
              </a:prstGeom>
            </p:spPr>
          </p:pic>
          <p:pic>
            <p:nvPicPr>
              <p:cNvPr id="18" name="Imagen 17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76847" y="2989258"/>
                <a:ext cx="276387" cy="276387"/>
              </a:xfrm>
              <a:prstGeom prst="rect">
                <a:avLst/>
              </a:prstGeom>
            </p:spPr>
          </p:pic>
          <p:pic>
            <p:nvPicPr>
              <p:cNvPr id="19" name="Imagen 1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71649" y="2601359"/>
                <a:ext cx="286783" cy="286171"/>
              </a:xfrm>
              <a:prstGeom prst="rect">
                <a:avLst/>
              </a:prstGeom>
            </p:spPr>
          </p:pic>
        </p:grpSp>
        <p:sp>
          <p:nvSpPr>
            <p:cNvPr id="24" name="CuadroTexto 23"/>
            <p:cNvSpPr txBox="1"/>
            <p:nvPr/>
          </p:nvSpPr>
          <p:spPr>
            <a:xfrm>
              <a:off x="7630496" y="4674261"/>
              <a:ext cx="15188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32E62"/>
                  </a:solidFill>
                  <a:effectLst/>
                  <a:uLnTx/>
                  <a:uFillTx/>
                  <a:latin typeface="Garamond" panose="02020404030301010803" pitchFamily="18" charset="0"/>
                </a:rPr>
                <a:t>Trayectorias</a:t>
              </a: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8201736" y="5174147"/>
              <a:ext cx="21428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</a:rPr>
                <a:t>Nivel medio superior</a:t>
              </a:r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8196622" y="5607705"/>
              <a:ext cx="1034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</a:rPr>
                <a:t>Pregrado</a:t>
              </a:r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8183755" y="6011163"/>
              <a:ext cx="1048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</a:rPr>
                <a:t>Posgrado</a:t>
              </a:r>
            </a:p>
          </p:txBody>
        </p:sp>
      </p:grpSp>
      <p:sp>
        <p:nvSpPr>
          <p:cNvPr id="36" name="Anillo 35"/>
          <p:cNvSpPr/>
          <p:nvPr/>
        </p:nvSpPr>
        <p:spPr>
          <a:xfrm>
            <a:off x="1859412" y="1853014"/>
            <a:ext cx="3132116" cy="3132116"/>
          </a:xfrm>
          <a:prstGeom prst="donut">
            <a:avLst>
              <a:gd name="adj" fmla="val 8192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Anillo 36"/>
          <p:cNvSpPr/>
          <p:nvPr/>
        </p:nvSpPr>
        <p:spPr>
          <a:xfrm>
            <a:off x="2093105" y="2133452"/>
            <a:ext cx="2627107" cy="2627107"/>
          </a:xfrm>
          <a:prstGeom prst="donut">
            <a:avLst>
              <a:gd name="adj" fmla="val 8192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3 Título">
            <a:extLst>
              <a:ext uri="{FF2B5EF4-FFF2-40B4-BE49-F238E27FC236}">
                <a16:creationId xmlns:a16="http://schemas.microsoft.com/office/drawing/2014/main" id="{0F137351-9B21-4FC6-853D-E9DD7B884882}"/>
              </a:ext>
            </a:extLst>
          </p:cNvPr>
          <p:cNvSpPr txBox="1">
            <a:spLocks/>
          </p:cNvSpPr>
          <p:nvPr/>
        </p:nvSpPr>
        <p:spPr>
          <a:xfrm>
            <a:off x="1738698" y="43461"/>
            <a:ext cx="9144000" cy="509327"/>
          </a:xfrm>
          <a:prstGeom prst="rect">
            <a:avLst/>
          </a:prstGeom>
          <a:solidFill>
            <a:srgbClr val="9B3F40"/>
          </a:solidFill>
          <a:ln>
            <a:solidFill>
              <a:srgbClr val="DEB340">
                <a:lumMod val="50000"/>
              </a:srgbClr>
            </a:solidFill>
          </a:ln>
          <a:effectLst/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Alineación de los proyectos P3e 2021 a los elementos de la estructura conceptual del </a:t>
            </a:r>
            <a:br>
              <a:rPr kumimoji="0" lang="es-MX" sz="2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</a:br>
            <a:r>
              <a:rPr kumimoji="0" lang="es-MX" sz="2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Plan de Desarrollo Institucional 2019-2025, Visión 2030</a:t>
            </a:r>
          </a:p>
        </p:txBody>
      </p:sp>
    </p:spTree>
    <p:extLst>
      <p:ext uri="{BB962C8B-B14F-4D97-AF65-F5344CB8AC3E}">
        <p14:creationId xmlns:p14="http://schemas.microsoft.com/office/powerpoint/2010/main" val="64921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Título"/>
          <p:cNvSpPr txBox="1">
            <a:spLocks/>
          </p:cNvSpPr>
          <p:nvPr/>
        </p:nvSpPr>
        <p:spPr>
          <a:xfrm>
            <a:off x="1493949" y="2697095"/>
            <a:ext cx="9144000" cy="1470025"/>
          </a:xfrm>
          <a:prstGeom prst="rect">
            <a:avLst/>
          </a:prstGeom>
          <a:solidFill>
            <a:srgbClr val="9B3F40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3600" dirty="0">
                <a:solidFill>
                  <a:schemeClr val="bg1"/>
                </a:solidFill>
                <a:latin typeface="Arial Narrow" panose="020B0606020202030204" pitchFamily="34" charset="0"/>
              </a:rPr>
              <a:t>Programación, Presupuestación, Evaluación, Planeación</a:t>
            </a:r>
          </a:p>
          <a:p>
            <a:r>
              <a:rPr lang="es-MX" sz="3600" dirty="0">
                <a:solidFill>
                  <a:schemeClr val="bg1"/>
                </a:solidFill>
                <a:latin typeface="Arial Narrow" panose="020B0606020202030204" pitchFamily="34" charset="0"/>
              </a:rPr>
              <a:t>Cronograma para PIE 2022</a:t>
            </a:r>
          </a:p>
        </p:txBody>
      </p:sp>
    </p:spTree>
    <p:extLst>
      <p:ext uri="{BB962C8B-B14F-4D97-AF65-F5344CB8AC3E}">
        <p14:creationId xmlns:p14="http://schemas.microsoft.com/office/powerpoint/2010/main" val="3746099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08E1C4E-E63E-44BA-86FD-1F0EC998576A}"/>
              </a:ext>
            </a:extLst>
          </p:cNvPr>
          <p:cNvSpPr/>
          <p:nvPr/>
        </p:nvSpPr>
        <p:spPr>
          <a:xfrm>
            <a:off x="639192" y="704125"/>
            <a:ext cx="10913613" cy="5485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CuadroTexto 34"/>
          <p:cNvSpPr txBox="1"/>
          <p:nvPr/>
        </p:nvSpPr>
        <p:spPr>
          <a:xfrm>
            <a:off x="7746430" y="1167714"/>
            <a:ext cx="2650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</a:rPr>
              <a:t>Propósitos sustantivos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647894" y="704125"/>
            <a:ext cx="5563339" cy="5485763"/>
            <a:chOff x="304801" y="120675"/>
            <a:chExt cx="6832600" cy="6737325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1" y="120675"/>
              <a:ext cx="6832600" cy="6737325"/>
            </a:xfrm>
            <a:prstGeom prst="rect">
              <a:avLst/>
            </a:prstGeom>
          </p:spPr>
        </p:pic>
        <p:sp>
          <p:nvSpPr>
            <p:cNvPr id="19" name="Rectángulo 18"/>
            <p:cNvSpPr/>
            <p:nvPr/>
          </p:nvSpPr>
          <p:spPr>
            <a:xfrm>
              <a:off x="304801" y="414867"/>
              <a:ext cx="448732" cy="237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1271" y="1735445"/>
            <a:ext cx="3418961" cy="3423121"/>
          </a:xfrm>
          <a:prstGeom prst="rect">
            <a:avLst/>
          </a:prstGeom>
        </p:spPr>
      </p:pic>
      <p:sp>
        <p:nvSpPr>
          <p:cNvPr id="20" name="Anillo 19"/>
          <p:cNvSpPr/>
          <p:nvPr/>
        </p:nvSpPr>
        <p:spPr>
          <a:xfrm>
            <a:off x="2316303" y="2352557"/>
            <a:ext cx="2188898" cy="2188898"/>
          </a:xfrm>
          <a:prstGeom prst="donut">
            <a:avLst>
              <a:gd name="adj" fmla="val 34568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3 Título">
            <a:extLst>
              <a:ext uri="{FF2B5EF4-FFF2-40B4-BE49-F238E27FC236}">
                <a16:creationId xmlns:a16="http://schemas.microsoft.com/office/drawing/2014/main" id="{9A343143-3043-4AE8-BF43-FFCFC195562D}"/>
              </a:ext>
            </a:extLst>
          </p:cNvPr>
          <p:cNvSpPr txBox="1">
            <a:spLocks/>
          </p:cNvSpPr>
          <p:nvPr/>
        </p:nvSpPr>
        <p:spPr>
          <a:xfrm>
            <a:off x="1738698" y="43461"/>
            <a:ext cx="9144000" cy="509327"/>
          </a:xfrm>
          <a:prstGeom prst="rect">
            <a:avLst/>
          </a:prstGeom>
          <a:solidFill>
            <a:srgbClr val="9B3F40"/>
          </a:solidFill>
          <a:ln>
            <a:solidFill>
              <a:srgbClr val="DEB340">
                <a:lumMod val="50000"/>
              </a:srgbClr>
            </a:solidFill>
          </a:ln>
          <a:effectLst/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Alineación de los proyectos P3e 2021 a los elementos de la estructura conceptual del </a:t>
            </a:r>
            <a:br>
              <a:rPr kumimoji="0" lang="es-MX" sz="2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</a:br>
            <a:r>
              <a:rPr kumimoji="0" lang="es-MX" sz="2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Plan de Desarrollo Institucional 2019-2025, Visión 2030</a:t>
            </a:r>
          </a:p>
        </p:txBody>
      </p:sp>
    </p:spTree>
    <p:extLst>
      <p:ext uri="{BB962C8B-B14F-4D97-AF65-F5344CB8AC3E}">
        <p14:creationId xmlns:p14="http://schemas.microsoft.com/office/powerpoint/2010/main" val="128223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0.47539 0.00115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6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0" grpId="0" animBg="1"/>
      <p:bldP spid="20" grpId="1" animBg="1"/>
      <p:bldP spid="20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523" y="1601819"/>
            <a:ext cx="3190651" cy="325200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037" y="1477244"/>
            <a:ext cx="2505897" cy="248791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ED496A0-A123-499D-BC58-FB3121B86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7338" y="1473274"/>
            <a:ext cx="2487911" cy="248791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BF5C214-5C37-458A-912F-BFC86F1DBA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684" y="3992895"/>
            <a:ext cx="2505896" cy="25190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C98DCE8-D286-473C-9102-8DFCF38C7B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6669" y="4002227"/>
            <a:ext cx="2487911" cy="2519014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2479841" y="116743"/>
            <a:ext cx="2840889" cy="1566270"/>
            <a:chOff x="2479841" y="116743"/>
            <a:chExt cx="2840889" cy="1566270"/>
          </a:xfrm>
        </p:grpSpPr>
        <p:sp>
          <p:nvSpPr>
            <p:cNvPr id="6" name="Rectángulo 5"/>
            <p:cNvSpPr/>
            <p:nvPr/>
          </p:nvSpPr>
          <p:spPr>
            <a:xfrm>
              <a:off x="2514441" y="116743"/>
              <a:ext cx="279056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10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ea typeface="Arial Narrow" panose="020B0606020202030204" pitchFamily="34" charset="0"/>
                  <a:cs typeface="Calibri" panose="020F0502020204030204" pitchFamily="34" charset="0"/>
                </a:rPr>
                <a:t>Temática 1</a:t>
              </a:r>
              <a:r>
                <a:rPr kumimoji="0" lang="es-MX" sz="1400" b="0" i="0" u="none" strike="noStrike" kern="1200" cap="none" spc="10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ea typeface="Arial Narrow" panose="020B0606020202030204" pitchFamily="34" charset="0"/>
                  <a:cs typeface="Calibri" panose="020F0502020204030204" pitchFamily="34" charset="0"/>
                </a:rPr>
                <a:t>: Formación integral y global </a:t>
              </a:r>
              <a:endParaRPr kumimoji="0" lang="es-MX" sz="1400" b="0" i="0" u="none" strike="noStrike" kern="1200" cap="none" spc="10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2479841" y="641343"/>
              <a:ext cx="28212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ea typeface="Arial Narrow" panose="020B0606020202030204" pitchFamily="34" charset="0"/>
                  <a:cs typeface="Calibri" panose="020F0502020204030204" pitchFamily="34" charset="0"/>
                </a:rPr>
                <a:t>Temática 2: </a:t>
              </a:r>
              <a:r>
                <a:rPr kumimoji="0" lang="es-MX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ea typeface="Arial Narrow" panose="020B0606020202030204" pitchFamily="34" charset="0"/>
                  <a:cs typeface="Calibri" panose="020F0502020204030204" pitchFamily="34" charset="0"/>
                </a:rPr>
                <a:t>Cobertura incluyente y con calidad </a:t>
              </a: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2483636" y="1159793"/>
              <a:ext cx="283709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ea typeface="Arial Narrow" panose="020B0606020202030204" pitchFamily="34" charset="0"/>
                  <a:cs typeface="Calibri" panose="020F0502020204030204" pitchFamily="34" charset="0"/>
                </a:rPr>
                <a:t>Temática 3: </a:t>
              </a:r>
              <a:r>
                <a:rPr kumimoji="0" lang="es-MX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ea typeface="Arial Narrow" panose="020B0606020202030204" pitchFamily="34" charset="0"/>
                  <a:cs typeface="Calibri" panose="020F0502020204030204" pitchFamily="34" charset="0"/>
                </a:rPr>
                <a:t>Innovación y gestión de la docencia</a:t>
              </a: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2650796" y="5058886"/>
            <a:ext cx="2697273" cy="1679526"/>
            <a:chOff x="2650796" y="5058886"/>
            <a:chExt cx="2697273" cy="1679526"/>
          </a:xfrm>
        </p:grpSpPr>
        <p:sp>
          <p:nvSpPr>
            <p:cNvPr id="9" name="Rectángulo 8"/>
            <p:cNvSpPr/>
            <p:nvPr/>
          </p:nvSpPr>
          <p:spPr>
            <a:xfrm>
              <a:off x="2653518" y="5058886"/>
              <a:ext cx="266057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ea typeface="Arial Narrow" panose="020B0606020202030204" pitchFamily="34" charset="0"/>
                  <a:cs typeface="Calibri" panose="020F0502020204030204" pitchFamily="34" charset="0"/>
                </a:rPr>
                <a:t>Temática 1: </a:t>
              </a:r>
              <a:r>
                <a:rPr kumimoji="0" lang="es-MX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ea typeface="Arial Narrow" panose="020B0606020202030204" pitchFamily="34" charset="0"/>
                  <a:cs typeface="Calibri" panose="020F0502020204030204" pitchFamily="34" charset="0"/>
                </a:rPr>
                <a:t>Desarrollo sostenible y transición energética</a:t>
              </a:r>
              <a:endPara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2650796" y="5654901"/>
              <a:ext cx="265025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ea typeface="Arial Narrow" panose="020B0606020202030204" pitchFamily="34" charset="0"/>
                  <a:cs typeface="Calibri" panose="020F0502020204030204" pitchFamily="34" charset="0"/>
                </a:rPr>
                <a:t>Temática 2: </a:t>
              </a:r>
              <a:r>
                <a:rPr kumimoji="0" lang="es-MX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ea typeface="Arial Narrow" panose="020B0606020202030204" pitchFamily="34" charset="0"/>
                  <a:cs typeface="Calibri" panose="020F0502020204030204" pitchFamily="34" charset="0"/>
                </a:rPr>
                <a:t>Extensión de los servicios universitarios</a:t>
              </a:r>
              <a:endPara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2650796" y="6215192"/>
              <a:ext cx="26972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ea typeface="Arial Narrow" panose="020B0606020202030204" pitchFamily="34" charset="0"/>
                  <a:cs typeface="Calibri" panose="020F0502020204030204" pitchFamily="34" charset="0"/>
                </a:rPr>
                <a:t>Temática 3: </a:t>
              </a:r>
              <a:r>
                <a:rPr kumimoji="0" lang="es-MX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ea typeface="Arial Narrow" panose="020B0606020202030204" pitchFamily="34" charset="0"/>
                  <a:cs typeface="Calibri" panose="020F0502020204030204" pitchFamily="34" charset="0"/>
                </a:rPr>
                <a:t>Integración con los sectores público, social y privado</a:t>
              </a:r>
              <a:endPara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6190492" y="53576"/>
            <a:ext cx="3461560" cy="1580643"/>
            <a:chOff x="6190492" y="53576"/>
            <a:chExt cx="3461560" cy="1580643"/>
          </a:xfrm>
        </p:grpSpPr>
        <p:sp>
          <p:nvSpPr>
            <p:cNvPr id="12" name="Rectángulo 11"/>
            <p:cNvSpPr/>
            <p:nvPr/>
          </p:nvSpPr>
          <p:spPr>
            <a:xfrm>
              <a:off x="6190492" y="53576"/>
              <a:ext cx="34615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5A5ED">
                      <a:lumMod val="50000"/>
                    </a:srgbClr>
                  </a:solidFill>
                  <a:effectLst/>
                  <a:uLnTx/>
                  <a:uFillTx/>
                  <a:ea typeface="Arial Narrow" panose="020B0606020202030204" pitchFamily="34" charset="0"/>
                  <a:cs typeface="Calibri" panose="020F0502020204030204" pitchFamily="34" charset="0"/>
                </a:rPr>
                <a:t>Temática 1: </a:t>
              </a:r>
              <a:r>
                <a:rPr kumimoji="0" lang="es-MX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A5ED">
                      <a:lumMod val="50000"/>
                    </a:srgbClr>
                  </a:solidFill>
                  <a:effectLst/>
                  <a:uLnTx/>
                  <a:uFillTx/>
                  <a:ea typeface="Arial Narrow" panose="020B0606020202030204" pitchFamily="34" charset="0"/>
                  <a:cs typeface="Calibri" panose="020F0502020204030204" pitchFamily="34" charset="0"/>
                </a:rPr>
                <a:t>Investigación de frontera con impacto social</a:t>
              </a:r>
              <a:endPara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45A5ED">
                    <a:lumMod val="50000"/>
                  </a:srgbClr>
                </a:solidFill>
                <a:effectLst/>
                <a:uLnTx/>
                <a:uFillTx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6190492" y="599620"/>
              <a:ext cx="33411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5A5ED">
                      <a:lumMod val="50000"/>
                    </a:srgbClr>
                  </a:solidFill>
                  <a:effectLst/>
                  <a:uLnTx/>
                  <a:uFillTx/>
                  <a:ea typeface="Arial Narrow" panose="020B0606020202030204" pitchFamily="34" charset="0"/>
                  <a:cs typeface="Calibri" panose="020F0502020204030204" pitchFamily="34" charset="0"/>
                </a:rPr>
                <a:t>Temática 2: </a:t>
              </a:r>
              <a:r>
                <a:rPr kumimoji="0" lang="es-MX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A5ED">
                      <a:lumMod val="50000"/>
                    </a:srgbClr>
                  </a:solidFill>
                  <a:effectLst/>
                  <a:uLnTx/>
                  <a:uFillTx/>
                  <a:ea typeface="Arial Narrow" panose="020B0606020202030204" pitchFamily="34" charset="0"/>
                  <a:cs typeface="Calibri" panose="020F0502020204030204" pitchFamily="34" charset="0"/>
                </a:rPr>
                <a:t>Transferencia tecnológica y del conocimiento</a:t>
              </a: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6206213" y="1110999"/>
              <a:ext cx="332537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5A5ED">
                      <a:lumMod val="50000"/>
                    </a:srgbClr>
                  </a:solidFill>
                  <a:effectLst/>
                  <a:uLnTx/>
                  <a:uFillTx/>
                  <a:ea typeface="Arial Narrow" panose="020B0606020202030204" pitchFamily="34" charset="0"/>
                  <a:cs typeface="Calibri" panose="020F0502020204030204" pitchFamily="34" charset="0"/>
                </a:rPr>
                <a:t>Temática 3: </a:t>
              </a:r>
              <a:r>
                <a:rPr kumimoji="0" lang="es-MX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A5ED">
                      <a:lumMod val="50000"/>
                    </a:srgbClr>
                  </a:solidFill>
                  <a:effectLst/>
                  <a:uLnTx/>
                  <a:uFillTx/>
                  <a:ea typeface="Arial Narrow" panose="020B0606020202030204" pitchFamily="34" charset="0"/>
                  <a:cs typeface="Calibri" panose="020F0502020204030204" pitchFamily="34" charset="0"/>
                </a:rPr>
                <a:t>Formación e incorporación de talentos para la investigación</a:t>
              </a: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6206213" y="4972145"/>
            <a:ext cx="3039061" cy="1806294"/>
            <a:chOff x="6206213" y="4972145"/>
            <a:chExt cx="3039061" cy="1806294"/>
          </a:xfrm>
        </p:grpSpPr>
        <p:sp>
          <p:nvSpPr>
            <p:cNvPr id="15" name="Rectángulo 14"/>
            <p:cNvSpPr/>
            <p:nvPr/>
          </p:nvSpPr>
          <p:spPr>
            <a:xfrm>
              <a:off x="6223532" y="4972145"/>
              <a:ext cx="29409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931D5B"/>
                  </a:solidFill>
                  <a:effectLst/>
                  <a:uLnTx/>
                  <a:uFillTx/>
                  <a:ea typeface="Arial Narrow" panose="020B0606020202030204" pitchFamily="34" charset="0"/>
                  <a:cs typeface="Calibri" panose="020F0502020204030204" pitchFamily="34" charset="0"/>
                </a:rPr>
                <a:t>Temática 1: </a:t>
              </a:r>
              <a:r>
                <a:rPr kumimoji="0" lang="es-MX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931D5B"/>
                  </a:solidFill>
                  <a:effectLst/>
                  <a:uLnTx/>
                  <a:uFillTx/>
                  <a:ea typeface="Arial Narrow" panose="020B0606020202030204" pitchFamily="34" charset="0"/>
                  <a:cs typeface="Calibri" panose="020F0502020204030204" pitchFamily="34" charset="0"/>
                </a:rPr>
                <a:t>Producción y difusión artística</a:t>
              </a:r>
              <a:endPara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931D5B"/>
                </a:solidFill>
                <a:effectLst/>
                <a:uLnTx/>
                <a:uFillTx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6206213" y="5613682"/>
              <a:ext cx="303906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931D5B"/>
                  </a:solidFill>
                  <a:effectLst/>
                  <a:uLnTx/>
                  <a:uFillTx/>
                  <a:ea typeface="Arial Narrow" panose="020B0606020202030204" pitchFamily="34" charset="0"/>
                  <a:cs typeface="Calibri" panose="020F0502020204030204" pitchFamily="34" charset="0"/>
                </a:rPr>
                <a:t>Temática 2: </a:t>
              </a:r>
              <a:r>
                <a:rPr kumimoji="0" lang="es-MX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931D5B"/>
                  </a:solidFill>
                  <a:effectLst/>
                  <a:uLnTx/>
                  <a:uFillTx/>
                  <a:ea typeface="Arial Narrow" panose="020B0606020202030204" pitchFamily="34" charset="0"/>
                  <a:cs typeface="Calibri" panose="020F0502020204030204" pitchFamily="34" charset="0"/>
                </a:rPr>
                <a:t>Patrimonio cultural e infraestructura física</a:t>
              </a:r>
              <a:endPara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931D5B"/>
                </a:solidFill>
                <a:effectLst/>
                <a:uLnTx/>
                <a:uFillTx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6206213" y="6255219"/>
              <a:ext cx="228706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931D5B"/>
                  </a:solidFill>
                  <a:effectLst/>
                  <a:uLnTx/>
                  <a:uFillTx/>
                  <a:ea typeface="Arial Narrow" panose="020B0606020202030204" pitchFamily="34" charset="0"/>
                  <a:cs typeface="Calibri" panose="020F0502020204030204" pitchFamily="34" charset="0"/>
                </a:rPr>
                <a:t>Temática 3: </a:t>
              </a:r>
              <a:r>
                <a:rPr kumimoji="0" lang="es-MX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931D5B"/>
                  </a:solidFill>
                  <a:effectLst/>
                  <a:uLnTx/>
                  <a:uFillTx/>
                  <a:ea typeface="Arial Narrow" panose="020B0606020202030204" pitchFamily="34" charset="0"/>
                  <a:cs typeface="Calibri" panose="020F0502020204030204" pitchFamily="34" charset="0"/>
                </a:rPr>
                <a:t>Cultura institucional</a:t>
              </a:r>
              <a:endPara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931D5B"/>
                </a:solidFill>
                <a:effectLst/>
                <a:uLnTx/>
                <a:uFillTx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221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-0.26979 -0.214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-107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31315 -0.2150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51" y="-1076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27057 0.048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29" y="240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31693 0.0467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46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Título"/>
          <p:cNvSpPr txBox="1">
            <a:spLocks/>
          </p:cNvSpPr>
          <p:nvPr/>
        </p:nvSpPr>
        <p:spPr>
          <a:xfrm>
            <a:off x="1493949" y="2697095"/>
            <a:ext cx="9144000" cy="1470025"/>
          </a:xfrm>
          <a:prstGeom prst="rect">
            <a:avLst/>
          </a:prstGeom>
          <a:solidFill>
            <a:srgbClr val="9B3F40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3600" dirty="0">
                <a:solidFill>
                  <a:schemeClr val="bg1"/>
                </a:solidFill>
                <a:latin typeface="Arial Narrow" panose="020B0606020202030204" pitchFamily="34" charset="0"/>
              </a:rPr>
              <a:t>Alineación de los proyectos P3e con los planes de desarrollo de los centros universitarios o sistemas</a:t>
            </a:r>
          </a:p>
        </p:txBody>
      </p:sp>
    </p:spTree>
    <p:extLst>
      <p:ext uri="{BB962C8B-B14F-4D97-AF65-F5344CB8AC3E}">
        <p14:creationId xmlns:p14="http://schemas.microsoft.com/office/powerpoint/2010/main" val="1701969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2C21741-91A4-4524-982E-A5282BFEF829}"/>
              </a:ext>
            </a:extLst>
          </p:cNvPr>
          <p:cNvSpPr/>
          <p:nvPr/>
        </p:nvSpPr>
        <p:spPr>
          <a:xfrm>
            <a:off x="478971" y="125141"/>
            <a:ext cx="11260183" cy="6607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Line 1">
            <a:extLst>
              <a:ext uri="{FF2B5EF4-FFF2-40B4-BE49-F238E27FC236}">
                <a16:creationId xmlns:a16="http://schemas.microsoft.com/office/drawing/2014/main" id="{7F57EAD9-05CF-4641-AC84-4ADE8966AE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23174" y="2683827"/>
            <a:ext cx="23607" cy="3131509"/>
          </a:xfrm>
          <a:prstGeom prst="line">
            <a:avLst/>
          </a:prstGeom>
          <a:noFill/>
          <a:ln w="152400" cap="rnd">
            <a:solidFill>
              <a:srgbClr val="E6E6E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8BD7327E-8921-4065-8EFE-14DD793539D0}"/>
              </a:ext>
            </a:extLst>
          </p:cNvPr>
          <p:cNvSpPr txBox="1"/>
          <p:nvPr/>
        </p:nvSpPr>
        <p:spPr>
          <a:xfrm>
            <a:off x="1369282" y="4775028"/>
            <a:ext cx="3190869" cy="37457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Objetivos estratégicos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CE8DC17B-A566-4AA1-9256-3C93FF2578CD}"/>
              </a:ext>
            </a:extLst>
          </p:cNvPr>
          <p:cNvSpPr txBox="1"/>
          <p:nvPr/>
        </p:nvSpPr>
        <p:spPr>
          <a:xfrm>
            <a:off x="1359459" y="5631427"/>
            <a:ext cx="3190869" cy="37457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Estrategias PDI</a:t>
            </a:r>
          </a:p>
        </p:txBody>
      </p:sp>
      <p:sp>
        <p:nvSpPr>
          <p:cNvPr id="41" name="Freeform 2">
            <a:extLst>
              <a:ext uri="{FF2B5EF4-FFF2-40B4-BE49-F238E27FC236}">
                <a16:creationId xmlns:a16="http://schemas.microsoft.com/office/drawing/2014/main" id="{A4887995-8DC9-4C18-B609-BC7B5FAD8F3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723921" y="2311273"/>
            <a:ext cx="461944" cy="886084"/>
          </a:xfrm>
          <a:prstGeom prst="chevron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53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2" name="Line 1">
            <a:extLst>
              <a:ext uri="{FF2B5EF4-FFF2-40B4-BE49-F238E27FC236}">
                <a16:creationId xmlns:a16="http://schemas.microsoft.com/office/drawing/2014/main" id="{D2673E77-7E3E-4D3D-A17D-9D6AB6F2B6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46529" y="2664490"/>
            <a:ext cx="29723" cy="3942862"/>
          </a:xfrm>
          <a:prstGeom prst="line">
            <a:avLst/>
          </a:prstGeom>
          <a:noFill/>
          <a:ln w="152400" cap="rnd">
            <a:solidFill>
              <a:srgbClr val="E6E6E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5E8987B8-CECD-4A48-B83A-EB1DD784D6CB}"/>
              </a:ext>
            </a:extLst>
          </p:cNvPr>
          <p:cNvSpPr txBox="1"/>
          <p:nvPr/>
        </p:nvSpPr>
        <p:spPr>
          <a:xfrm>
            <a:off x="5577303" y="4775028"/>
            <a:ext cx="3190869" cy="37457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Objetivos estratégicos</a:t>
            </a:r>
          </a:p>
        </p:txBody>
      </p:sp>
      <p:sp>
        <p:nvSpPr>
          <p:cNvPr id="44" name="Freeform 2">
            <a:extLst>
              <a:ext uri="{FF2B5EF4-FFF2-40B4-BE49-F238E27FC236}">
                <a16:creationId xmlns:a16="http://schemas.microsoft.com/office/drawing/2014/main" id="{E3C87E14-7D82-46E5-BBFA-329B583F0D6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931942" y="2311273"/>
            <a:ext cx="461944" cy="886084"/>
          </a:xfrm>
          <a:prstGeom prst="chevron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53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31BFBA5E-83D8-446A-AEAC-D0CEB7C7596E}"/>
              </a:ext>
            </a:extLst>
          </p:cNvPr>
          <p:cNvSpPr txBox="1"/>
          <p:nvPr/>
        </p:nvSpPr>
        <p:spPr>
          <a:xfrm>
            <a:off x="5595059" y="6346172"/>
            <a:ext cx="3190869" cy="357545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Proyectos estratégicos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A7BAA334-014B-4BA3-8EDB-7E72D5CFD8C8}"/>
              </a:ext>
            </a:extLst>
          </p:cNvPr>
          <p:cNvSpPr txBox="1"/>
          <p:nvPr/>
        </p:nvSpPr>
        <p:spPr>
          <a:xfrm>
            <a:off x="5678751" y="5631427"/>
            <a:ext cx="14291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Estrategias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PI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4167A3AB-6C04-4D65-8638-3D11561EC47F}"/>
              </a:ext>
            </a:extLst>
          </p:cNvPr>
          <p:cNvSpPr txBox="1"/>
          <p:nvPr/>
        </p:nvSpPr>
        <p:spPr>
          <a:xfrm>
            <a:off x="7247073" y="5593844"/>
            <a:ext cx="1523246" cy="612934"/>
          </a:xfrm>
          <a:prstGeom prst="roundRect">
            <a:avLst/>
          </a:prstGeom>
          <a:solidFill>
            <a:srgbClr val="ED7D3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Estrategias particulares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AA8580D0-E65E-40DA-B7A0-2A54863AD7F5}"/>
              </a:ext>
            </a:extLst>
          </p:cNvPr>
          <p:cNvSpPr txBox="1"/>
          <p:nvPr/>
        </p:nvSpPr>
        <p:spPr>
          <a:xfrm>
            <a:off x="5546268" y="5581466"/>
            <a:ext cx="1523246" cy="61293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Estrategias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PDI</a:t>
            </a: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65AF9532-9986-486B-95A7-3D4791AA8C08}"/>
              </a:ext>
            </a:extLst>
          </p:cNvPr>
          <p:cNvGrpSpPr/>
          <p:nvPr/>
        </p:nvGrpSpPr>
        <p:grpSpPr>
          <a:xfrm>
            <a:off x="9046339" y="2601172"/>
            <a:ext cx="2326881" cy="1529582"/>
            <a:chOff x="8768171" y="1638941"/>
            <a:chExt cx="3190869" cy="2535435"/>
          </a:xfrm>
        </p:grpSpPr>
        <p:sp>
          <p:nvSpPr>
            <p:cNvPr id="50" name="Freeform 2">
              <a:extLst>
                <a:ext uri="{FF2B5EF4-FFF2-40B4-BE49-F238E27FC236}">
                  <a16:creationId xmlns:a16="http://schemas.microsoft.com/office/drawing/2014/main" id="{675BB701-4BE2-4ADE-8773-83E43EF88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8171" y="1638941"/>
              <a:ext cx="3190869" cy="2535435"/>
            </a:xfrm>
            <a:prstGeom prst="roundRect">
              <a:avLst>
                <a:gd name="adj" fmla="val 1139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90EE218E-6481-4DCD-8E21-11CBB54C4B81}"/>
                </a:ext>
              </a:extLst>
            </p:cNvPr>
            <p:cNvSpPr txBox="1"/>
            <p:nvPr/>
          </p:nvSpPr>
          <p:spPr>
            <a:xfrm>
              <a:off x="8864444" y="1806804"/>
              <a:ext cx="2998326" cy="1989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Para asegurar el cumplimiento de los objetivos generales y los propósitos del PDI, los objetivos estratégicos de los planes de centros y sistemas serán los mismos del</a:t>
              </a:r>
              <a:r>
                <a:rPr kumimoji="0" lang="es-MX" sz="1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 </a:t>
              </a:r>
              <a:r>
                <a:rPr kumimoji="0" lang="es-MX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PDI.</a:t>
              </a:r>
            </a:p>
          </p:txBody>
        </p:sp>
      </p:grp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45229DC6-1155-463A-83D6-E0041497789B}"/>
              </a:ext>
            </a:extLst>
          </p:cNvPr>
          <p:cNvCxnSpPr/>
          <p:nvPr/>
        </p:nvCxnSpPr>
        <p:spPr>
          <a:xfrm>
            <a:off x="4656608" y="4975581"/>
            <a:ext cx="811131" cy="0"/>
          </a:xfrm>
          <a:prstGeom prst="straightConnector1">
            <a:avLst/>
          </a:prstGeom>
          <a:ln w="76200">
            <a:solidFill>
              <a:srgbClr val="2E75B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340CDCCD-47F5-4E38-B039-3F39367B6038}"/>
              </a:ext>
            </a:extLst>
          </p:cNvPr>
          <p:cNvCxnSpPr/>
          <p:nvPr/>
        </p:nvCxnSpPr>
        <p:spPr>
          <a:xfrm>
            <a:off x="4656608" y="5815336"/>
            <a:ext cx="811131" cy="0"/>
          </a:xfrm>
          <a:prstGeom prst="straightConnector1">
            <a:avLst/>
          </a:prstGeom>
          <a:ln w="76200">
            <a:solidFill>
              <a:srgbClr val="2E75B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4" name="Grupo 53">
            <a:extLst>
              <a:ext uri="{FF2B5EF4-FFF2-40B4-BE49-F238E27FC236}">
                <a16:creationId xmlns:a16="http://schemas.microsoft.com/office/drawing/2014/main" id="{F4DBE036-C762-45AA-BAAC-51A8AECB09D0}"/>
              </a:ext>
            </a:extLst>
          </p:cNvPr>
          <p:cNvGrpSpPr/>
          <p:nvPr/>
        </p:nvGrpSpPr>
        <p:grpSpPr>
          <a:xfrm>
            <a:off x="6588071" y="642695"/>
            <a:ext cx="1222429" cy="1271962"/>
            <a:chOff x="6631210" y="910719"/>
            <a:chExt cx="1230090" cy="1412510"/>
          </a:xfrm>
        </p:grpSpPr>
        <p:pic>
          <p:nvPicPr>
            <p:cNvPr id="55" name="34 Imagen">
              <a:extLst>
                <a:ext uri="{FF2B5EF4-FFF2-40B4-BE49-F238E27FC236}">
                  <a16:creationId xmlns:a16="http://schemas.microsoft.com/office/drawing/2014/main" id="{CE05CC7C-6EDF-4D8E-AEDF-5CC16F8F2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210" y="910719"/>
              <a:ext cx="1230090" cy="1412510"/>
            </a:xfrm>
            <a:prstGeom prst="rect">
              <a:avLst/>
            </a:prstGeom>
          </p:spPr>
        </p:pic>
        <p:sp>
          <p:nvSpPr>
            <p:cNvPr id="56" name="1026 CuadroTexto">
              <a:extLst>
                <a:ext uri="{FF2B5EF4-FFF2-40B4-BE49-F238E27FC236}">
                  <a16:creationId xmlns:a16="http://schemas.microsoft.com/office/drawing/2014/main" id="{E570F4BD-A663-4F20-AA5D-1B6FD99CB104}"/>
                </a:ext>
              </a:extLst>
            </p:cNvPr>
            <p:cNvSpPr txBox="1"/>
            <p:nvPr/>
          </p:nvSpPr>
          <p:spPr>
            <a:xfrm>
              <a:off x="6631210" y="1078525"/>
              <a:ext cx="1230090" cy="922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Planes de Centros y Sistemas</a:t>
              </a:r>
            </a:p>
          </p:txBody>
        </p:sp>
      </p:grpSp>
      <p:sp>
        <p:nvSpPr>
          <p:cNvPr id="57" name="Rectángulo: esquinas redondeadas 56">
            <a:extLst>
              <a:ext uri="{FF2B5EF4-FFF2-40B4-BE49-F238E27FC236}">
                <a16:creationId xmlns:a16="http://schemas.microsoft.com/office/drawing/2014/main" id="{445B2D5C-3FEF-468C-9ECC-4E40636B4CA0}"/>
              </a:ext>
            </a:extLst>
          </p:cNvPr>
          <p:cNvSpPr/>
          <p:nvPr/>
        </p:nvSpPr>
        <p:spPr>
          <a:xfrm>
            <a:off x="1818968" y="5147754"/>
            <a:ext cx="2506999" cy="2256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Indicadores y metas</a:t>
            </a:r>
          </a:p>
        </p:txBody>
      </p:sp>
      <p:sp>
        <p:nvSpPr>
          <p:cNvPr id="58" name="Rectángulo: esquinas redondeadas 57">
            <a:extLst>
              <a:ext uri="{FF2B5EF4-FFF2-40B4-BE49-F238E27FC236}">
                <a16:creationId xmlns:a16="http://schemas.microsoft.com/office/drawing/2014/main" id="{C68CE898-3B3A-4261-84BD-383665B65918}"/>
              </a:ext>
            </a:extLst>
          </p:cNvPr>
          <p:cNvSpPr/>
          <p:nvPr/>
        </p:nvSpPr>
        <p:spPr>
          <a:xfrm>
            <a:off x="5922752" y="5147754"/>
            <a:ext cx="2506999" cy="225610"/>
          </a:xfrm>
          <a:prstGeom prst="roundRect">
            <a:avLst/>
          </a:prstGeom>
          <a:gradFill flip="none" rotWithShape="1">
            <a:gsLst>
              <a:gs pos="42000">
                <a:srgbClr val="ED7D31"/>
              </a:gs>
              <a:gs pos="100000">
                <a:srgbClr val="1480D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Indicadores y metas</a:t>
            </a:r>
          </a:p>
        </p:txBody>
      </p:sp>
      <p:cxnSp>
        <p:nvCxnSpPr>
          <p:cNvPr id="59" name="Conector recto de flecha 58">
            <a:extLst>
              <a:ext uri="{FF2B5EF4-FFF2-40B4-BE49-F238E27FC236}">
                <a16:creationId xmlns:a16="http://schemas.microsoft.com/office/drawing/2014/main" id="{A3ADA41A-E9F7-4DD9-BEB0-1FE9EEA27F30}"/>
              </a:ext>
            </a:extLst>
          </p:cNvPr>
          <p:cNvCxnSpPr/>
          <p:nvPr/>
        </p:nvCxnSpPr>
        <p:spPr>
          <a:xfrm>
            <a:off x="4656608" y="5284916"/>
            <a:ext cx="811131" cy="0"/>
          </a:xfrm>
          <a:prstGeom prst="straightConnector1">
            <a:avLst/>
          </a:prstGeom>
          <a:ln w="76200">
            <a:solidFill>
              <a:srgbClr val="DEEBF7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0" name="Rectángulo: esquinas redondeadas 36">
            <a:extLst>
              <a:ext uri="{FF2B5EF4-FFF2-40B4-BE49-F238E27FC236}">
                <a16:creationId xmlns:a16="http://schemas.microsoft.com/office/drawing/2014/main" id="{E6461A68-EB69-4B8D-B869-44701241A3C7}"/>
              </a:ext>
            </a:extLst>
          </p:cNvPr>
          <p:cNvSpPr/>
          <p:nvPr/>
        </p:nvSpPr>
        <p:spPr>
          <a:xfrm>
            <a:off x="1369282" y="2122429"/>
            <a:ext cx="3190875" cy="31432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Misión y Visión</a:t>
            </a:r>
          </a:p>
        </p:txBody>
      </p:sp>
      <p:sp>
        <p:nvSpPr>
          <p:cNvPr id="61" name="Rectángulo: esquinas redondeadas 36">
            <a:extLst>
              <a:ext uri="{FF2B5EF4-FFF2-40B4-BE49-F238E27FC236}">
                <a16:creationId xmlns:a16="http://schemas.microsoft.com/office/drawing/2014/main" id="{B6A2E2A6-BC14-441C-9097-2DE361F45C02}"/>
              </a:ext>
            </a:extLst>
          </p:cNvPr>
          <p:cNvSpPr/>
          <p:nvPr/>
        </p:nvSpPr>
        <p:spPr>
          <a:xfrm>
            <a:off x="5551091" y="2129685"/>
            <a:ext cx="3190875" cy="314325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Misión y Visión</a:t>
            </a:r>
          </a:p>
        </p:txBody>
      </p:sp>
      <p:grpSp>
        <p:nvGrpSpPr>
          <p:cNvPr id="62" name="Grupo 61">
            <a:extLst>
              <a:ext uri="{FF2B5EF4-FFF2-40B4-BE49-F238E27FC236}">
                <a16:creationId xmlns:a16="http://schemas.microsoft.com/office/drawing/2014/main" id="{39CEE881-CA55-46FA-B965-D198F094C6B7}"/>
              </a:ext>
            </a:extLst>
          </p:cNvPr>
          <p:cNvGrpSpPr/>
          <p:nvPr/>
        </p:nvGrpSpPr>
        <p:grpSpPr>
          <a:xfrm>
            <a:off x="2339357" y="654977"/>
            <a:ext cx="1191244" cy="1271962"/>
            <a:chOff x="6606339" y="910719"/>
            <a:chExt cx="1254961" cy="1412510"/>
          </a:xfrm>
        </p:grpSpPr>
        <p:pic>
          <p:nvPicPr>
            <p:cNvPr id="63" name="34 Imagen">
              <a:extLst>
                <a:ext uri="{FF2B5EF4-FFF2-40B4-BE49-F238E27FC236}">
                  <a16:creationId xmlns:a16="http://schemas.microsoft.com/office/drawing/2014/main" id="{B1321434-068C-41CB-B1F6-EBA306039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210" y="910719"/>
              <a:ext cx="1230090" cy="1412510"/>
            </a:xfrm>
            <a:prstGeom prst="rect">
              <a:avLst/>
            </a:prstGeom>
          </p:spPr>
        </p:pic>
        <p:sp>
          <p:nvSpPr>
            <p:cNvPr id="64" name="1026 CuadroTexto">
              <a:extLst>
                <a:ext uri="{FF2B5EF4-FFF2-40B4-BE49-F238E27FC236}">
                  <a16:creationId xmlns:a16="http://schemas.microsoft.com/office/drawing/2014/main" id="{21C1A360-08EB-4953-9379-1CC235B14EB5}"/>
                </a:ext>
              </a:extLst>
            </p:cNvPr>
            <p:cNvSpPr txBox="1"/>
            <p:nvPr/>
          </p:nvSpPr>
          <p:spPr>
            <a:xfrm>
              <a:off x="6606339" y="1159908"/>
              <a:ext cx="1230090" cy="71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s-MX" sz="18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PDI</a:t>
              </a:r>
            </a:p>
            <a:p>
              <a:pPr lvl="0" algn="ctr">
                <a:defRPr/>
              </a:pPr>
              <a:r>
                <a:rPr lang="es-MX" sz="18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UdeG</a:t>
              </a:r>
              <a:endParaRPr lang="es-MX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65" name="Imagen 64">
            <a:extLst>
              <a:ext uri="{FF2B5EF4-FFF2-40B4-BE49-F238E27FC236}">
                <a16:creationId xmlns:a16="http://schemas.microsoft.com/office/drawing/2014/main" id="{69C8CFD7-A74D-4262-B4FD-E97458196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710" y="1044786"/>
            <a:ext cx="1304925" cy="571500"/>
          </a:xfrm>
          <a:prstGeom prst="rect">
            <a:avLst/>
          </a:prstGeom>
        </p:spPr>
      </p:pic>
      <p:grpSp>
        <p:nvGrpSpPr>
          <p:cNvPr id="66" name="Grupo 65">
            <a:extLst>
              <a:ext uri="{FF2B5EF4-FFF2-40B4-BE49-F238E27FC236}">
                <a16:creationId xmlns:a16="http://schemas.microsoft.com/office/drawing/2014/main" id="{8F8506B1-87AD-4403-A169-14B3E8497134}"/>
              </a:ext>
            </a:extLst>
          </p:cNvPr>
          <p:cNvGrpSpPr/>
          <p:nvPr/>
        </p:nvGrpSpPr>
        <p:grpSpPr>
          <a:xfrm>
            <a:off x="1209675" y="2985287"/>
            <a:ext cx="3609975" cy="1584909"/>
            <a:chOff x="1209675" y="2982922"/>
            <a:chExt cx="3609975" cy="1584909"/>
          </a:xfrm>
        </p:grpSpPr>
        <p:sp>
          <p:nvSpPr>
            <p:cNvPr id="67" name="Rectángulo: esquinas redondeadas 66">
              <a:extLst>
                <a:ext uri="{FF2B5EF4-FFF2-40B4-BE49-F238E27FC236}">
                  <a16:creationId xmlns:a16="http://schemas.microsoft.com/office/drawing/2014/main" id="{11662362-65D2-4885-859D-78500AE00EDD}"/>
                </a:ext>
              </a:extLst>
            </p:cNvPr>
            <p:cNvSpPr/>
            <p:nvPr/>
          </p:nvSpPr>
          <p:spPr>
            <a:xfrm>
              <a:off x="1359459" y="3971227"/>
              <a:ext cx="3190875" cy="314325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Objetivos generales</a:t>
              </a:r>
            </a:p>
          </p:txBody>
        </p:sp>
        <p:sp>
          <p:nvSpPr>
            <p:cNvPr id="68" name="Rectángulo: esquinas redondeadas 67">
              <a:extLst>
                <a:ext uri="{FF2B5EF4-FFF2-40B4-BE49-F238E27FC236}">
                  <a16:creationId xmlns:a16="http://schemas.microsoft.com/office/drawing/2014/main" id="{9EC29DCC-DEF9-42CD-B5C1-88A760EF0471}"/>
                </a:ext>
              </a:extLst>
            </p:cNvPr>
            <p:cNvSpPr/>
            <p:nvPr/>
          </p:nvSpPr>
          <p:spPr>
            <a:xfrm>
              <a:off x="1369282" y="3143503"/>
              <a:ext cx="3190875" cy="314325"/>
            </a:xfrm>
            <a:prstGeom prst="roundRect">
              <a:avLst/>
            </a:prstGeom>
            <a:solidFill>
              <a:srgbClr val="2E75B6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Propósitos</a:t>
              </a:r>
            </a:p>
          </p:txBody>
        </p:sp>
        <p:sp>
          <p:nvSpPr>
            <p:cNvPr id="69" name="Rectángulo: esquinas redondeadas 68">
              <a:extLst>
                <a:ext uri="{FF2B5EF4-FFF2-40B4-BE49-F238E27FC236}">
                  <a16:creationId xmlns:a16="http://schemas.microsoft.com/office/drawing/2014/main" id="{83FF80EA-C84C-44C7-9B5C-D6535E07DE83}"/>
                </a:ext>
              </a:extLst>
            </p:cNvPr>
            <p:cNvSpPr/>
            <p:nvPr/>
          </p:nvSpPr>
          <p:spPr>
            <a:xfrm>
              <a:off x="1818968" y="4295384"/>
              <a:ext cx="2506999" cy="22561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Indicadores y metas</a:t>
              </a:r>
            </a:p>
          </p:txBody>
        </p:sp>
        <p:sp>
          <p:nvSpPr>
            <p:cNvPr id="70" name="Rectángulo redondeado 3">
              <a:extLst>
                <a:ext uri="{FF2B5EF4-FFF2-40B4-BE49-F238E27FC236}">
                  <a16:creationId xmlns:a16="http://schemas.microsoft.com/office/drawing/2014/main" id="{64519F44-7263-4C25-9B5D-E3D786B7F788}"/>
                </a:ext>
              </a:extLst>
            </p:cNvPr>
            <p:cNvSpPr/>
            <p:nvPr/>
          </p:nvSpPr>
          <p:spPr>
            <a:xfrm>
              <a:off x="1209675" y="2982922"/>
              <a:ext cx="3609975" cy="1584909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71" name="Grupo 70">
            <a:extLst>
              <a:ext uri="{FF2B5EF4-FFF2-40B4-BE49-F238E27FC236}">
                <a16:creationId xmlns:a16="http://schemas.microsoft.com/office/drawing/2014/main" id="{1B7CDDB5-4DA6-44D6-BCA2-BEA21AFD7B35}"/>
              </a:ext>
            </a:extLst>
          </p:cNvPr>
          <p:cNvGrpSpPr/>
          <p:nvPr/>
        </p:nvGrpSpPr>
        <p:grpSpPr>
          <a:xfrm>
            <a:off x="1209674" y="2985287"/>
            <a:ext cx="3609975" cy="1584909"/>
            <a:chOff x="1209675" y="2982922"/>
            <a:chExt cx="3609975" cy="1584909"/>
          </a:xfrm>
        </p:grpSpPr>
        <p:sp>
          <p:nvSpPr>
            <p:cNvPr id="72" name="Rectángulo: esquinas redondeadas 20">
              <a:extLst>
                <a:ext uri="{FF2B5EF4-FFF2-40B4-BE49-F238E27FC236}">
                  <a16:creationId xmlns:a16="http://schemas.microsoft.com/office/drawing/2014/main" id="{A3D843F9-3A23-45DE-900D-5F05A43010F4}"/>
                </a:ext>
              </a:extLst>
            </p:cNvPr>
            <p:cNvSpPr/>
            <p:nvPr/>
          </p:nvSpPr>
          <p:spPr>
            <a:xfrm>
              <a:off x="1359459" y="3971227"/>
              <a:ext cx="3190875" cy="314325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Objetivos generales</a:t>
              </a:r>
            </a:p>
          </p:txBody>
        </p:sp>
        <p:sp>
          <p:nvSpPr>
            <p:cNvPr id="73" name="Rectángulo: esquinas redondeadas 36">
              <a:extLst>
                <a:ext uri="{FF2B5EF4-FFF2-40B4-BE49-F238E27FC236}">
                  <a16:creationId xmlns:a16="http://schemas.microsoft.com/office/drawing/2014/main" id="{E1F24C50-D66A-40D1-9074-95A5C923E0DE}"/>
                </a:ext>
              </a:extLst>
            </p:cNvPr>
            <p:cNvSpPr/>
            <p:nvPr/>
          </p:nvSpPr>
          <p:spPr>
            <a:xfrm>
              <a:off x="1369282" y="3143503"/>
              <a:ext cx="3190875" cy="314325"/>
            </a:xfrm>
            <a:prstGeom prst="roundRect">
              <a:avLst/>
            </a:prstGeom>
            <a:solidFill>
              <a:srgbClr val="2E75B6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Propósitos</a:t>
              </a:r>
            </a:p>
          </p:txBody>
        </p:sp>
        <p:sp>
          <p:nvSpPr>
            <p:cNvPr id="74" name="Rectángulo: esquinas redondeadas 1">
              <a:extLst>
                <a:ext uri="{FF2B5EF4-FFF2-40B4-BE49-F238E27FC236}">
                  <a16:creationId xmlns:a16="http://schemas.microsoft.com/office/drawing/2014/main" id="{9BFEBB81-294E-4AE9-B3A3-01FF99A9E08B}"/>
                </a:ext>
              </a:extLst>
            </p:cNvPr>
            <p:cNvSpPr/>
            <p:nvPr/>
          </p:nvSpPr>
          <p:spPr>
            <a:xfrm>
              <a:off x="1818968" y="4295384"/>
              <a:ext cx="2506999" cy="22561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Indicadores y metas</a:t>
              </a:r>
            </a:p>
          </p:txBody>
        </p:sp>
        <p:sp>
          <p:nvSpPr>
            <p:cNvPr id="75" name="Rectángulo redondeado 44">
              <a:extLst>
                <a:ext uri="{FF2B5EF4-FFF2-40B4-BE49-F238E27FC236}">
                  <a16:creationId xmlns:a16="http://schemas.microsoft.com/office/drawing/2014/main" id="{A7D2ED7C-5FE0-4466-A300-2A0766B903C5}"/>
                </a:ext>
              </a:extLst>
            </p:cNvPr>
            <p:cNvSpPr/>
            <p:nvPr/>
          </p:nvSpPr>
          <p:spPr>
            <a:xfrm>
              <a:off x="1209675" y="2982922"/>
              <a:ext cx="3609975" cy="1584909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B4930DE1-7A66-4610-B169-558422827DFD}"/>
              </a:ext>
            </a:extLst>
          </p:cNvPr>
          <p:cNvSpPr/>
          <p:nvPr/>
        </p:nvSpPr>
        <p:spPr>
          <a:xfrm>
            <a:off x="670560" y="429091"/>
            <a:ext cx="10868297" cy="634854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6" name="3 Título">
            <a:extLst>
              <a:ext uri="{FF2B5EF4-FFF2-40B4-BE49-F238E27FC236}">
                <a16:creationId xmlns:a16="http://schemas.microsoft.com/office/drawing/2014/main" id="{AAACA715-6104-4377-8972-D4B3B5499C83}"/>
              </a:ext>
            </a:extLst>
          </p:cNvPr>
          <p:cNvSpPr txBox="1">
            <a:spLocks/>
          </p:cNvSpPr>
          <p:nvPr/>
        </p:nvSpPr>
        <p:spPr>
          <a:xfrm>
            <a:off x="1738698" y="43461"/>
            <a:ext cx="9144000" cy="509327"/>
          </a:xfrm>
          <a:prstGeom prst="rect">
            <a:avLst/>
          </a:prstGeom>
          <a:solidFill>
            <a:srgbClr val="9B3F40"/>
          </a:solidFill>
          <a:ln>
            <a:solidFill>
              <a:srgbClr val="DEB340">
                <a:lumMod val="50000"/>
              </a:srgbClr>
            </a:solidFill>
          </a:ln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400" dirty="0">
                <a:solidFill>
                  <a:schemeClr val="bg1"/>
                </a:solidFill>
                <a:latin typeface="Arial Narrow" panose="020B0606020202030204" pitchFamily="34" charset="0"/>
              </a:rPr>
              <a:t>Alineación de los proyectos P3e con los Planes de Desarrollo de los centros universitarios o sistemas</a:t>
            </a:r>
          </a:p>
        </p:txBody>
      </p:sp>
    </p:spTree>
    <p:extLst>
      <p:ext uri="{BB962C8B-B14F-4D97-AF65-F5344CB8AC3E}">
        <p14:creationId xmlns:p14="http://schemas.microsoft.com/office/powerpoint/2010/main" val="339025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0.33893 -0.0023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715" y="829827"/>
            <a:ext cx="8870337" cy="5213998"/>
          </a:xfrm>
          <a:prstGeom prst="rect">
            <a:avLst/>
          </a:prstGeom>
        </p:spPr>
      </p:pic>
      <p:sp>
        <p:nvSpPr>
          <p:cNvPr id="3" name="3 Título"/>
          <p:cNvSpPr txBox="1">
            <a:spLocks/>
          </p:cNvSpPr>
          <p:nvPr/>
        </p:nvSpPr>
        <p:spPr>
          <a:xfrm>
            <a:off x="1475530" y="152748"/>
            <a:ext cx="9144000" cy="509327"/>
          </a:xfrm>
          <a:prstGeom prst="rect">
            <a:avLst/>
          </a:prstGeom>
          <a:solidFill>
            <a:srgbClr val="9B3F40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Micrositio</a:t>
            </a:r>
            <a:r>
              <a:rPr lang="es-MX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de la planeación institucional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320711" y="6122800"/>
            <a:ext cx="3453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chemeClr val="accent2">
                    <a:lumMod val="75000"/>
                  </a:schemeClr>
                </a:solidFill>
              </a:rPr>
              <a:t>http://pdi.udg.mx/</a:t>
            </a:r>
          </a:p>
        </p:txBody>
      </p:sp>
    </p:spTree>
    <p:extLst>
      <p:ext uri="{BB962C8B-B14F-4D97-AF65-F5344CB8AC3E}">
        <p14:creationId xmlns:p14="http://schemas.microsoft.com/office/powerpoint/2010/main" val="1755247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Título"/>
          <p:cNvSpPr txBox="1">
            <a:spLocks/>
          </p:cNvSpPr>
          <p:nvPr/>
        </p:nvSpPr>
        <p:spPr>
          <a:xfrm>
            <a:off x="1475530" y="152748"/>
            <a:ext cx="9144000" cy="509327"/>
          </a:xfrm>
          <a:prstGeom prst="rect">
            <a:avLst/>
          </a:prstGeom>
          <a:solidFill>
            <a:srgbClr val="9B3F40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Micrositio</a:t>
            </a:r>
            <a:r>
              <a:rPr lang="es-MX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de la planeación institucional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320711" y="6122800"/>
            <a:ext cx="3453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chemeClr val="accent2">
                    <a:lumMod val="75000"/>
                  </a:schemeClr>
                </a:solidFill>
              </a:rPr>
              <a:t>http://pdi.udg.mx/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E068C7D-2271-40DE-BEB4-8ADEB8A2A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530" y="828189"/>
            <a:ext cx="9144000" cy="602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82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Título"/>
          <p:cNvSpPr txBox="1">
            <a:spLocks/>
          </p:cNvSpPr>
          <p:nvPr/>
        </p:nvSpPr>
        <p:spPr>
          <a:xfrm>
            <a:off x="1475530" y="152748"/>
            <a:ext cx="9144000" cy="509327"/>
          </a:xfrm>
          <a:prstGeom prst="rect">
            <a:avLst/>
          </a:prstGeom>
          <a:solidFill>
            <a:srgbClr val="9B3F40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Micrositio</a:t>
            </a:r>
            <a:r>
              <a:rPr lang="es-MX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de la planeación institucional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8DE1372-6285-4D70-97E5-C35F03FBE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530" y="821835"/>
            <a:ext cx="9144000" cy="575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19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Título"/>
          <p:cNvSpPr txBox="1">
            <a:spLocks/>
          </p:cNvSpPr>
          <p:nvPr/>
        </p:nvSpPr>
        <p:spPr>
          <a:xfrm>
            <a:off x="1493949" y="2697095"/>
            <a:ext cx="9144000" cy="1470025"/>
          </a:xfrm>
          <a:prstGeom prst="rect">
            <a:avLst/>
          </a:prstGeom>
          <a:solidFill>
            <a:srgbClr val="9B3F40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3600" dirty="0">
                <a:solidFill>
                  <a:schemeClr val="bg1"/>
                </a:solidFill>
                <a:latin typeface="Arial Narrow" panose="020B0606020202030204" pitchFamily="34" charset="0"/>
              </a:rPr>
              <a:t>Hacia la Gestión para resultados con </a:t>
            </a:r>
          </a:p>
          <a:p>
            <a:r>
              <a:rPr lang="es-MX" sz="3600" dirty="0">
                <a:solidFill>
                  <a:schemeClr val="bg1"/>
                </a:solidFill>
                <a:latin typeface="Arial Narrow" panose="020B0606020202030204" pitchFamily="34" charset="0"/>
              </a:rPr>
              <a:t>Metodología de Marco Lógico</a:t>
            </a:r>
          </a:p>
        </p:txBody>
      </p:sp>
    </p:spTree>
    <p:extLst>
      <p:ext uri="{BB962C8B-B14F-4D97-AF65-F5344CB8AC3E}">
        <p14:creationId xmlns:p14="http://schemas.microsoft.com/office/powerpoint/2010/main" val="2365654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933" y="2693941"/>
            <a:ext cx="10089707" cy="3164970"/>
          </a:xfrm>
          <a:prstGeom prst="rect">
            <a:avLst/>
          </a:prstGeom>
        </p:spPr>
      </p:pic>
      <p:sp>
        <p:nvSpPr>
          <p:cNvPr id="36" name="3 Título"/>
          <p:cNvSpPr txBox="1">
            <a:spLocks/>
          </p:cNvSpPr>
          <p:nvPr/>
        </p:nvSpPr>
        <p:spPr>
          <a:xfrm>
            <a:off x="1493286" y="907350"/>
            <a:ext cx="9144000" cy="509327"/>
          </a:xfrm>
          <a:prstGeom prst="rect">
            <a:avLst/>
          </a:prstGeom>
          <a:solidFill>
            <a:srgbClr val="9B3F40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400" dirty="0">
                <a:solidFill>
                  <a:schemeClr val="bg1"/>
                </a:solidFill>
                <a:latin typeface="Arial Narrow" panose="020B0606020202030204" pitchFamily="34" charset="0"/>
              </a:rPr>
              <a:t>Gestión universitaria con enfoque a resultados</a:t>
            </a:r>
          </a:p>
        </p:txBody>
      </p:sp>
    </p:spTree>
    <p:extLst>
      <p:ext uri="{BB962C8B-B14F-4D97-AF65-F5344CB8AC3E}">
        <p14:creationId xmlns:p14="http://schemas.microsoft.com/office/powerpoint/2010/main" val="2206450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2A15F26-9302-4FF2-995D-E559BAA45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68" y="1596665"/>
            <a:ext cx="7859222" cy="3953427"/>
          </a:xfrm>
          <a:prstGeom prst="rect">
            <a:avLst/>
          </a:prstGeom>
        </p:spPr>
      </p:pic>
      <p:sp>
        <p:nvSpPr>
          <p:cNvPr id="4" name="3 Título"/>
          <p:cNvSpPr txBox="1">
            <a:spLocks/>
          </p:cNvSpPr>
          <p:nvPr/>
        </p:nvSpPr>
        <p:spPr>
          <a:xfrm>
            <a:off x="1632625" y="533501"/>
            <a:ext cx="9144000" cy="509327"/>
          </a:xfrm>
          <a:prstGeom prst="rect">
            <a:avLst/>
          </a:prstGeom>
          <a:solidFill>
            <a:srgbClr val="9B3F40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Cambio de paradigma de la Gestión para Resultados</a:t>
            </a:r>
          </a:p>
        </p:txBody>
      </p:sp>
    </p:spTree>
    <p:extLst>
      <p:ext uri="{BB962C8B-B14F-4D97-AF65-F5344CB8AC3E}">
        <p14:creationId xmlns:p14="http://schemas.microsoft.com/office/powerpoint/2010/main" val="337499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59EB4A79-D7EE-4D90-B3F9-A30638679D16}"/>
              </a:ext>
            </a:extLst>
          </p:cNvPr>
          <p:cNvGrpSpPr/>
          <p:nvPr/>
        </p:nvGrpSpPr>
        <p:grpSpPr>
          <a:xfrm>
            <a:off x="2596889" y="909823"/>
            <a:ext cx="6998222" cy="5038354"/>
            <a:chOff x="2596889" y="909823"/>
            <a:chExt cx="6998222" cy="5038354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6889" y="909823"/>
              <a:ext cx="6998222" cy="5038354"/>
            </a:xfrm>
            <a:prstGeom prst="rect">
              <a:avLst/>
            </a:prstGeom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2CC5E176-EB0C-4D40-9505-875382DC81E4}"/>
                </a:ext>
              </a:extLst>
            </p:cNvPr>
            <p:cNvSpPr/>
            <p:nvPr/>
          </p:nvSpPr>
          <p:spPr>
            <a:xfrm>
              <a:off x="6585499" y="2558076"/>
              <a:ext cx="1206112" cy="1082272"/>
            </a:xfrm>
            <a:prstGeom prst="rect">
              <a:avLst/>
            </a:prstGeom>
            <a:solidFill>
              <a:srgbClr val="A7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Proyectos: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MX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Partidas de gasto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MX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Calendarización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MX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Recursos humanos</a:t>
              </a:r>
            </a:p>
            <a:p>
              <a:r>
                <a:rPr lang="es-MX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PIE UdeG</a:t>
              </a:r>
            </a:p>
            <a:p>
              <a:pPr marL="171450" indent="-171450" algn="ctr">
                <a:buFontTx/>
                <a:buChar char="-"/>
              </a:pPr>
              <a:endPara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D27493F9-5180-4514-B1F8-F7FC68199085}"/>
                </a:ext>
              </a:extLst>
            </p:cNvPr>
            <p:cNvSpPr/>
            <p:nvPr/>
          </p:nvSpPr>
          <p:spPr>
            <a:xfrm>
              <a:off x="4848045" y="1436113"/>
              <a:ext cx="1889344" cy="875131"/>
            </a:xfrm>
            <a:prstGeom prst="rect">
              <a:avLst/>
            </a:prstGeom>
            <a:solidFill>
              <a:srgbClr val="2E6F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s-MX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BAB9BC65-F9B7-4490-9976-ED4AAE2BEDE2}"/>
                </a:ext>
              </a:extLst>
            </p:cNvPr>
            <p:cNvSpPr txBox="1"/>
            <p:nvPr/>
          </p:nvSpPr>
          <p:spPr>
            <a:xfrm>
              <a:off x="4976646" y="1357137"/>
              <a:ext cx="1800012" cy="10618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Techo presupuestal</a:t>
              </a:r>
            </a:p>
            <a:p>
              <a:r>
                <a:rPr lang="es-MX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Proyectos: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MX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Clasificadores armonizados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MX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Objetivo general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MX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Justificación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MX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Objetivos particulares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MX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Indicadores</a:t>
              </a: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50FC57F6-4EAE-4661-B652-5B5225307806}"/>
                </a:ext>
              </a:extLst>
            </p:cNvPr>
            <p:cNvSpPr/>
            <p:nvPr/>
          </p:nvSpPr>
          <p:spPr>
            <a:xfrm>
              <a:off x="3842724" y="2900275"/>
              <a:ext cx="1492211" cy="740073"/>
            </a:xfrm>
            <a:prstGeom prst="rect">
              <a:avLst/>
            </a:prstGeom>
            <a:solidFill>
              <a:srgbClr val="003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8EFE6A65-8143-46C3-A0B3-CA80A6697644}"/>
                </a:ext>
              </a:extLst>
            </p:cNvPr>
            <p:cNvSpPr txBox="1"/>
            <p:nvPr/>
          </p:nvSpPr>
          <p:spPr>
            <a:xfrm>
              <a:off x="3806490" y="2645228"/>
              <a:ext cx="1800012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 de Desarrollo Institucional (PDI)</a:t>
              </a:r>
            </a:p>
            <a:p>
              <a:r>
                <a:rPr lang="es-MX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Planes de Desarrollo de los centros universitarios y sistemas (</a:t>
              </a:r>
              <a:r>
                <a:rPr lang="es-MX" sz="9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PDCyS</a:t>
              </a:r>
              <a:r>
                <a:rPr lang="es-MX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r>
                <a:rPr lang="es-MX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Proyectos: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s-MX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Alineación </a:t>
              </a:r>
            </a:p>
            <a:p>
              <a:pPr marL="358775" lvl="1" indent="-171450">
                <a:buFont typeface="Arial" panose="020B0604020202020204" pitchFamily="34" charset="0"/>
                <a:buChar char="•"/>
              </a:pPr>
              <a:r>
                <a:rPr lang="es-MX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PDI</a:t>
              </a:r>
            </a:p>
            <a:p>
              <a:pPr marL="358775" lvl="1" indent="-171450">
                <a:buFont typeface="Arial" panose="020B0604020202020204" pitchFamily="34" charset="0"/>
                <a:buChar char="•"/>
              </a:pPr>
              <a:r>
                <a:rPr lang="es-MX" sz="9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PDCyS</a:t>
              </a:r>
              <a:endParaRPr lang="es-MX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58775" lvl="1" indent="-171450">
                <a:buFont typeface="Arial" panose="020B0604020202020204" pitchFamily="34" charset="0"/>
                <a:buChar char="•"/>
              </a:pPr>
              <a:r>
                <a:rPr lang="es-MX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ODS</a:t>
              </a: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B7467A24-1893-474E-9406-9A02E1A7A038}"/>
                </a:ext>
              </a:extLst>
            </p:cNvPr>
            <p:cNvSpPr/>
            <p:nvPr/>
          </p:nvSpPr>
          <p:spPr>
            <a:xfrm>
              <a:off x="4848045" y="4235411"/>
              <a:ext cx="1247955" cy="875131"/>
            </a:xfrm>
            <a:prstGeom prst="rect">
              <a:avLst/>
            </a:prstGeom>
            <a:solidFill>
              <a:srgbClr val="FFC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F8DE459D-536E-4EAE-AE40-AA83F95EFC99}"/>
                </a:ext>
              </a:extLst>
            </p:cNvPr>
            <p:cNvSpPr txBox="1"/>
            <p:nvPr/>
          </p:nvSpPr>
          <p:spPr>
            <a:xfrm>
              <a:off x="4976646" y="3951718"/>
              <a:ext cx="124795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Seguimiento de indicadores: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MX" sz="900" dirty="0">
                  <a:latin typeface="Arial" panose="020B0604020202020204" pitchFamily="34" charset="0"/>
                  <a:cs typeface="Arial" panose="020B0604020202020204" pitchFamily="34" charset="0"/>
                </a:rPr>
                <a:t>PDI, </a:t>
              </a:r>
              <a:r>
                <a:rPr lang="es-MX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PDCyS</a:t>
              </a:r>
              <a:r>
                <a:rPr lang="es-MX" sz="900" dirty="0">
                  <a:latin typeface="Arial" panose="020B0604020202020204" pitchFamily="34" charset="0"/>
                  <a:cs typeface="Arial" panose="020B0604020202020204" pitchFamily="34" charset="0"/>
                </a:rPr>
                <a:t>, Proyectos</a:t>
              </a:r>
            </a:p>
            <a:p>
              <a:r>
                <a:rPr lang="es-MX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Cumplimiento de objetivos.</a:t>
              </a:r>
            </a:p>
            <a:p>
              <a:r>
                <a:rPr lang="es-MX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Fiscalización</a:t>
              </a:r>
            </a:p>
            <a:p>
              <a:r>
                <a:rPr lang="es-MX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Transparencia</a:t>
              </a:r>
            </a:p>
          </p:txBody>
        </p:sp>
      </p:grpSp>
      <p:sp>
        <p:nvSpPr>
          <p:cNvPr id="13" name="3 Título">
            <a:extLst>
              <a:ext uri="{FF2B5EF4-FFF2-40B4-BE49-F238E27FC236}">
                <a16:creationId xmlns:a16="http://schemas.microsoft.com/office/drawing/2014/main" id="{E5D73DD5-1EB2-4AED-BE9E-C90F47503935}"/>
              </a:ext>
            </a:extLst>
          </p:cNvPr>
          <p:cNvSpPr txBox="1">
            <a:spLocks/>
          </p:cNvSpPr>
          <p:nvPr/>
        </p:nvSpPr>
        <p:spPr>
          <a:xfrm>
            <a:off x="615572" y="622638"/>
            <a:ext cx="2197298" cy="422391"/>
          </a:xfrm>
          <a:prstGeom prst="rect">
            <a:avLst/>
          </a:prstGeom>
          <a:solidFill>
            <a:srgbClr val="9B3F40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400" dirty="0">
                <a:solidFill>
                  <a:schemeClr val="bg1"/>
                </a:solidFill>
                <a:latin typeface="Arial Narrow" panose="020B0606020202030204" pitchFamily="34" charset="0"/>
              </a:rPr>
              <a:t>Círculo P3e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668386" y="5948177"/>
            <a:ext cx="1410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i="1" dirty="0">
                <a:solidFill>
                  <a:srgbClr val="96989A"/>
                </a:solidFill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10807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11552" y="1311506"/>
            <a:ext cx="462612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accent2">
                    <a:lumMod val="75000"/>
                  </a:schemeClr>
                </a:solidFill>
              </a:rPr>
              <a:t>El programa presupuestario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Es el agrupamiento, integración y articulación de diversas acciones de las entidades públicas con un cierto grado de homogeneidad respecto de los objetivos a lograr, a las que se les asigna recursos humanos, materiales y financieros, conformando un plan económico, orientado a proveer bienes y servicios que obtengan resultados específicos a favor de la población objetivo o área de enfoque; contribuyendo así a la consecución total o parcial de los resultados asociados a objetivos de las políticas públicas.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480" y="1030636"/>
            <a:ext cx="2689437" cy="45667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47805">
            <a:off x="6349524" y="2996954"/>
            <a:ext cx="4240562" cy="277129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 rot="20416349">
            <a:off x="6101806" y="3652944"/>
            <a:ext cx="27804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1" cap="none" spc="50" dirty="0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Programa presupuestario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8349241" y="1030636"/>
            <a:ext cx="572568" cy="417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11552" y="5597336"/>
            <a:ext cx="245291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dirty="0"/>
              <a:t>Fuente: Secretaría de la Hacienda Pública del estado de Jalisco</a:t>
            </a:r>
            <a:endParaRPr lang="es-MX" sz="700" dirty="0"/>
          </a:p>
        </p:txBody>
      </p:sp>
    </p:spTree>
    <p:extLst>
      <p:ext uri="{BB962C8B-B14F-4D97-AF65-F5344CB8AC3E}">
        <p14:creationId xmlns:p14="http://schemas.microsoft.com/office/powerpoint/2010/main" val="13149681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959531"/>
            <a:ext cx="10478851" cy="5206507"/>
          </a:xfrm>
          <a:prstGeom prst="rect">
            <a:avLst/>
          </a:prstGeom>
        </p:spPr>
      </p:pic>
      <p:sp>
        <p:nvSpPr>
          <p:cNvPr id="3" name="3 Título"/>
          <p:cNvSpPr txBox="1">
            <a:spLocks/>
          </p:cNvSpPr>
          <p:nvPr/>
        </p:nvSpPr>
        <p:spPr>
          <a:xfrm>
            <a:off x="1632625" y="196150"/>
            <a:ext cx="9144000" cy="509327"/>
          </a:xfrm>
          <a:prstGeom prst="rect">
            <a:avLst/>
          </a:prstGeom>
          <a:solidFill>
            <a:srgbClr val="9B3F40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400" dirty="0">
                <a:solidFill>
                  <a:schemeClr val="bg1"/>
                </a:solidFill>
                <a:latin typeface="Arial Narrow" panose="020B0606020202030204" pitchFamily="34" charset="0"/>
              </a:rPr>
              <a:t>Elementos de un programa presupuestario</a:t>
            </a:r>
          </a:p>
        </p:txBody>
      </p:sp>
    </p:spTree>
    <p:extLst>
      <p:ext uri="{BB962C8B-B14F-4D97-AF65-F5344CB8AC3E}">
        <p14:creationId xmlns:p14="http://schemas.microsoft.com/office/powerpoint/2010/main" val="29804762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05903"/>
              </p:ext>
            </p:extLst>
          </p:nvPr>
        </p:nvGraphicFramePr>
        <p:xfrm>
          <a:off x="1896893" y="2045091"/>
          <a:ext cx="8679692" cy="402909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17008">
                  <a:extLst>
                    <a:ext uri="{9D8B030D-6E8A-4147-A177-3AD203B41FA5}">
                      <a16:colId xmlns:a16="http://schemas.microsoft.com/office/drawing/2014/main" val="2701819488"/>
                    </a:ext>
                  </a:extLst>
                </a:gridCol>
                <a:gridCol w="2327723">
                  <a:extLst>
                    <a:ext uri="{9D8B030D-6E8A-4147-A177-3AD203B41FA5}">
                      <a16:colId xmlns:a16="http://schemas.microsoft.com/office/drawing/2014/main" val="1134953308"/>
                    </a:ext>
                  </a:extLst>
                </a:gridCol>
                <a:gridCol w="2480252">
                  <a:extLst>
                    <a:ext uri="{9D8B030D-6E8A-4147-A177-3AD203B41FA5}">
                      <a16:colId xmlns:a16="http://schemas.microsoft.com/office/drawing/2014/main" val="1236405916"/>
                    </a:ext>
                  </a:extLst>
                </a:gridCol>
                <a:gridCol w="2654709">
                  <a:extLst>
                    <a:ext uri="{9D8B030D-6E8A-4147-A177-3AD203B41FA5}">
                      <a16:colId xmlns:a16="http://schemas.microsoft.com/office/drawing/2014/main" val="3147466436"/>
                    </a:ext>
                  </a:extLst>
                </a:gridCol>
              </a:tblGrid>
              <a:tr h="11773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 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7" marR="1147" marT="1147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COMPONENTES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7" marR="1147" marT="1147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Indicadores</a:t>
                      </a:r>
                      <a:br>
                        <a:rPr lang="es-MX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s-MX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Denominación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7" marR="1147" marT="1147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Descripción del Indicador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7" marR="1147" marT="1147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56473"/>
                  </a:ext>
                </a:extLst>
              </a:tr>
              <a:tr h="24819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Matrícula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7" marR="1147" marT="1147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Estudiantes de educación media superior y superior atendidos garantizando el acceso a la educación en condiciones de igualdad.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7" marR="1147" marT="114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Porcentaje de estudiantes educación media superior y superior inscritos.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7" marR="1147" marT="114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Número de estudiantes con registro a cursos por nivel educativo Medio Superior, Superior y Posgrado. 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7" marR="1147" marT="114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454418"/>
                  </a:ext>
                </a:extLst>
              </a:tr>
              <a:tr h="2879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Pregrado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7" marR="1147" marT="1147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Calidad de la educación de pregrado mejorada asegurando el desarrollo integral de todas las facultades del ser humano y la evolución continua de los procesos de enseñanza - aprendizaje.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7" marR="1147" marT="11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Índice de mejora de la calidad de la educación de pregrado.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7" marR="1147" marT="114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Relación de los indicadores que contribuyen a mejorar la calidad de la educación de pregrado. Media aritmética de los porcentajes obtenidos para cada indicador.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7" marR="1147" marT="1147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810156"/>
                  </a:ext>
                </a:extLst>
              </a:tr>
              <a:tr h="2879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Investigación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7" marR="1147" marT="1147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Capacidades para la investigación fortalecidas para coadyuvar en la satisfacción de los derechos humanos económicos, sociales y culturales.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7" marR="1147" marT="114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Índice de fortalecimiento de capacidades para la investigación.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7" marR="1147" marT="114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Relación de capacidades para el fortalecimiento de la investigación. Media aritmética de las metas individuales.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7" marR="1147" marT="114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607003"/>
                  </a:ext>
                </a:extLst>
              </a:tr>
              <a:tr h="24182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Vinculación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7" marR="1147" marT="1147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Transferencia del conocimiento impulsada para coadyuvar en la satisfacción de los derechos humanos económicos, sociales y culturales.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7" marR="1147" marT="11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Índice de impulso a la transferencia del conocimiento.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7" marR="1147" marT="114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Relación de indicadores que contribuyen a la transferencia del conocimiento. Media aritmética de las metas individuales.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7" marR="1147" marT="1147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311915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76227" y="1277294"/>
            <a:ext cx="8800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Gotham Rounded Light" pitchFamily="50" charset="0"/>
              </a:rPr>
              <a:t>Programa presupuestal sustantivo: Servicios de Educación Media Superior y Superior </a:t>
            </a:r>
          </a:p>
        </p:txBody>
      </p:sp>
      <p:sp>
        <p:nvSpPr>
          <p:cNvPr id="5" name="3 Título"/>
          <p:cNvSpPr txBox="1">
            <a:spLocks/>
          </p:cNvSpPr>
          <p:nvPr/>
        </p:nvSpPr>
        <p:spPr>
          <a:xfrm>
            <a:off x="1632625" y="613401"/>
            <a:ext cx="9144000" cy="509327"/>
          </a:xfrm>
          <a:prstGeom prst="rect">
            <a:avLst/>
          </a:prstGeom>
          <a:solidFill>
            <a:srgbClr val="9B3F40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Matriz de Indicadores para Resultados (MIR) UdeG 2021</a:t>
            </a:r>
          </a:p>
        </p:txBody>
      </p:sp>
    </p:spTree>
    <p:extLst>
      <p:ext uri="{BB962C8B-B14F-4D97-AF65-F5344CB8AC3E}">
        <p14:creationId xmlns:p14="http://schemas.microsoft.com/office/powerpoint/2010/main" val="4448905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324633"/>
              </p:ext>
            </p:extLst>
          </p:nvPr>
        </p:nvGraphicFramePr>
        <p:xfrm>
          <a:off x="1637543" y="2205023"/>
          <a:ext cx="8679692" cy="238088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17008">
                  <a:extLst>
                    <a:ext uri="{9D8B030D-6E8A-4147-A177-3AD203B41FA5}">
                      <a16:colId xmlns:a16="http://schemas.microsoft.com/office/drawing/2014/main" val="2701819488"/>
                    </a:ext>
                  </a:extLst>
                </a:gridCol>
                <a:gridCol w="2327723">
                  <a:extLst>
                    <a:ext uri="{9D8B030D-6E8A-4147-A177-3AD203B41FA5}">
                      <a16:colId xmlns:a16="http://schemas.microsoft.com/office/drawing/2014/main" val="1134953308"/>
                    </a:ext>
                  </a:extLst>
                </a:gridCol>
                <a:gridCol w="2480252">
                  <a:extLst>
                    <a:ext uri="{9D8B030D-6E8A-4147-A177-3AD203B41FA5}">
                      <a16:colId xmlns:a16="http://schemas.microsoft.com/office/drawing/2014/main" val="1236405916"/>
                    </a:ext>
                  </a:extLst>
                </a:gridCol>
                <a:gridCol w="2654709">
                  <a:extLst>
                    <a:ext uri="{9D8B030D-6E8A-4147-A177-3AD203B41FA5}">
                      <a16:colId xmlns:a16="http://schemas.microsoft.com/office/drawing/2014/main" val="3147466436"/>
                    </a:ext>
                  </a:extLst>
                </a:gridCol>
              </a:tblGrid>
              <a:tr h="11773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 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7" marR="1147" marT="1147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COMPONENTES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7" marR="1147" marT="1147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Indicadores</a:t>
                      </a:r>
                      <a:br>
                        <a:rPr lang="es-MX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s-MX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Denominación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7" marR="1147" marT="1147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Descripción del Indicador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7" marR="1147" marT="1147" marB="0" anchor="ctr">
                    <a:solidFill>
                      <a:srgbClr val="99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56473"/>
                  </a:ext>
                </a:extLst>
              </a:tr>
              <a:tr h="24819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Académica</a:t>
                      </a:r>
                      <a:r>
                        <a:rPr lang="es-MX" sz="12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e investigación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7" marR="1147" marT="1147" marB="0" anchor="ctr">
                    <a:solidFill>
                      <a:srgbClr val="AC7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Espacios físicos para actividades académicas de docencia e investigación mejorados y ampliados que aseguren el acceso y el aprovechamiento sin distinción de capacidades. </a:t>
                      </a:r>
                    </a:p>
                  </a:txBody>
                  <a:tcPr marL="1147" marR="1147" marT="1147" marB="0">
                    <a:solidFill>
                      <a:srgbClr val="FFE8A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Porcentaje de espacios físicos para actividades académicas de docencia e investigación mejorados y ampliados.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7" marR="1147" marT="1147" marB="0" anchor="ctr">
                    <a:solidFill>
                      <a:srgbClr val="FFE8A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Mide el avance en la construcción y / o mejoramiento de los espacios físicos destinados a las actividades académicas de docencia e investigación.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7" marR="1147" marT="1147" marB="0" anchor="ctr">
                    <a:solidFill>
                      <a:srgbClr val="FFE8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454418"/>
                  </a:ext>
                </a:extLst>
              </a:tr>
              <a:tr h="2879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Cultural y deportiva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7" marR="1147" marT="1147" marB="0" anchor="ctr">
                    <a:solidFill>
                      <a:srgbClr val="AC7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Espacios físicos para actividades culturales y deportivas mejorados y ampliados que aseguren el acceso y el aprovechamiento sin distinción de capacidades. 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7" marR="1147" marT="114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Porcentaje de espacios físicos para actividades culturales y deportivas mejorados y ampliados.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7" marR="1147" marT="114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Mide el, avance en la construcción y / o mejoramiento de los espacios físicos destinados a las actividades culturales y deportivas.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7" marR="1147" marT="1147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810156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480630" y="1171338"/>
            <a:ext cx="6993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Gotham Rounded Light" pitchFamily="50" charset="0"/>
              </a:rPr>
              <a:t>Programa presupuestal adjetivo: Infraestructura educativa y cultural</a:t>
            </a:r>
          </a:p>
        </p:txBody>
      </p:sp>
      <p:sp>
        <p:nvSpPr>
          <p:cNvPr id="5" name="3 Título"/>
          <p:cNvSpPr txBox="1">
            <a:spLocks/>
          </p:cNvSpPr>
          <p:nvPr/>
        </p:nvSpPr>
        <p:spPr>
          <a:xfrm>
            <a:off x="1632625" y="542381"/>
            <a:ext cx="9144000" cy="509327"/>
          </a:xfrm>
          <a:prstGeom prst="rect">
            <a:avLst/>
          </a:prstGeom>
          <a:solidFill>
            <a:srgbClr val="9B3F40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Matriz de Indicadores para Resultados (MIR) UdeG 2021</a:t>
            </a:r>
          </a:p>
        </p:txBody>
      </p:sp>
    </p:spTree>
    <p:extLst>
      <p:ext uri="{BB962C8B-B14F-4D97-AF65-F5344CB8AC3E}">
        <p14:creationId xmlns:p14="http://schemas.microsoft.com/office/powerpoint/2010/main" val="28326826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 Rectángulo"/>
          <p:cNvSpPr/>
          <p:nvPr/>
        </p:nvSpPr>
        <p:spPr>
          <a:xfrm>
            <a:off x="1622736" y="828532"/>
            <a:ext cx="9144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Soporte y apoyo a usuarios en el sistema P3e </a:t>
            </a:r>
            <a:endParaRPr lang="es-ES" sz="20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En caso de que en algún proceso del sistema presente problemas técnicos en su funcionamiento o usted requiera información con respecto al uso de las funcionalidades con las que el mismo cuenta, solicite asesoría con:</a:t>
            </a:r>
            <a:endParaRPr lang="es-ES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>
              <a:defRPr/>
            </a:pPr>
            <a:endParaRPr lang="es-ES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CGSAIT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Atención a usuarios: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hlinkClick r:id="rId2" tooltip="mailto:servicedesk@cgti.udg.mx"/>
              </a:rPr>
              <a:t>servicedesk@cgsait.udg.mx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; teléfono: 31342221 ext. 12221</a:t>
            </a:r>
          </a:p>
          <a:p>
            <a:pPr algn="just">
              <a:defRPr/>
            </a:pPr>
            <a:endParaRPr lang="es-ES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CGPE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con: </a:t>
            </a:r>
          </a:p>
          <a:p>
            <a:pPr algn="just">
              <a:defRPr/>
            </a:pPr>
            <a:r>
              <a:rPr lang="es-MX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hlinkClick r:id="rId3"/>
              </a:rPr>
              <a:t>DavidAlejandro@redudg.udg.mx</a:t>
            </a:r>
            <a:r>
              <a:rPr lang="es-MX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y </a:t>
            </a:r>
            <a:r>
              <a:rPr lang="es-MX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hlinkClick r:id="rId3"/>
              </a:rPr>
              <a:t>DavidAlejandro@cgpe.udg.mx</a:t>
            </a:r>
            <a:endParaRPr lang="es-MX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es-MX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Unidad de Programación y Gestión para Resultados</a:t>
            </a:r>
          </a:p>
          <a:p>
            <a:pPr algn="just">
              <a:defRPr/>
            </a:pPr>
            <a:r>
              <a:rPr lang="es-MX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Coordinación General de Planeación y Evaluación</a:t>
            </a:r>
            <a:endParaRPr lang="pt-BR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Tel. 31 34 22 14 ext. 11209</a:t>
            </a:r>
          </a:p>
          <a:p>
            <a:pPr algn="just">
              <a:defRPr/>
            </a:pPr>
            <a:endParaRPr lang="pt-BR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es-MX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Dr. Carlos Roberto Moya Jiménez </a:t>
            </a:r>
          </a:p>
          <a:p>
            <a:pPr algn="just"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hlinkClick r:id="rId4"/>
              </a:rPr>
              <a:t>spmoya@redudg.udg.mx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y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hlinkClick r:id="rId4"/>
              </a:rPr>
              <a:t>moyajcarlos@cgpe.udg.mx</a:t>
            </a:r>
            <a:endParaRPr lang="es-MX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es-MX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Jefe de la Unidad de Programación y Gestión para Resultados</a:t>
            </a:r>
          </a:p>
          <a:p>
            <a:pPr algn="just">
              <a:defRPr/>
            </a:pPr>
            <a:r>
              <a:rPr lang="es-MX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Coordinación General de Planeación y Evaluación</a:t>
            </a:r>
            <a:endParaRPr lang="pt-BR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Tel. 31 34 22 14 ext. 11237</a:t>
            </a:r>
          </a:p>
          <a:p>
            <a:pPr algn="just">
              <a:defRPr/>
            </a:pPr>
            <a:r>
              <a:rPr lang="es-MX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David Alejandro Sánchez Jáuregui</a:t>
            </a:r>
          </a:p>
        </p:txBody>
      </p:sp>
    </p:spTree>
    <p:extLst>
      <p:ext uri="{BB962C8B-B14F-4D97-AF65-F5344CB8AC3E}">
        <p14:creationId xmlns:p14="http://schemas.microsoft.com/office/powerpoint/2010/main" val="5222353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1697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Título">
            <a:extLst>
              <a:ext uri="{FF2B5EF4-FFF2-40B4-BE49-F238E27FC236}">
                <a16:creationId xmlns:a16="http://schemas.microsoft.com/office/drawing/2014/main" id="{CCC0EA7D-18D3-49B1-8916-023B7CB3AD3A}"/>
              </a:ext>
            </a:extLst>
          </p:cNvPr>
          <p:cNvSpPr txBox="1">
            <a:spLocks/>
          </p:cNvSpPr>
          <p:nvPr/>
        </p:nvSpPr>
        <p:spPr>
          <a:xfrm>
            <a:off x="1493286" y="907350"/>
            <a:ext cx="9144000" cy="509327"/>
          </a:xfrm>
          <a:prstGeom prst="rect">
            <a:avLst/>
          </a:prstGeom>
          <a:solidFill>
            <a:srgbClr val="9B3F40"/>
          </a:solidFill>
          <a:ln>
            <a:solidFill>
              <a:srgbClr val="DEB340">
                <a:lumMod val="50000"/>
              </a:srgbClr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Cronograma – Proyectos P3e para Presupuesto 2022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B4F441E-01CE-4EE8-826C-6F8C15441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964927"/>
              </p:ext>
            </p:extLst>
          </p:nvPr>
        </p:nvGraphicFramePr>
        <p:xfrm>
          <a:off x="1493285" y="1562792"/>
          <a:ext cx="9144001" cy="4495195"/>
        </p:xfrm>
        <a:graphic>
          <a:graphicData uri="http://schemas.openxmlformats.org/drawingml/2006/table">
            <a:tbl>
              <a:tblPr firstRow="1" bandRow="1"/>
              <a:tblGrid>
                <a:gridCol w="2288014">
                  <a:extLst>
                    <a:ext uri="{9D8B030D-6E8A-4147-A177-3AD203B41FA5}">
                      <a16:colId xmlns:a16="http://schemas.microsoft.com/office/drawing/2014/main" val="1530478540"/>
                    </a:ext>
                  </a:extLst>
                </a:gridCol>
                <a:gridCol w="1598995">
                  <a:extLst>
                    <a:ext uri="{9D8B030D-6E8A-4147-A177-3AD203B41FA5}">
                      <a16:colId xmlns:a16="http://schemas.microsoft.com/office/drawing/2014/main" val="2685214311"/>
                    </a:ext>
                  </a:extLst>
                </a:gridCol>
                <a:gridCol w="1674304">
                  <a:extLst>
                    <a:ext uri="{9D8B030D-6E8A-4147-A177-3AD203B41FA5}">
                      <a16:colId xmlns:a16="http://schemas.microsoft.com/office/drawing/2014/main" val="3858616665"/>
                    </a:ext>
                  </a:extLst>
                </a:gridCol>
                <a:gridCol w="1791344">
                  <a:extLst>
                    <a:ext uri="{9D8B030D-6E8A-4147-A177-3AD203B41FA5}">
                      <a16:colId xmlns:a16="http://schemas.microsoft.com/office/drawing/2014/main" val="4170609089"/>
                    </a:ext>
                  </a:extLst>
                </a:gridCol>
                <a:gridCol w="1791344">
                  <a:extLst>
                    <a:ext uri="{9D8B030D-6E8A-4147-A177-3AD203B41FA5}">
                      <a16:colId xmlns:a16="http://schemas.microsoft.com/office/drawing/2014/main" val="2125104170"/>
                    </a:ext>
                  </a:extLst>
                </a:gridCol>
              </a:tblGrid>
              <a:tr h="476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/>
                      <a:r>
                        <a:rPr lang="es-MX" sz="1400" dirty="0">
                          <a:latin typeface="+mn-lt"/>
                        </a:rPr>
                        <a:t>Descripción de la actividad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/>
                      <a:r>
                        <a:rPr lang="es-MX" sz="1400" dirty="0">
                          <a:latin typeface="+mn-lt"/>
                        </a:rPr>
                        <a:t>Inicio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/>
                      <a:r>
                        <a:rPr lang="es-MX" sz="1400" dirty="0">
                          <a:latin typeface="+mn-lt"/>
                        </a:rPr>
                        <a:t>Fin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/>
                      <a:r>
                        <a:rPr lang="es-MX" sz="1400" dirty="0">
                          <a:latin typeface="+mn-lt"/>
                        </a:rPr>
                        <a:t>Dependencias participantes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/>
                      <a:r>
                        <a:rPr lang="es-MX" sz="1400" dirty="0">
                          <a:latin typeface="+mn-lt"/>
                        </a:rPr>
                        <a:t>Dependencias Responsables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958080"/>
                  </a:ext>
                </a:extLst>
              </a:tr>
              <a:tr h="476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/>
                      <a:r>
                        <a:rPr lang="es-MX" sz="1400" dirty="0">
                          <a:latin typeface="+mn-lt"/>
                        </a:rPr>
                        <a:t>Sesión conjunta de los CTP y CTF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/>
                      <a:r>
                        <a:rPr lang="es-MX" sz="1400" dirty="0">
                          <a:latin typeface="+mn-lt"/>
                        </a:rPr>
                        <a:t>18 de</a:t>
                      </a:r>
                      <a:r>
                        <a:rPr lang="es-MX" sz="1400" baseline="0" dirty="0">
                          <a:latin typeface="+mn-lt"/>
                        </a:rPr>
                        <a:t> octubre de 2021</a:t>
                      </a:r>
                      <a:endParaRPr lang="es-MX" sz="140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/>
                      <a:r>
                        <a:rPr lang="es-MX" sz="1400" dirty="0">
                          <a:latin typeface="+mn-lt"/>
                        </a:rPr>
                        <a:t>RED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/>
                      <a:r>
                        <a:rPr lang="es-MX" sz="1400" dirty="0">
                          <a:latin typeface="+mn-lt"/>
                        </a:rPr>
                        <a:t>VE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931105"/>
                  </a:ext>
                </a:extLst>
              </a:tr>
              <a:tr h="476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/>
                      <a:r>
                        <a:rPr lang="es-MX" sz="1400" dirty="0">
                          <a:latin typeface="+mn-lt"/>
                        </a:rPr>
                        <a:t>Preparación de </a:t>
                      </a:r>
                      <a:r>
                        <a:rPr lang="es-MX" sz="1400">
                          <a:latin typeface="+mn-lt"/>
                        </a:rPr>
                        <a:t>Proyectos P3e</a:t>
                      </a:r>
                      <a:endParaRPr lang="es-MX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/>
                      <a:r>
                        <a:rPr lang="es-MX" sz="1400" dirty="0">
                          <a:latin typeface="+mn-lt"/>
                        </a:rPr>
                        <a:t>18 al</a:t>
                      </a:r>
                      <a:r>
                        <a:rPr lang="es-MX" sz="1400" baseline="0" dirty="0">
                          <a:latin typeface="+mn-lt"/>
                        </a:rPr>
                        <a:t> 21 de octubre de 2021</a:t>
                      </a:r>
                      <a:endParaRPr lang="es-MX" sz="140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RED</a:t>
                      </a:r>
                      <a:endParaRPr kumimoji="0" lang="es-MX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RED</a:t>
                      </a:r>
                      <a:endParaRPr kumimoji="0" lang="es-MX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898003"/>
                  </a:ext>
                </a:extLst>
              </a:tr>
              <a:tr h="476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/>
                      <a:r>
                        <a:rPr lang="es-MX" sz="1400" dirty="0">
                          <a:latin typeface="+mn-lt"/>
                        </a:rPr>
                        <a:t>Captura</a:t>
                      </a:r>
                      <a:r>
                        <a:rPr lang="es-MX" sz="1400" baseline="0" dirty="0">
                          <a:latin typeface="+mn-lt"/>
                        </a:rPr>
                        <a:t> de Proyectos P3e</a:t>
                      </a:r>
                      <a:endParaRPr lang="es-MX" sz="140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/>
                      <a:r>
                        <a:rPr lang="es-MX" sz="1400" dirty="0">
                          <a:latin typeface="+mn-lt"/>
                        </a:rPr>
                        <a:t>22 de octubre</a:t>
                      </a:r>
                      <a:r>
                        <a:rPr lang="es-MX" sz="1400" baseline="0" dirty="0">
                          <a:latin typeface="+mn-lt"/>
                        </a:rPr>
                        <a:t> de 2021</a:t>
                      </a:r>
                      <a:endParaRPr lang="es-MX" sz="140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/>
                      <a:r>
                        <a:rPr lang="es-MX" sz="1400" dirty="0">
                          <a:latin typeface="+mn-lt"/>
                        </a:rPr>
                        <a:t>28 de octubre de 2021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RED</a:t>
                      </a:r>
                      <a:endParaRPr kumimoji="0" lang="es-MX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RED</a:t>
                      </a:r>
                      <a:endParaRPr kumimoji="0" lang="es-MX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650936"/>
                  </a:ext>
                </a:extLst>
              </a:tr>
              <a:tr h="476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/>
                      <a:r>
                        <a:rPr lang="es-MX" sz="1400" dirty="0">
                          <a:latin typeface="+mn-lt"/>
                        </a:rPr>
                        <a:t>Nivel  I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/>
                      <a:r>
                        <a:rPr lang="es-MX" sz="1400" dirty="0">
                          <a:latin typeface="+mn-lt"/>
                        </a:rPr>
                        <a:t>29 de octubre de 2021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/>
                      <a:r>
                        <a:rPr lang="es-MX" sz="1400" dirty="0">
                          <a:latin typeface="+mn-lt"/>
                        </a:rPr>
                        <a:t>4 de noviembre de 2021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RED</a:t>
                      </a:r>
                      <a:endParaRPr kumimoji="0" lang="es-MX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RED</a:t>
                      </a:r>
                      <a:endParaRPr kumimoji="0" lang="es-MX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602764"/>
                  </a:ext>
                </a:extLst>
              </a:tr>
              <a:tr h="476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/>
                      <a:r>
                        <a:rPr lang="es-MX" sz="1400" dirty="0">
                          <a:latin typeface="+mn-lt"/>
                        </a:rPr>
                        <a:t>Nivel II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/>
                      <a:r>
                        <a:rPr lang="es-MX" sz="1400" dirty="0">
                          <a:latin typeface="+mn-lt"/>
                        </a:rPr>
                        <a:t>5 de noviembre de 2021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/>
                      <a:r>
                        <a:rPr lang="es-MX" sz="1400" dirty="0">
                          <a:latin typeface="+mn-lt"/>
                        </a:rPr>
                        <a:t>11 de noviembre de 2021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RED</a:t>
                      </a:r>
                      <a:endParaRPr kumimoji="0" lang="es-MX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RED</a:t>
                      </a:r>
                      <a:endParaRPr kumimoji="0" lang="es-MX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91375"/>
                  </a:ext>
                </a:extLst>
              </a:tr>
              <a:tr h="476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/>
                      <a:r>
                        <a:rPr lang="es-MX" sz="1400" dirty="0">
                          <a:latin typeface="+mn-lt"/>
                        </a:rPr>
                        <a:t>Nivel III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/>
                      <a:r>
                        <a:rPr lang="es-MX" sz="1400" dirty="0">
                          <a:latin typeface="+mn-lt"/>
                        </a:rPr>
                        <a:t>12 de noviembre de 2021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/>
                      <a:r>
                        <a:rPr lang="es-MX" sz="1400" dirty="0">
                          <a:latin typeface="+mn-lt"/>
                        </a:rPr>
                        <a:t>18 de noviembre de 2021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RED</a:t>
                      </a:r>
                      <a:endParaRPr kumimoji="0" lang="es-MX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RED</a:t>
                      </a:r>
                      <a:endParaRPr kumimoji="0" lang="es-MX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988814"/>
                  </a:ext>
                </a:extLst>
              </a:tr>
              <a:tr h="8680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/>
                      <a:r>
                        <a:rPr lang="es-MX" sz="1400" dirty="0">
                          <a:latin typeface="+mn-lt"/>
                        </a:rPr>
                        <a:t>Notificación</a:t>
                      </a:r>
                      <a:r>
                        <a:rPr lang="es-MX" sz="1400" baseline="0" dirty="0">
                          <a:latin typeface="+mn-lt"/>
                        </a:rPr>
                        <a:t> mediante oficio a la Vicerrectoría Ejecutiva</a:t>
                      </a:r>
                      <a:endParaRPr lang="es-MX" sz="140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/>
                      <a:r>
                        <a:rPr lang="es-MX" sz="1400" dirty="0">
                          <a:latin typeface="+mn-lt"/>
                        </a:rPr>
                        <a:t>19 de</a:t>
                      </a:r>
                      <a:r>
                        <a:rPr lang="es-MX" sz="1400" baseline="0" dirty="0">
                          <a:latin typeface="+mn-lt"/>
                        </a:rPr>
                        <a:t> noviembre de 2021</a:t>
                      </a:r>
                      <a:endParaRPr lang="es-MX" sz="140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/>
                      <a:r>
                        <a:rPr lang="es-MX" sz="1400" dirty="0">
                          <a:latin typeface="+mn-lt"/>
                        </a:rPr>
                        <a:t>23 de noviembre de 2021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RED</a:t>
                      </a:r>
                      <a:endParaRPr kumimoji="0" lang="es-MX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RED</a:t>
                      </a:r>
                      <a:endParaRPr kumimoji="0" lang="es-MX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65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750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Título">
            <a:extLst>
              <a:ext uri="{FF2B5EF4-FFF2-40B4-BE49-F238E27FC236}">
                <a16:creationId xmlns:a16="http://schemas.microsoft.com/office/drawing/2014/main" id="{FE6140A5-2609-4F14-B807-5E49B01D3CB6}"/>
              </a:ext>
            </a:extLst>
          </p:cNvPr>
          <p:cNvSpPr txBox="1">
            <a:spLocks/>
          </p:cNvSpPr>
          <p:nvPr/>
        </p:nvSpPr>
        <p:spPr>
          <a:xfrm>
            <a:off x="1493286" y="907350"/>
            <a:ext cx="9144000" cy="509327"/>
          </a:xfrm>
          <a:prstGeom prst="rect">
            <a:avLst/>
          </a:prstGeom>
          <a:solidFill>
            <a:srgbClr val="9B3F40"/>
          </a:solidFill>
          <a:ln>
            <a:solidFill>
              <a:srgbClr val="DEB340">
                <a:lumMod val="50000"/>
              </a:srgbClr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Niveles de integración de los proyectos P3e</a:t>
            </a:r>
          </a:p>
        </p:txBody>
      </p:sp>
      <p:graphicFrame>
        <p:nvGraphicFramePr>
          <p:cNvPr id="13" name="14 Tabla">
            <a:extLst>
              <a:ext uri="{FF2B5EF4-FFF2-40B4-BE49-F238E27FC236}">
                <a16:creationId xmlns:a16="http://schemas.microsoft.com/office/drawing/2014/main" id="{AC913771-427F-4755-ABB7-61102B9BE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06599"/>
              </p:ext>
            </p:extLst>
          </p:nvPr>
        </p:nvGraphicFramePr>
        <p:xfrm>
          <a:off x="1493287" y="1512916"/>
          <a:ext cx="9143999" cy="4540909"/>
        </p:xfrm>
        <a:graphic>
          <a:graphicData uri="http://schemas.openxmlformats.org/drawingml/2006/table">
            <a:tbl>
              <a:tblPr firstRow="1" bandRow="1"/>
              <a:tblGrid>
                <a:gridCol w="1164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3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3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7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51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20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MX" sz="1400" dirty="0">
                          <a:latin typeface="+mj-lt"/>
                        </a:rPr>
                        <a:t>Período</a:t>
                      </a:r>
                      <a:endParaRPr lang="es-MX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6759" marR="66759" marT="25035" marB="2503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+mj-lt"/>
                        </a:rPr>
                        <a:t>Centros Universitarios</a:t>
                      </a:r>
                      <a:endParaRPr lang="es-MX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6759" marR="66759" marT="25035" marB="2503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+mj-lt"/>
                        </a:rPr>
                        <a:t>SUV</a:t>
                      </a:r>
                      <a:endParaRPr lang="es-MX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6759" marR="66759" marT="25035" marB="2503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+mj-lt"/>
                        </a:rPr>
                        <a:t>SEMS</a:t>
                      </a:r>
                      <a:endParaRPr lang="es-MX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6759" marR="66759" marT="25035" marB="2503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MX" sz="1400" dirty="0">
                          <a:latin typeface="+mj-lt"/>
                        </a:rPr>
                        <a:t>Administración</a:t>
                      </a:r>
                    </a:p>
                    <a:p>
                      <a:pPr algn="ctr"/>
                      <a:r>
                        <a:rPr lang="es-MX" sz="1400" dirty="0">
                          <a:latin typeface="+mj-lt"/>
                        </a:rPr>
                        <a:t>General</a:t>
                      </a:r>
                      <a:endParaRPr lang="es-MX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6759" marR="66759" marT="25035" marB="2503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13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+mn-lt"/>
                        </a:rPr>
                        <a:t>Nivel</a:t>
                      </a:r>
                    </a:p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+mn-lt"/>
                        </a:rPr>
                        <a:t>III</a:t>
                      </a:r>
                    </a:p>
                    <a:p>
                      <a:pPr algn="ctr"/>
                      <a:endParaRPr lang="es-MX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6759" marR="66759" marT="25035" marB="2503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+mn-lt"/>
                        </a:rPr>
                        <a:t>Dictamen: Consejo de Centro</a:t>
                      </a:r>
                    </a:p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+mn-lt"/>
                        </a:rPr>
                        <a:t>Cierre: Centro Universitario</a:t>
                      </a:r>
                    </a:p>
                    <a:p>
                      <a:pPr algn="ctr"/>
                      <a:endParaRPr lang="es-MX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6759" marR="66759" marT="25035" marB="2503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+mn-lt"/>
                        </a:rPr>
                        <a:t>Oficio al Rector General notificando los proyectos aprobados.</a:t>
                      </a:r>
                    </a:p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+mn-lt"/>
                        </a:rPr>
                        <a:t>Cierre: SUV</a:t>
                      </a:r>
                    </a:p>
                    <a:p>
                      <a:pPr algn="ctr"/>
                      <a:endParaRPr lang="es-MX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6759" marR="66759" marT="25035" marB="2503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+mn-lt"/>
                        </a:rPr>
                        <a:t>Dictamen: Consejo de Educación Media Superior</a:t>
                      </a:r>
                    </a:p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+mn-lt"/>
                        </a:rPr>
                        <a:t>Cierre: SEMS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6759" marR="66759" marT="25035" marB="2503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+mn-lt"/>
                        </a:rPr>
                        <a:t>Oficio al Rector General notificando los proyectos aprobados del subsistema. (Vicerrectoría, Secretaría General)</a:t>
                      </a:r>
                    </a:p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+mn-lt"/>
                        </a:rPr>
                        <a:t>Cierre: Subsistemas de la AG</a:t>
                      </a:r>
                    </a:p>
                  </a:txBody>
                  <a:tcPr marL="66759" marR="66759" marT="25035" marB="2503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6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+mn-lt"/>
                        </a:rPr>
                        <a:t>Nivel</a:t>
                      </a:r>
                    </a:p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+mn-lt"/>
                        </a:rPr>
                        <a:t>II</a:t>
                      </a:r>
                    </a:p>
                    <a:p>
                      <a:pPr algn="ctr"/>
                      <a:endParaRPr lang="es-MX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6759" marR="66759" marT="25035" marB="2503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+mn-lt"/>
                        </a:rPr>
                        <a:t>Acta: Consejo Divisional</a:t>
                      </a:r>
                    </a:p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+mn-lt"/>
                        </a:rPr>
                        <a:t>Cierre: Divisiones y Secretarías</a:t>
                      </a:r>
                    </a:p>
                    <a:p>
                      <a:pPr algn="ctr"/>
                      <a:endParaRPr lang="es-MX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6759" marR="66759" marT="25035" marB="2503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latin typeface="+mn-lt"/>
                        </a:rPr>
                        <a:t>Cierre: Direcciones</a:t>
                      </a:r>
                    </a:p>
                    <a:p>
                      <a:pPr algn="ctr"/>
                      <a:endParaRPr lang="es-MX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6759" marR="66759" marT="25035" marB="2503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+mn-lt"/>
                        </a:rPr>
                        <a:t>Acta: Consejo de escuela</a:t>
                      </a:r>
                    </a:p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+mn-lt"/>
                        </a:rPr>
                        <a:t>Cierre: Escuelas preparatorias</a:t>
                      </a:r>
                    </a:p>
                  </a:txBody>
                  <a:tcPr marL="66759" marR="66759" marT="25035" marB="2503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latin typeface="+mn-lt"/>
                        </a:rPr>
                        <a:t>Cierre: Coordinaciones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latin typeface="+mn-lt"/>
                        </a:rPr>
                        <a:t>Generales y equivalentes</a:t>
                      </a:r>
                    </a:p>
                  </a:txBody>
                  <a:tcPr marL="66759" marR="66759" marT="25035" marB="2503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90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+mn-lt"/>
                        </a:rPr>
                        <a:t>Nivel</a:t>
                      </a:r>
                    </a:p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+mn-lt"/>
                        </a:rPr>
                        <a:t>I</a:t>
                      </a:r>
                    </a:p>
                    <a:p>
                      <a:pPr algn="ctr"/>
                      <a:endParaRPr lang="es-MX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6759" marR="66759" marT="25035" marB="2503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+mn-lt"/>
                        </a:rPr>
                        <a:t>Acta: Colegio Departamental</a:t>
                      </a:r>
                    </a:p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+mn-lt"/>
                        </a:rPr>
                        <a:t>Cierre: Departamentos y URES de las Secretarías</a:t>
                      </a:r>
                    </a:p>
                    <a:p>
                      <a:pPr algn="ctr"/>
                      <a:endParaRPr lang="es-MX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6759" marR="66759" marT="25035" marB="2503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latin typeface="+mn-lt"/>
                        </a:rPr>
                        <a:t>Cierre: Coordinaciones</a:t>
                      </a:r>
                    </a:p>
                    <a:p>
                      <a:pPr algn="ctr"/>
                      <a:endParaRPr lang="es-MX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6759" marR="66759" marT="25035" marB="2503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latin typeface="+mn-lt"/>
                        </a:rPr>
                        <a:t>Captura normal</a:t>
                      </a:r>
                    </a:p>
                    <a:p>
                      <a:pPr algn="ctr"/>
                      <a:endParaRPr lang="es-MX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6759" marR="66759" marT="25035" marB="2503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latin typeface="+mn-lt"/>
                        </a:rPr>
                        <a:t>Cierre: Unidades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latin typeface="+mn-lt"/>
                        </a:rPr>
                        <a:t>y equivalentes</a:t>
                      </a:r>
                    </a:p>
                    <a:p>
                      <a:pPr algn="ctr"/>
                      <a:endParaRPr lang="es-MX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6759" marR="66759" marT="25035" marB="2503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84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latin typeface="+mn-lt"/>
                        </a:rPr>
                        <a:t>Fin del período de captura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6759" marR="66759" marT="25035" marB="2503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latin typeface="+mn-lt"/>
                        </a:rPr>
                        <a:t>Cierre: URES dependientes de los departamentos</a:t>
                      </a:r>
                    </a:p>
                    <a:p>
                      <a:pPr algn="ctr"/>
                      <a:endParaRPr lang="es-MX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6759" marR="66759" marT="25035" marB="2503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>
                        <a:tint val="2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latin typeface="+mn-lt"/>
                        </a:rPr>
                        <a:t>Captura normal</a:t>
                      </a:r>
                    </a:p>
                    <a:p>
                      <a:pPr algn="ctr"/>
                      <a:endParaRPr lang="es-MX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6759" marR="66759" marT="25035" marB="2503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340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4" name="Grupo 13">
            <a:extLst>
              <a:ext uri="{FF2B5EF4-FFF2-40B4-BE49-F238E27FC236}">
                <a16:creationId xmlns:a16="http://schemas.microsoft.com/office/drawing/2014/main" id="{936DCD36-ED21-476C-932C-D0A0E268FC7C}"/>
              </a:ext>
            </a:extLst>
          </p:cNvPr>
          <p:cNvGrpSpPr/>
          <p:nvPr/>
        </p:nvGrpSpPr>
        <p:grpSpPr>
          <a:xfrm>
            <a:off x="811102" y="4378035"/>
            <a:ext cx="584152" cy="1675790"/>
            <a:chOff x="84185" y="4006756"/>
            <a:chExt cx="584152" cy="11865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AutoShape 35">
              <a:extLst>
                <a:ext uri="{FF2B5EF4-FFF2-40B4-BE49-F238E27FC236}">
                  <a16:creationId xmlns:a16="http://schemas.microsoft.com/office/drawing/2014/main" id="{F5EFD9D9-CE67-4339-9BE2-DE49215BB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85" y="4071915"/>
              <a:ext cx="584152" cy="1121406"/>
            </a:xfrm>
            <a:prstGeom prst="upArrow">
              <a:avLst>
                <a:gd name="adj1" fmla="val 50000"/>
                <a:gd name="adj2" fmla="val 62465"/>
              </a:avLst>
            </a:prstGeom>
            <a:solidFill>
              <a:srgbClr val="A23C33">
                <a:lumMod val="40000"/>
                <a:lumOff val="60000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</a:endParaRPr>
            </a:p>
          </p:txBody>
        </p:sp>
        <p:sp>
          <p:nvSpPr>
            <p:cNvPr id="16" name="Text Box 36">
              <a:extLst>
                <a:ext uri="{FF2B5EF4-FFF2-40B4-BE49-F238E27FC236}">
                  <a16:creationId xmlns:a16="http://schemas.microsoft.com/office/drawing/2014/main" id="{F02DF8F2-A5ED-4A28-9FAB-DF8790CD3F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162697" y="4376124"/>
              <a:ext cx="10465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</a:rPr>
                <a:t>Integración</a:t>
              </a: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AC01AF04-D07A-44EE-B62B-6764C67E50AB}"/>
              </a:ext>
            </a:extLst>
          </p:cNvPr>
          <p:cNvGrpSpPr/>
          <p:nvPr/>
        </p:nvGrpSpPr>
        <p:grpSpPr>
          <a:xfrm>
            <a:off x="811102" y="2103650"/>
            <a:ext cx="584152" cy="1825329"/>
            <a:chOff x="84185" y="2560649"/>
            <a:chExt cx="584152" cy="12177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AutoShape 34">
              <a:extLst>
                <a:ext uri="{FF2B5EF4-FFF2-40B4-BE49-F238E27FC236}">
                  <a16:creationId xmlns:a16="http://schemas.microsoft.com/office/drawing/2014/main" id="{C1BE372C-CABB-410F-B060-F9DC07D06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85" y="2656995"/>
              <a:ext cx="584152" cy="1121406"/>
            </a:xfrm>
            <a:prstGeom prst="upArrow">
              <a:avLst>
                <a:gd name="adj1" fmla="val 50000"/>
                <a:gd name="adj2" fmla="val 62466"/>
              </a:avLst>
            </a:prstGeom>
            <a:solidFill>
              <a:srgbClr val="A23C33">
                <a:lumMod val="40000"/>
                <a:lumOff val="60000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</a:endParaRPr>
            </a:p>
          </p:txBody>
        </p:sp>
        <p:sp>
          <p:nvSpPr>
            <p:cNvPr id="19" name="Text Box 37">
              <a:extLst>
                <a:ext uri="{FF2B5EF4-FFF2-40B4-BE49-F238E27FC236}">
                  <a16:creationId xmlns:a16="http://schemas.microsoft.com/office/drawing/2014/main" id="{4BC55EA2-E688-429A-BB17-459917E234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146997" y="2930017"/>
              <a:ext cx="10465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</a:rPr>
                <a:t>Integración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4871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Título"/>
          <p:cNvSpPr txBox="1">
            <a:spLocks/>
          </p:cNvSpPr>
          <p:nvPr/>
        </p:nvSpPr>
        <p:spPr>
          <a:xfrm>
            <a:off x="1493949" y="2697095"/>
            <a:ext cx="9144000" cy="1470025"/>
          </a:xfrm>
          <a:prstGeom prst="rect">
            <a:avLst/>
          </a:prstGeom>
          <a:solidFill>
            <a:srgbClr val="9B3F40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3600" dirty="0">
                <a:solidFill>
                  <a:schemeClr val="bg1"/>
                </a:solidFill>
                <a:latin typeface="Arial Narrow" panose="020B0606020202030204" pitchFamily="34" charset="0"/>
              </a:rPr>
              <a:t>Elementos de los proyectos P3e</a:t>
            </a:r>
          </a:p>
        </p:txBody>
      </p:sp>
    </p:spTree>
    <p:extLst>
      <p:ext uri="{BB962C8B-B14F-4D97-AF65-F5344CB8AC3E}">
        <p14:creationId xmlns:p14="http://schemas.microsoft.com/office/powerpoint/2010/main" val="3763456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Título"/>
          <p:cNvSpPr txBox="1">
            <a:spLocks/>
          </p:cNvSpPr>
          <p:nvPr/>
        </p:nvSpPr>
        <p:spPr>
          <a:xfrm>
            <a:off x="1484736" y="506599"/>
            <a:ext cx="9144000" cy="509327"/>
          </a:xfrm>
          <a:prstGeom prst="rect">
            <a:avLst/>
          </a:prstGeom>
          <a:solidFill>
            <a:srgbClr val="9B3F40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400" dirty="0">
                <a:solidFill>
                  <a:schemeClr val="bg1"/>
                </a:solidFill>
                <a:latin typeface="Arial Narrow" panose="020B0606020202030204" pitchFamily="34" charset="0"/>
              </a:rPr>
              <a:t>Definición y elementos básicos de un proyecto P3e</a:t>
            </a:r>
          </a:p>
          <a:p>
            <a:r>
              <a:rPr lang="es-MX" sz="2400" dirty="0">
                <a:solidFill>
                  <a:schemeClr val="bg1"/>
                </a:solidFill>
                <a:latin typeface="Arial Narrow" panose="020B0606020202030204" pitchFamily="34" charset="0"/>
              </a:rPr>
              <a:t>Estructura simplificada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493286" y="1496595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solidFill>
                  <a:schemeClr val="accent4">
                    <a:lumMod val="50000"/>
                  </a:schemeClr>
                </a:solidFill>
              </a:rPr>
              <a:t>¿Qué es un proyecto P3e?</a:t>
            </a:r>
          </a:p>
          <a:p>
            <a:pPr algn="just"/>
            <a:endParaRPr lang="es-MX" sz="1600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es-MX" sz="1600" dirty="0">
                <a:solidFill>
                  <a:schemeClr val="accent4">
                    <a:lumMod val="50000"/>
                  </a:schemeClr>
                </a:solidFill>
              </a:rPr>
              <a:t>Estructura donde se realiza la programación del gasto en las diferentes partidas del clasificador armonizado alineados para el logro los resultados plasmados en los objetivos del Plan de Desarrollo Institucional y de los Planes de Desarrollo de los centros universitarios y sistemas.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910421" y="2899952"/>
            <a:ext cx="10394888" cy="2951050"/>
            <a:chOff x="835607" y="2908535"/>
            <a:chExt cx="10580326" cy="3076660"/>
          </a:xfrm>
        </p:grpSpPr>
        <p:sp>
          <p:nvSpPr>
            <p:cNvPr id="4" name="Rectángulo redondeado 3"/>
            <p:cNvSpPr/>
            <p:nvPr/>
          </p:nvSpPr>
          <p:spPr>
            <a:xfrm>
              <a:off x="866256" y="4188555"/>
              <a:ext cx="9648213" cy="604541"/>
            </a:xfrm>
            <a:prstGeom prst="roundRect">
              <a:avLst/>
            </a:prstGeom>
            <a:solidFill>
              <a:srgbClr val="FFFF00">
                <a:alpha val="3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" name="17 Rectángulo"/>
            <p:cNvSpPr/>
            <p:nvPr/>
          </p:nvSpPr>
          <p:spPr>
            <a:xfrm>
              <a:off x="835607" y="3193324"/>
              <a:ext cx="10571035" cy="228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b="1" dirty="0">
                  <a:solidFill>
                    <a:schemeClr val="bg1">
                      <a:lumMod val="95000"/>
                    </a:schemeClr>
                  </a:solidFill>
                </a:rPr>
                <a:t>Justificación</a:t>
              </a:r>
            </a:p>
          </p:txBody>
        </p:sp>
        <p:sp>
          <p:nvSpPr>
            <p:cNvPr id="8" name="18 Rectángulo"/>
            <p:cNvSpPr/>
            <p:nvPr/>
          </p:nvSpPr>
          <p:spPr>
            <a:xfrm>
              <a:off x="1060994" y="3778271"/>
              <a:ext cx="1004047" cy="42358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1100" dirty="0">
                  <a:solidFill>
                    <a:schemeClr val="tx1"/>
                  </a:solidFill>
                </a:rPr>
                <a:t>Objetivo específico 1</a:t>
              </a:r>
            </a:p>
          </p:txBody>
        </p:sp>
        <p:sp>
          <p:nvSpPr>
            <p:cNvPr id="9" name="19 Rectángulo"/>
            <p:cNvSpPr/>
            <p:nvPr/>
          </p:nvSpPr>
          <p:spPr>
            <a:xfrm>
              <a:off x="3747880" y="3784997"/>
              <a:ext cx="1004047" cy="42358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1100" dirty="0">
                  <a:solidFill>
                    <a:schemeClr val="tx1"/>
                  </a:solidFill>
                </a:rPr>
                <a:t>Objetivo específico 2</a:t>
              </a:r>
            </a:p>
          </p:txBody>
        </p:sp>
        <p:sp>
          <p:nvSpPr>
            <p:cNvPr id="10" name="20 Rectángulo"/>
            <p:cNvSpPr/>
            <p:nvPr/>
          </p:nvSpPr>
          <p:spPr>
            <a:xfrm>
              <a:off x="6629504" y="3784997"/>
              <a:ext cx="1004047" cy="42358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1100" dirty="0">
                  <a:solidFill>
                    <a:schemeClr val="tx1"/>
                  </a:solidFill>
                </a:rPr>
                <a:t>Objetivo específico 3</a:t>
              </a:r>
            </a:p>
          </p:txBody>
        </p:sp>
        <p:sp>
          <p:nvSpPr>
            <p:cNvPr id="11" name="22 Flecha arriba y abajo"/>
            <p:cNvSpPr/>
            <p:nvPr/>
          </p:nvSpPr>
          <p:spPr>
            <a:xfrm rot="2750164">
              <a:off x="1514318" y="3412141"/>
              <a:ext cx="195263" cy="403225"/>
            </a:xfrm>
            <a:prstGeom prst="upDown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/>
            </a:p>
          </p:txBody>
        </p:sp>
        <p:sp>
          <p:nvSpPr>
            <p:cNvPr id="12" name="23 Flecha arriba y abajo"/>
            <p:cNvSpPr/>
            <p:nvPr/>
          </p:nvSpPr>
          <p:spPr>
            <a:xfrm rot="18976632">
              <a:off x="9374738" y="3428360"/>
              <a:ext cx="258763" cy="302419"/>
            </a:xfrm>
            <a:prstGeom prst="upDown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/>
            </a:p>
          </p:txBody>
        </p:sp>
        <p:sp>
          <p:nvSpPr>
            <p:cNvPr id="13" name="24 Flecha arriba y abajo"/>
            <p:cNvSpPr/>
            <p:nvPr/>
          </p:nvSpPr>
          <p:spPr>
            <a:xfrm>
              <a:off x="4109468" y="3421924"/>
              <a:ext cx="258762" cy="303610"/>
            </a:xfrm>
            <a:prstGeom prst="upDown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/>
            </a:p>
          </p:txBody>
        </p:sp>
        <p:sp>
          <p:nvSpPr>
            <p:cNvPr id="14" name="28 Flecha arriba y abajo"/>
            <p:cNvSpPr/>
            <p:nvPr/>
          </p:nvSpPr>
          <p:spPr>
            <a:xfrm>
              <a:off x="7035276" y="3469270"/>
              <a:ext cx="260350" cy="302419"/>
            </a:xfrm>
            <a:prstGeom prst="upDown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/>
            </a:p>
          </p:txBody>
        </p:sp>
        <p:sp>
          <p:nvSpPr>
            <p:cNvPr id="15" name="29 Llamada de flecha hacia arriba"/>
            <p:cNvSpPr/>
            <p:nvPr/>
          </p:nvSpPr>
          <p:spPr>
            <a:xfrm>
              <a:off x="2150160" y="4141681"/>
              <a:ext cx="1358704" cy="491168"/>
            </a:xfrm>
            <a:prstGeom prst="upArrowCallout">
              <a:avLst>
                <a:gd name="adj1" fmla="val 50000"/>
                <a:gd name="adj2" fmla="val 25000"/>
                <a:gd name="adj3" fmla="val 25000"/>
                <a:gd name="adj4" fmla="val 64977"/>
              </a:avLst>
            </a:prstGeom>
            <a:solidFill>
              <a:schemeClr val="accent4">
                <a:lumMod val="5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1100" dirty="0"/>
                <a:t>Resultado 1</a:t>
              </a:r>
            </a:p>
            <a:p>
              <a:pPr algn="ctr">
                <a:defRPr/>
              </a:pPr>
              <a:r>
                <a:rPr lang="es-MX" sz="1100" dirty="0"/>
                <a:t>(indicadores)</a:t>
              </a:r>
            </a:p>
          </p:txBody>
        </p:sp>
        <p:sp>
          <p:nvSpPr>
            <p:cNvPr id="16" name="33 Rectángulo"/>
            <p:cNvSpPr/>
            <p:nvPr/>
          </p:nvSpPr>
          <p:spPr>
            <a:xfrm>
              <a:off x="905391" y="4780147"/>
              <a:ext cx="565150" cy="16787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900" dirty="0">
                  <a:solidFill>
                    <a:schemeClr val="tx1"/>
                  </a:solidFill>
                </a:rPr>
                <a:t>Partida</a:t>
              </a:r>
            </a:p>
          </p:txBody>
        </p:sp>
        <p:sp>
          <p:nvSpPr>
            <p:cNvPr id="17" name="35 Rectángulo"/>
            <p:cNvSpPr/>
            <p:nvPr/>
          </p:nvSpPr>
          <p:spPr>
            <a:xfrm>
              <a:off x="1561030" y="4780147"/>
              <a:ext cx="563563" cy="16787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900" dirty="0">
                  <a:solidFill>
                    <a:schemeClr val="tx1"/>
                  </a:solidFill>
                </a:rPr>
                <a:t>Partida</a:t>
              </a:r>
            </a:p>
          </p:txBody>
        </p:sp>
        <p:sp>
          <p:nvSpPr>
            <p:cNvPr id="18" name="36 Rectángulo"/>
            <p:cNvSpPr/>
            <p:nvPr/>
          </p:nvSpPr>
          <p:spPr>
            <a:xfrm>
              <a:off x="3639421" y="4798036"/>
              <a:ext cx="565150" cy="16787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900" dirty="0">
                  <a:solidFill>
                    <a:schemeClr val="tx1"/>
                  </a:solidFill>
                </a:rPr>
                <a:t>Partida</a:t>
              </a:r>
            </a:p>
          </p:txBody>
        </p:sp>
        <p:sp>
          <p:nvSpPr>
            <p:cNvPr id="19" name="37 Rectángulo"/>
            <p:cNvSpPr/>
            <p:nvPr/>
          </p:nvSpPr>
          <p:spPr>
            <a:xfrm>
              <a:off x="4295060" y="4798036"/>
              <a:ext cx="563563" cy="16787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900" dirty="0">
                  <a:solidFill>
                    <a:schemeClr val="tx1"/>
                  </a:solidFill>
                </a:rPr>
                <a:t>Partida</a:t>
              </a:r>
            </a:p>
          </p:txBody>
        </p:sp>
        <p:sp>
          <p:nvSpPr>
            <p:cNvPr id="20" name="38 Rectángulo"/>
            <p:cNvSpPr/>
            <p:nvPr/>
          </p:nvSpPr>
          <p:spPr>
            <a:xfrm>
              <a:off x="6587601" y="4780147"/>
              <a:ext cx="565150" cy="16787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900" dirty="0">
                  <a:solidFill>
                    <a:schemeClr val="tx1"/>
                  </a:solidFill>
                </a:rPr>
                <a:t>Partida</a:t>
              </a:r>
            </a:p>
          </p:txBody>
        </p:sp>
        <p:sp>
          <p:nvSpPr>
            <p:cNvPr id="21" name="39 Rectángulo"/>
            <p:cNvSpPr/>
            <p:nvPr/>
          </p:nvSpPr>
          <p:spPr>
            <a:xfrm>
              <a:off x="7241651" y="4780147"/>
              <a:ext cx="565150" cy="16787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900" dirty="0">
                  <a:solidFill>
                    <a:schemeClr val="tx1"/>
                  </a:solidFill>
                </a:rPr>
                <a:t>Partida</a:t>
              </a:r>
            </a:p>
          </p:txBody>
        </p:sp>
        <p:sp>
          <p:nvSpPr>
            <p:cNvPr id="22" name="40 Rectángulo"/>
            <p:cNvSpPr/>
            <p:nvPr/>
          </p:nvSpPr>
          <p:spPr>
            <a:xfrm>
              <a:off x="8928637" y="4780147"/>
              <a:ext cx="565150" cy="16787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900" dirty="0">
                  <a:solidFill>
                    <a:schemeClr val="tx1"/>
                  </a:solidFill>
                </a:rPr>
                <a:t>Partida</a:t>
              </a:r>
            </a:p>
          </p:txBody>
        </p:sp>
        <p:sp>
          <p:nvSpPr>
            <p:cNvPr id="23" name="41 Rectángulo"/>
            <p:cNvSpPr/>
            <p:nvPr/>
          </p:nvSpPr>
          <p:spPr>
            <a:xfrm>
              <a:off x="9584277" y="4780147"/>
              <a:ext cx="563563" cy="16787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900" dirty="0">
                  <a:solidFill>
                    <a:schemeClr val="tx1"/>
                  </a:solidFill>
                </a:rPr>
                <a:t>Partida</a:t>
              </a:r>
            </a:p>
          </p:txBody>
        </p:sp>
        <p:sp>
          <p:nvSpPr>
            <p:cNvPr id="24" name="42 Flecha arriba y abajo"/>
            <p:cNvSpPr/>
            <p:nvPr/>
          </p:nvSpPr>
          <p:spPr>
            <a:xfrm>
              <a:off x="1111767" y="4477729"/>
              <a:ext cx="134937" cy="241697"/>
            </a:xfrm>
            <a:prstGeom prst="upDown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/>
            </a:p>
          </p:txBody>
        </p:sp>
        <p:sp>
          <p:nvSpPr>
            <p:cNvPr id="25" name="43 Flecha arriba y abajo"/>
            <p:cNvSpPr/>
            <p:nvPr/>
          </p:nvSpPr>
          <p:spPr>
            <a:xfrm>
              <a:off x="1792803" y="4477729"/>
              <a:ext cx="134938" cy="241697"/>
            </a:xfrm>
            <a:prstGeom prst="upDown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/>
            </a:p>
          </p:txBody>
        </p:sp>
        <p:sp>
          <p:nvSpPr>
            <p:cNvPr id="26" name="44 Flecha arriba y abajo"/>
            <p:cNvSpPr/>
            <p:nvPr/>
          </p:nvSpPr>
          <p:spPr>
            <a:xfrm>
              <a:off x="3828333" y="4508715"/>
              <a:ext cx="134938" cy="241697"/>
            </a:xfrm>
            <a:prstGeom prst="upDown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/>
            </a:p>
          </p:txBody>
        </p:sp>
        <p:sp>
          <p:nvSpPr>
            <p:cNvPr id="27" name="45 Flecha arriba y abajo"/>
            <p:cNvSpPr/>
            <p:nvPr/>
          </p:nvSpPr>
          <p:spPr>
            <a:xfrm>
              <a:off x="4509373" y="4508715"/>
              <a:ext cx="134937" cy="241697"/>
            </a:xfrm>
            <a:prstGeom prst="upDown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/>
            </a:p>
          </p:txBody>
        </p:sp>
        <p:sp>
          <p:nvSpPr>
            <p:cNvPr id="28" name="46 Flecha arriba y abajo"/>
            <p:cNvSpPr/>
            <p:nvPr/>
          </p:nvSpPr>
          <p:spPr>
            <a:xfrm>
              <a:off x="6757463" y="4503922"/>
              <a:ext cx="134938" cy="242888"/>
            </a:xfrm>
            <a:prstGeom prst="upDown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/>
            </a:p>
          </p:txBody>
        </p:sp>
        <p:sp>
          <p:nvSpPr>
            <p:cNvPr id="29" name="47 Flecha arriba y abajo"/>
            <p:cNvSpPr/>
            <p:nvPr/>
          </p:nvSpPr>
          <p:spPr>
            <a:xfrm>
              <a:off x="7438503" y="4503922"/>
              <a:ext cx="134937" cy="242888"/>
            </a:xfrm>
            <a:prstGeom prst="upDown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/>
            </a:p>
          </p:txBody>
        </p:sp>
        <p:sp>
          <p:nvSpPr>
            <p:cNvPr id="30" name="48 Flecha arriba y abajo"/>
            <p:cNvSpPr/>
            <p:nvPr/>
          </p:nvSpPr>
          <p:spPr>
            <a:xfrm>
              <a:off x="9100087" y="4483681"/>
              <a:ext cx="133350" cy="242888"/>
            </a:xfrm>
            <a:prstGeom prst="upDown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/>
            </a:p>
          </p:txBody>
        </p:sp>
        <p:sp>
          <p:nvSpPr>
            <p:cNvPr id="31" name="49 Flecha arriba y abajo"/>
            <p:cNvSpPr/>
            <p:nvPr/>
          </p:nvSpPr>
          <p:spPr>
            <a:xfrm>
              <a:off x="9781125" y="4483681"/>
              <a:ext cx="134938" cy="242888"/>
            </a:xfrm>
            <a:prstGeom prst="upDown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/>
            </a:p>
          </p:txBody>
        </p:sp>
        <p:sp>
          <p:nvSpPr>
            <p:cNvPr id="32" name="54 Flecha curvada hacia arriba"/>
            <p:cNvSpPr/>
            <p:nvPr/>
          </p:nvSpPr>
          <p:spPr>
            <a:xfrm>
              <a:off x="1765354" y="5602944"/>
              <a:ext cx="2484916" cy="382251"/>
            </a:xfrm>
            <a:prstGeom prst="curvedUpArrow">
              <a:avLst>
                <a:gd name="adj1" fmla="val 25000"/>
                <a:gd name="adj2" fmla="val 89789"/>
                <a:gd name="adj3" fmla="val 25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33" name="51 Rectángulo"/>
            <p:cNvSpPr/>
            <p:nvPr/>
          </p:nvSpPr>
          <p:spPr>
            <a:xfrm>
              <a:off x="844898" y="2908535"/>
              <a:ext cx="10571035" cy="2286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b="1" dirty="0">
                  <a:solidFill>
                    <a:schemeClr val="bg1">
                      <a:lumMod val="95000"/>
                    </a:schemeClr>
                  </a:solidFill>
                </a:rPr>
                <a:t>Objetivo general</a:t>
              </a:r>
            </a:p>
          </p:txBody>
        </p:sp>
        <p:sp>
          <p:nvSpPr>
            <p:cNvPr id="34" name="52 Rectángulo"/>
            <p:cNvSpPr/>
            <p:nvPr/>
          </p:nvSpPr>
          <p:spPr>
            <a:xfrm>
              <a:off x="896660" y="5013694"/>
              <a:ext cx="565150" cy="39254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700" dirty="0">
                  <a:solidFill>
                    <a:schemeClr val="tx1"/>
                  </a:solidFill>
                </a:rPr>
                <a:t>Aplicación del recurso</a:t>
              </a:r>
            </a:p>
          </p:txBody>
        </p:sp>
        <p:sp>
          <p:nvSpPr>
            <p:cNvPr id="35" name="53 Rectángulo"/>
            <p:cNvSpPr/>
            <p:nvPr/>
          </p:nvSpPr>
          <p:spPr>
            <a:xfrm>
              <a:off x="1561029" y="5013694"/>
              <a:ext cx="565150" cy="39254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700" dirty="0">
                  <a:solidFill>
                    <a:schemeClr val="tx1"/>
                  </a:solidFill>
                </a:rPr>
                <a:t>Aplicación del recurso</a:t>
              </a:r>
            </a:p>
          </p:txBody>
        </p:sp>
        <p:sp>
          <p:nvSpPr>
            <p:cNvPr id="36" name="57 Rectángulo"/>
            <p:cNvSpPr/>
            <p:nvPr/>
          </p:nvSpPr>
          <p:spPr>
            <a:xfrm>
              <a:off x="3619756" y="5031583"/>
              <a:ext cx="565150" cy="39254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700" dirty="0">
                  <a:solidFill>
                    <a:schemeClr val="tx1"/>
                  </a:solidFill>
                </a:rPr>
                <a:t>Aplicación del recurso</a:t>
              </a:r>
            </a:p>
          </p:txBody>
        </p:sp>
        <p:sp>
          <p:nvSpPr>
            <p:cNvPr id="37" name="58 Rectángulo"/>
            <p:cNvSpPr/>
            <p:nvPr/>
          </p:nvSpPr>
          <p:spPr>
            <a:xfrm>
              <a:off x="4284124" y="5031583"/>
              <a:ext cx="565150" cy="39254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700" dirty="0">
                  <a:solidFill>
                    <a:schemeClr val="tx1"/>
                  </a:solidFill>
                </a:rPr>
                <a:t>Aplicación del recurso</a:t>
              </a:r>
            </a:p>
          </p:txBody>
        </p:sp>
        <p:sp>
          <p:nvSpPr>
            <p:cNvPr id="38" name="59 Rectángulo"/>
            <p:cNvSpPr/>
            <p:nvPr/>
          </p:nvSpPr>
          <p:spPr>
            <a:xfrm>
              <a:off x="6577794" y="5013694"/>
              <a:ext cx="565150" cy="39254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700" dirty="0">
                  <a:solidFill>
                    <a:schemeClr val="tx1"/>
                  </a:solidFill>
                </a:rPr>
                <a:t>Aplicación del recurso</a:t>
              </a:r>
            </a:p>
          </p:txBody>
        </p:sp>
        <p:sp>
          <p:nvSpPr>
            <p:cNvPr id="39" name="60 Rectángulo"/>
            <p:cNvSpPr/>
            <p:nvPr/>
          </p:nvSpPr>
          <p:spPr>
            <a:xfrm>
              <a:off x="7242164" y="5013694"/>
              <a:ext cx="565150" cy="39254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700" dirty="0">
                  <a:solidFill>
                    <a:schemeClr val="tx1"/>
                  </a:solidFill>
                </a:rPr>
                <a:t>Aplicación del recurso</a:t>
              </a:r>
            </a:p>
          </p:txBody>
        </p:sp>
        <p:sp>
          <p:nvSpPr>
            <p:cNvPr id="40" name="61 Rectángulo"/>
            <p:cNvSpPr/>
            <p:nvPr/>
          </p:nvSpPr>
          <p:spPr>
            <a:xfrm>
              <a:off x="8927857" y="5013694"/>
              <a:ext cx="565150" cy="39254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700" dirty="0">
                  <a:solidFill>
                    <a:schemeClr val="tx1"/>
                  </a:solidFill>
                </a:rPr>
                <a:t>Aplicación del recurso</a:t>
              </a:r>
            </a:p>
          </p:txBody>
        </p:sp>
        <p:sp>
          <p:nvSpPr>
            <p:cNvPr id="41" name="62 Rectángulo"/>
            <p:cNvSpPr/>
            <p:nvPr/>
          </p:nvSpPr>
          <p:spPr>
            <a:xfrm>
              <a:off x="9592227" y="5013694"/>
              <a:ext cx="565150" cy="39254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700" dirty="0">
                  <a:solidFill>
                    <a:schemeClr val="tx1"/>
                  </a:solidFill>
                </a:rPr>
                <a:t>Aplicación del recurso</a:t>
              </a:r>
            </a:p>
          </p:txBody>
        </p:sp>
        <p:sp>
          <p:nvSpPr>
            <p:cNvPr id="42" name="21 Rectángulo"/>
            <p:cNvSpPr/>
            <p:nvPr/>
          </p:nvSpPr>
          <p:spPr>
            <a:xfrm>
              <a:off x="9003128" y="3784997"/>
              <a:ext cx="1004047" cy="42358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1100" dirty="0">
                  <a:solidFill>
                    <a:schemeClr val="tx1"/>
                  </a:solidFill>
                </a:rPr>
                <a:t>Objetivo específico 4</a:t>
              </a:r>
            </a:p>
          </p:txBody>
        </p:sp>
        <p:sp>
          <p:nvSpPr>
            <p:cNvPr id="43" name="54 Flecha curvada hacia arriba"/>
            <p:cNvSpPr/>
            <p:nvPr/>
          </p:nvSpPr>
          <p:spPr>
            <a:xfrm>
              <a:off x="4669397" y="5602944"/>
              <a:ext cx="2484916" cy="382251"/>
            </a:xfrm>
            <a:prstGeom prst="curvedUpArrow">
              <a:avLst>
                <a:gd name="adj1" fmla="val 25000"/>
                <a:gd name="adj2" fmla="val 89789"/>
                <a:gd name="adj3" fmla="val 25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44" name="54 Flecha curvada hacia arriba"/>
            <p:cNvSpPr/>
            <p:nvPr/>
          </p:nvSpPr>
          <p:spPr>
            <a:xfrm>
              <a:off x="7573440" y="5602944"/>
              <a:ext cx="2484916" cy="382251"/>
            </a:xfrm>
            <a:prstGeom prst="curvedUpArrow">
              <a:avLst>
                <a:gd name="adj1" fmla="val 25000"/>
                <a:gd name="adj2" fmla="val 89789"/>
                <a:gd name="adj3" fmla="val 25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45" name="29 Llamada de flecha hacia arriba"/>
            <p:cNvSpPr/>
            <p:nvPr/>
          </p:nvSpPr>
          <p:spPr>
            <a:xfrm>
              <a:off x="4973115" y="4133809"/>
              <a:ext cx="1358704" cy="491168"/>
            </a:xfrm>
            <a:prstGeom prst="upArrowCallout">
              <a:avLst>
                <a:gd name="adj1" fmla="val 50000"/>
                <a:gd name="adj2" fmla="val 25000"/>
                <a:gd name="adj3" fmla="val 25000"/>
                <a:gd name="adj4" fmla="val 64977"/>
              </a:avLst>
            </a:prstGeom>
            <a:solidFill>
              <a:schemeClr val="accent4">
                <a:lumMod val="5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1100" dirty="0"/>
                <a:t>Resultado 2</a:t>
              </a:r>
            </a:p>
            <a:p>
              <a:pPr algn="ctr">
                <a:defRPr/>
              </a:pPr>
              <a:r>
                <a:rPr lang="es-MX" sz="1100" dirty="0"/>
                <a:t>(indicadores)</a:t>
              </a:r>
            </a:p>
          </p:txBody>
        </p:sp>
        <p:sp>
          <p:nvSpPr>
            <p:cNvPr id="46" name="29 Llamada de flecha hacia arriba"/>
            <p:cNvSpPr/>
            <p:nvPr/>
          </p:nvSpPr>
          <p:spPr>
            <a:xfrm>
              <a:off x="7644424" y="4125228"/>
              <a:ext cx="1358704" cy="491168"/>
            </a:xfrm>
            <a:prstGeom prst="upArrowCallout">
              <a:avLst>
                <a:gd name="adj1" fmla="val 50000"/>
                <a:gd name="adj2" fmla="val 25000"/>
                <a:gd name="adj3" fmla="val 25000"/>
                <a:gd name="adj4" fmla="val 64977"/>
              </a:avLst>
            </a:prstGeom>
            <a:solidFill>
              <a:schemeClr val="accent4">
                <a:lumMod val="5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1100" dirty="0"/>
                <a:t>Resultado 3</a:t>
              </a:r>
            </a:p>
            <a:p>
              <a:pPr algn="ctr">
                <a:defRPr/>
              </a:pPr>
              <a:r>
                <a:rPr lang="es-MX" sz="1100" dirty="0"/>
                <a:t>(indicadores)</a:t>
              </a:r>
            </a:p>
          </p:txBody>
        </p:sp>
        <p:sp>
          <p:nvSpPr>
            <p:cNvPr id="47" name="29 Llamada de flecha hacia arriba"/>
            <p:cNvSpPr/>
            <p:nvPr/>
          </p:nvSpPr>
          <p:spPr>
            <a:xfrm>
              <a:off x="10047939" y="4166643"/>
              <a:ext cx="1358704" cy="491168"/>
            </a:xfrm>
            <a:prstGeom prst="upArrowCallout">
              <a:avLst>
                <a:gd name="adj1" fmla="val 50000"/>
                <a:gd name="adj2" fmla="val 25000"/>
                <a:gd name="adj3" fmla="val 25000"/>
                <a:gd name="adj4" fmla="val 64977"/>
              </a:avLst>
            </a:prstGeom>
            <a:solidFill>
              <a:schemeClr val="accent4">
                <a:lumMod val="5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1100" dirty="0"/>
                <a:t>Resultado 4</a:t>
              </a:r>
            </a:p>
            <a:p>
              <a:pPr algn="ctr">
                <a:defRPr/>
              </a:pPr>
              <a:r>
                <a:rPr lang="es-MX" sz="1100" dirty="0"/>
                <a:t>(indicadores)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7033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59A45B7-5B08-46F3-9082-11E84483B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/>
              <a:t>El nombre del proyecto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A2D5754-37D9-411C-B6FD-5A70B4564CE5}"/>
              </a:ext>
            </a:extLst>
          </p:cNvPr>
          <p:cNvPicPr/>
          <p:nvPr/>
        </p:nvPicPr>
        <p:blipFill rotWithShape="1">
          <a:blip r:embed="rId2"/>
          <a:srcRect t="22180" b="10530"/>
          <a:stretch/>
        </p:blipFill>
        <p:spPr>
          <a:xfrm>
            <a:off x="1524000" y="1521151"/>
            <a:ext cx="9144000" cy="4614730"/>
          </a:xfrm>
          <a:prstGeom prst="rect">
            <a:avLst/>
          </a:prstGeom>
        </p:spPr>
      </p:pic>
      <p:sp>
        <p:nvSpPr>
          <p:cNvPr id="4" name="3 Título"/>
          <p:cNvSpPr txBox="1">
            <a:spLocks/>
          </p:cNvSpPr>
          <p:nvPr/>
        </p:nvSpPr>
        <p:spPr>
          <a:xfrm>
            <a:off x="1524000" y="462969"/>
            <a:ext cx="9144000" cy="509327"/>
          </a:xfrm>
          <a:prstGeom prst="rect">
            <a:avLst/>
          </a:prstGeom>
          <a:solidFill>
            <a:srgbClr val="9B3F40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400" dirty="0">
                <a:solidFill>
                  <a:schemeClr val="bg1"/>
                </a:solidFill>
                <a:latin typeface="Arial Narrow" panose="020B0606020202030204" pitchFamily="34" charset="0"/>
              </a:rPr>
              <a:t>Nombre del proyecto</a:t>
            </a:r>
          </a:p>
        </p:txBody>
      </p:sp>
    </p:spTree>
    <p:extLst>
      <p:ext uri="{BB962C8B-B14F-4D97-AF65-F5344CB8AC3E}">
        <p14:creationId xmlns:p14="http://schemas.microsoft.com/office/powerpoint/2010/main" val="3698077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A104FD8-7B07-4F31-B66D-71952F94D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/>
              <a:t>El nombre del proyecto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89978A3-0858-4D76-BD07-78079C604D71}"/>
              </a:ext>
            </a:extLst>
          </p:cNvPr>
          <p:cNvPicPr/>
          <p:nvPr/>
        </p:nvPicPr>
        <p:blipFill rotWithShape="1">
          <a:blip r:embed="rId2"/>
          <a:srcRect t="19440" b="15265"/>
          <a:stretch/>
        </p:blipFill>
        <p:spPr>
          <a:xfrm>
            <a:off x="1493286" y="1589518"/>
            <a:ext cx="9144000" cy="4477996"/>
          </a:xfrm>
          <a:prstGeom prst="rect">
            <a:avLst/>
          </a:prstGeom>
        </p:spPr>
      </p:pic>
      <p:sp>
        <p:nvSpPr>
          <p:cNvPr id="4" name="3 Título"/>
          <p:cNvSpPr txBox="1">
            <a:spLocks/>
          </p:cNvSpPr>
          <p:nvPr/>
        </p:nvSpPr>
        <p:spPr>
          <a:xfrm>
            <a:off x="1493286" y="907350"/>
            <a:ext cx="9144000" cy="509327"/>
          </a:xfrm>
          <a:prstGeom prst="rect">
            <a:avLst/>
          </a:prstGeom>
          <a:solidFill>
            <a:srgbClr val="9B3F40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400" dirty="0">
                <a:solidFill>
                  <a:schemeClr val="bg1"/>
                </a:solidFill>
                <a:latin typeface="Arial Narrow" panose="020B0606020202030204" pitchFamily="34" charset="0"/>
              </a:rPr>
              <a:t>Nombre del proyecto</a:t>
            </a:r>
          </a:p>
        </p:txBody>
      </p:sp>
    </p:spTree>
    <p:extLst>
      <p:ext uri="{BB962C8B-B14F-4D97-AF65-F5344CB8AC3E}">
        <p14:creationId xmlns:p14="http://schemas.microsoft.com/office/powerpoint/2010/main" val="136459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1760</Words>
  <Application>Microsoft Office PowerPoint</Application>
  <PresentationFormat>Panorámica</PresentationFormat>
  <Paragraphs>299</Paragraphs>
  <Slides>35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4" baseType="lpstr">
      <vt:lpstr>Arial</vt:lpstr>
      <vt:lpstr>Arial Narrow</vt:lpstr>
      <vt:lpstr>Calibri</vt:lpstr>
      <vt:lpstr>Calibri Light</vt:lpstr>
      <vt:lpstr>Garamond</vt:lpstr>
      <vt:lpstr>Gotham Rounded Light</vt:lpstr>
      <vt:lpstr>Trajan Pro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nombre del proyecto</vt:lpstr>
      <vt:lpstr>El nombre del proyecto</vt:lpstr>
      <vt:lpstr>El nombre del proyecto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Ica</dc:creator>
  <cp:lastModifiedBy>Carlos Roberto Moya Jiménez</cp:lastModifiedBy>
  <cp:revision>23</cp:revision>
  <dcterms:created xsi:type="dcterms:W3CDTF">2021-09-20T17:22:58Z</dcterms:created>
  <dcterms:modified xsi:type="dcterms:W3CDTF">2021-10-17T04:14:41Z</dcterms:modified>
</cp:coreProperties>
</file>