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4" r:id="rId6"/>
    <p:sldId id="266" r:id="rId7"/>
    <p:sldId id="263" r:id="rId8"/>
    <p:sldId id="265" r:id="rId9"/>
    <p:sldId id="261" r:id="rId10"/>
    <p:sldId id="262" r:id="rId11"/>
    <p:sldId id="258" r:id="rId12"/>
  </p:sldIdLst>
  <p:sldSz cx="12192000" cy="6858000"/>
  <p:notesSz cx="6858000" cy="9144000"/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FDEB-94D6-417D-923B-B2E39FA3EA54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007E-5FD7-479E-85F2-A90D3BB29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470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FDEB-94D6-417D-923B-B2E39FA3EA54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007E-5FD7-479E-85F2-A90D3BB29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598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FDEB-94D6-417D-923B-B2E39FA3EA54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007E-5FD7-479E-85F2-A90D3BB29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8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FDEB-94D6-417D-923B-B2E39FA3EA54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007E-5FD7-479E-85F2-A90D3BB29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00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FDEB-94D6-417D-923B-B2E39FA3EA54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007E-5FD7-479E-85F2-A90D3BB29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71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FDEB-94D6-417D-923B-B2E39FA3EA54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007E-5FD7-479E-85F2-A90D3BB29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89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FDEB-94D6-417D-923B-B2E39FA3EA54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007E-5FD7-479E-85F2-A90D3BB29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5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FDEB-94D6-417D-923B-B2E39FA3EA54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007E-5FD7-479E-85F2-A90D3BB29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21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FDEB-94D6-417D-923B-B2E39FA3EA54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007E-5FD7-479E-85F2-A90D3BB29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558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FDEB-94D6-417D-923B-B2E39FA3EA54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007E-5FD7-479E-85F2-A90D3BB29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165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FDEB-94D6-417D-923B-B2E39FA3EA54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007E-5FD7-479E-85F2-A90D3BB29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30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FDEB-94D6-417D-923B-B2E39FA3EA54}" type="datetimeFigureOut">
              <a:rPr lang="es-MX" smtClean="0"/>
              <a:t>28/08/2019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007E-5FD7-479E-85F2-A90D3BB29E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342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9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1514"/>
            <a:ext cx="10515600" cy="1158875"/>
          </a:xfrm>
        </p:spPr>
        <p:txBody>
          <a:bodyPr/>
          <a:lstStyle/>
          <a:p>
            <a:pPr algn="ctr"/>
            <a:r>
              <a:rPr lang="es-MX" sz="3600" b="1" dirty="0"/>
              <a:t>ENTREGA-RECEPCIÓN DE </a:t>
            </a:r>
            <a:r>
              <a:rPr lang="es-MX" sz="3600" b="1" dirty="0" smtClean="0"/>
              <a:t>DEPENDENCIAS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25931"/>
            <a:ext cx="10515600" cy="417809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Se ha detectado que en algunos casos </a:t>
            </a:r>
            <a:r>
              <a:rPr lang="es-MX" b="1" dirty="0" smtClean="0"/>
              <a:t>no están finalizadas </a:t>
            </a:r>
            <a:r>
              <a:rPr lang="es-MX" dirty="0" smtClean="0"/>
              <a:t>las altas  o actualizados los resguardos de bienes en el </a:t>
            </a:r>
            <a:r>
              <a:rPr lang="es-MX" dirty="0" smtClean="0"/>
              <a:t>Sistema </a:t>
            </a:r>
            <a:r>
              <a:rPr lang="es-MX" dirty="0" smtClean="0"/>
              <a:t>Institucional de Control de </a:t>
            </a:r>
            <a:r>
              <a:rPr lang="es-MX" dirty="0" smtClean="0"/>
              <a:t>Inventarios </a:t>
            </a:r>
            <a:r>
              <a:rPr lang="es-MX" dirty="0" smtClean="0"/>
              <a:t>(SICI) </a:t>
            </a:r>
            <a:r>
              <a:rPr lang="es-MX" dirty="0" smtClean="0"/>
              <a:t>y </a:t>
            </a:r>
            <a:r>
              <a:rPr lang="es-MX" dirty="0" smtClean="0"/>
              <a:t>en ocasiones no están firmados por las personas que tienen bajo su custodia dichos bienes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Cuando </a:t>
            </a:r>
            <a:r>
              <a:rPr lang="es-MX" b="1" dirty="0" smtClean="0"/>
              <a:t>algún trabajador se retira de la Universidad, se le deberá solicitar la entrega de los bienes que tiene bajo su custodia y </a:t>
            </a:r>
            <a:r>
              <a:rPr lang="es-MX" dirty="0" smtClean="0"/>
              <a:t>se le deberá  </a:t>
            </a:r>
            <a:r>
              <a:rPr lang="es-MX" b="1" dirty="0" smtClean="0"/>
              <a:t>cancelar el resguardo </a:t>
            </a:r>
            <a:r>
              <a:rPr lang="es-MX" b="1" dirty="0" smtClean="0"/>
              <a:t>firmado</a:t>
            </a:r>
            <a:r>
              <a:rPr lang="es-MX" dirty="0" smtClean="0"/>
              <a:t>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Se </a:t>
            </a:r>
            <a:r>
              <a:rPr lang="es-MX" dirty="0" smtClean="0"/>
              <a:t>deberá realizar el cambio de </a:t>
            </a:r>
            <a:r>
              <a:rPr lang="es-MX" dirty="0" err="1" smtClean="0"/>
              <a:t>resguardante</a:t>
            </a:r>
            <a:r>
              <a:rPr lang="es-MX" dirty="0" smtClean="0"/>
              <a:t> en el sistema SICI e imprimir un nuevo resguardo a la persona que reciba los bienes, </a:t>
            </a:r>
            <a:r>
              <a:rPr lang="es-MX" dirty="0" smtClean="0"/>
              <a:t>y </a:t>
            </a:r>
            <a:r>
              <a:rPr lang="es-MX" b="1" dirty="0" smtClean="0"/>
              <a:t>recabar </a:t>
            </a:r>
            <a:r>
              <a:rPr lang="es-MX" b="1" dirty="0" smtClean="0"/>
              <a:t>su firma</a:t>
            </a:r>
            <a:r>
              <a:rPr lang="es-MX" dirty="0" smtClean="0"/>
              <a:t>.  </a:t>
            </a:r>
          </a:p>
          <a:p>
            <a:pPr algn="just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30565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24000" y="30681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/>
              <a:t>RECOMENDACIONES</a:t>
            </a:r>
            <a:endParaRPr lang="es-MX" b="1" dirty="0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524000" y="239931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3200" dirty="0" smtClean="0"/>
              <a:t>CIERRE EJERCICIO 2019</a:t>
            </a:r>
          </a:p>
          <a:p>
            <a:pPr marL="0" indent="0" algn="ctr">
              <a:buNone/>
            </a:pPr>
            <a:r>
              <a:rPr lang="es-MX" dirty="0" smtClean="0"/>
              <a:t>CONTRALORIA GENERAL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220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0141" y="831313"/>
            <a:ext cx="11151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/>
              <a:t>AUDITORÍAS PRACTICADAS POR AUTORIDADES FISCALIZADORAS  EXTERNAS: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12507" y="2408595"/>
            <a:ext cx="113361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La Universidad de Guadalajara al igual que cualquier instancia que reciba </a:t>
            </a:r>
            <a:r>
              <a:rPr lang="es-MX" sz="2400" dirty="0" smtClean="0"/>
              <a:t>recursos públicos, </a:t>
            </a:r>
            <a:r>
              <a:rPr lang="es-MX" sz="2400" dirty="0"/>
              <a:t>tiene la obligación de rendir cuentas </a:t>
            </a:r>
            <a:r>
              <a:rPr lang="es-MX" sz="2400" b="1" dirty="0"/>
              <a:t>y es sujeto de fiscalización por parte de los órganos revisores de los Gobiernos Federal y Estatal</a:t>
            </a:r>
            <a:r>
              <a:rPr lang="es-MX" sz="2400" dirty="0"/>
              <a:t>; conforme a lo establecido en la normatividad correspondiente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Para evitar observaciones es importante que se aplique cabalmente la norma correspondiente </a:t>
            </a:r>
            <a:r>
              <a:rPr lang="es-MX" sz="2400" dirty="0" smtClean="0"/>
              <a:t>al </a:t>
            </a:r>
            <a:r>
              <a:rPr lang="es-MX" sz="2400" dirty="0"/>
              <a:t>tipo y origen </a:t>
            </a:r>
            <a:r>
              <a:rPr lang="es-MX" sz="2400" dirty="0" smtClean="0"/>
              <a:t>del recurso </a:t>
            </a:r>
            <a:r>
              <a:rPr lang="es-MX" sz="2400" dirty="0"/>
              <a:t>(Federal, Estatal, Autogenerado) que se </a:t>
            </a:r>
            <a:r>
              <a:rPr lang="es-MX" sz="2400" dirty="0" smtClean="0"/>
              <a:t>ejerce.</a:t>
            </a:r>
            <a:endParaRPr lang="es-MX" sz="2400" dirty="0"/>
          </a:p>
          <a:p>
            <a:pPr algn="just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7342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3518" y="617345"/>
            <a:ext cx="113431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En caso de duda </a:t>
            </a:r>
            <a:r>
              <a:rPr lang="es-MX" sz="2400" dirty="0" smtClean="0"/>
              <a:t>sobre la aplicación de los recursos, </a:t>
            </a:r>
            <a:r>
              <a:rPr lang="es-MX" sz="2400" b="1" dirty="0" smtClean="0"/>
              <a:t>y previo </a:t>
            </a:r>
            <a:r>
              <a:rPr lang="es-MX" sz="2400" b="1" dirty="0"/>
              <a:t>al ejercicio del recurso </a:t>
            </a:r>
            <a:r>
              <a:rPr lang="es-MX" sz="2400" dirty="0"/>
              <a:t>deberán revisar las obligaciones previstas en los convenios respectivos </a:t>
            </a:r>
            <a:r>
              <a:rPr lang="es-MX" sz="2400" dirty="0" smtClean="0"/>
              <a:t>y en su caso </a:t>
            </a:r>
            <a:r>
              <a:rPr lang="es-MX" sz="2400" dirty="0" smtClean="0"/>
              <a:t>realizar </a:t>
            </a:r>
            <a:r>
              <a:rPr lang="es-MX" sz="2400" dirty="0" smtClean="0"/>
              <a:t>la consulta correspondiente</a:t>
            </a:r>
            <a:r>
              <a:rPr lang="es-MX" sz="2400" dirty="0" smtClean="0"/>
              <a:t>, </a:t>
            </a:r>
            <a:r>
              <a:rPr lang="es-MX" sz="2400" dirty="0"/>
              <a:t>así mismo, atender cabalmente las directrices que al efecto emitan las entidades responsables de la administración del recurso, entre otras:</a:t>
            </a:r>
          </a:p>
          <a:p>
            <a:pPr algn="just"/>
            <a:r>
              <a:rPr lang="es-MX" sz="2400" b="1" dirty="0" smtClean="0"/>
              <a:t>•</a:t>
            </a:r>
            <a:r>
              <a:rPr lang="es-MX" sz="2400" dirty="0" smtClean="0"/>
              <a:t> </a:t>
            </a:r>
            <a:r>
              <a:rPr lang="es-MX" sz="2400" b="1" dirty="0"/>
              <a:t>Ejercer los recursos exclusivamente para el concepto de gasto para el que fueron </a:t>
            </a:r>
            <a:r>
              <a:rPr lang="es-MX" sz="2400" b="1" dirty="0" smtClean="0"/>
              <a:t>otorgados.</a:t>
            </a:r>
            <a:endParaRPr lang="es-MX" sz="2400" b="1" dirty="0"/>
          </a:p>
          <a:p>
            <a:pPr algn="just"/>
            <a:r>
              <a:rPr lang="es-MX" sz="2400" b="1" dirty="0"/>
              <a:t>• Ejercer los recursos en el ejercicio fiscal </a:t>
            </a:r>
            <a:r>
              <a:rPr lang="es-MX" sz="2400" b="1" dirty="0" smtClean="0"/>
              <a:t>en </a:t>
            </a:r>
            <a:r>
              <a:rPr lang="es-MX" sz="2400" b="1" dirty="0" smtClean="0"/>
              <a:t>el </a:t>
            </a:r>
            <a:r>
              <a:rPr lang="es-MX" sz="2400" b="1" dirty="0"/>
              <a:t>que se </a:t>
            </a:r>
            <a:r>
              <a:rPr lang="es-MX" sz="2400" b="1" dirty="0" smtClean="0"/>
              <a:t>otorgaron </a:t>
            </a:r>
            <a:r>
              <a:rPr lang="es-MX" sz="2400" b="1" dirty="0" smtClean="0"/>
              <a:t>presupuestalmente.</a:t>
            </a:r>
            <a:endParaRPr lang="es-MX" sz="2400" b="1" dirty="0"/>
          </a:p>
          <a:p>
            <a:pPr algn="just"/>
            <a:r>
              <a:rPr lang="es-MX" sz="2400" b="1" dirty="0"/>
              <a:t>• Elaborar y remitir oportunamente los informes a que se esté </a:t>
            </a:r>
            <a:r>
              <a:rPr lang="es-MX" sz="2400" b="1" dirty="0" smtClean="0"/>
              <a:t>obligado.</a:t>
            </a:r>
            <a:endParaRPr lang="es-MX" sz="2400" b="1" dirty="0"/>
          </a:p>
          <a:p>
            <a:pPr algn="just"/>
            <a:r>
              <a:rPr lang="es-MX" sz="2400" b="1" dirty="0"/>
              <a:t>• Publicar en su caso la información en la página de transparencia de la </a:t>
            </a:r>
            <a:r>
              <a:rPr lang="es-MX" sz="2400" b="1" dirty="0" smtClean="0"/>
              <a:t>Universidad.</a:t>
            </a:r>
            <a:endParaRPr lang="es-MX" sz="2400" b="1" dirty="0"/>
          </a:p>
          <a:p>
            <a:pPr algn="just"/>
            <a:r>
              <a:rPr lang="es-MX" sz="2400" b="1" dirty="0"/>
              <a:t>• Comprobar los recursos recibidos en tiempo y </a:t>
            </a:r>
            <a:r>
              <a:rPr lang="es-MX" sz="2400" b="1" dirty="0" smtClean="0"/>
              <a:t>forma.</a:t>
            </a:r>
          </a:p>
          <a:p>
            <a:pPr algn="just"/>
            <a:r>
              <a:rPr lang="es-MX" sz="2400" b="1" dirty="0"/>
              <a:t>• </a:t>
            </a:r>
            <a:r>
              <a:rPr lang="es-MX" sz="2400" b="1" dirty="0" smtClean="0"/>
              <a:t>Respecto </a:t>
            </a:r>
            <a:r>
              <a:rPr lang="es-MX" sz="2400" b="1" dirty="0"/>
              <a:t>de los documentos que integran los Expedientes de Obras y Adquisiciones, </a:t>
            </a:r>
            <a:r>
              <a:rPr lang="es-MX" sz="2400" b="1" dirty="0" smtClean="0"/>
              <a:t>integrarlos </a:t>
            </a:r>
            <a:r>
              <a:rPr lang="es-MX" sz="2400" b="1" dirty="0"/>
              <a:t>cronológicamente, verificar sumatorias, validar precios de mercado, efectuar y enterar las retenciones correspondientes, etc</a:t>
            </a:r>
            <a:r>
              <a:rPr lang="es-MX" sz="2400" b="1" dirty="0" smtClean="0"/>
              <a:t>.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7937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0822" y="287726"/>
            <a:ext cx="114282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RECOMENDACIONES </a:t>
            </a: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DEBEN APLICAR, DERIVADAS </a:t>
            </a: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AUDITORIAS </a:t>
            </a: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PRACTICADAS 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LAS ENTIDADES FISCALIZADORAS EXTERNAS</a:t>
            </a:r>
          </a:p>
          <a:p>
            <a:pPr algn="ctr">
              <a:spcAft>
                <a:spcPts val="0"/>
              </a:spcAft>
            </a:pP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1.-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Describir en las Solicitudes de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Recursos,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clara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ampliamente el concepto de gasto para el que se requieren los recursos. (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 ser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específico,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general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Deben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ejercer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recursos en los conceptos de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 autorizados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convenios de apoyo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financiero. </a:t>
            </a:r>
          </a:p>
          <a:p>
            <a:pPr algn="just">
              <a:spcAft>
                <a:spcPts val="0"/>
              </a:spcAft>
            </a:pP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recursos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federales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deben </a:t>
            </a: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ejercer </a:t>
            </a: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los rubros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siguientes: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(observados por la ASF)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Nueva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remodelación. (A menos que exista autorización expresa en el convenio).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Gastos para eventos artísticos (No culturales).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Materiales y eventos deportivos,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tipo profesional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6952" y="1107674"/>
            <a:ext cx="111791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3.-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Colocar en los CFDI, los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sellos de recibido y de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operado de forma legible cuidando que el mismo no borre o encime los datos importantes del comprobante, como: fecha importe, nombre, RFC, etc.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igitalizar los comprobantes (CFDI) y las pólizas del gasto, cuidando que sean completamente legibles.</a:t>
            </a: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endParaRPr lang="es-MX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5.-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Ejercer los recursos en el ejercicio presupuestal al que corresponden. Evitando el subejercicio de los recursos, aplicando el gasto en tiempo y forma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endParaRPr lang="es-MX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3779" y="541899"/>
            <a:ext cx="115718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616200" algn="l"/>
              </a:tabLst>
            </a:pP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6.-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recursos comprometidos de un ejercicio para otro posterior, deberán estar debidamente acreditados mediante documentos (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ontratos, Orden de Compra) para que queden registrados  contablemente.</a:t>
            </a: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Comprobar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recursos en tiempo y forma, en el sistema y entregar los documentos originales a la Dirección de Finanzas.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8.-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Cumplir con </a:t>
            </a: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lineamientos establecidos en materia de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nóminas.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16200" algn="l"/>
              </a:tabLst>
            </a:pP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Recabar Firmas,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16200" algn="l"/>
              </a:tabLst>
            </a:pP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Notificar altas y bajas, licencias, etc. 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616200" algn="l"/>
              </a:tabLst>
            </a:pP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Respetar las fechas de corte de emisión de nómina, </a:t>
            </a: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evitar pagos indebidos</a:t>
            </a:r>
            <a:endParaRPr lang="es-MX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616200" algn="l"/>
              </a:tabLs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30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40017" y="745644"/>
            <a:ext cx="10972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La </a:t>
            </a:r>
            <a:r>
              <a:rPr lang="es-MX" sz="2400" dirty="0" smtClean="0"/>
              <a:t>Contraloría General </a:t>
            </a:r>
            <a:r>
              <a:rPr lang="es-MX" sz="2400" b="1" dirty="0"/>
              <a:t>es el Enlace entre la Universidad y las distintas Entidades Fiscalizadoras Externas</a:t>
            </a:r>
            <a:r>
              <a:rPr lang="es-MX" sz="2400" dirty="0"/>
              <a:t> (ASF, </a:t>
            </a:r>
            <a:r>
              <a:rPr lang="es-MX" sz="2400" dirty="0" smtClean="0"/>
              <a:t>SFP, ASEJ</a:t>
            </a:r>
            <a:r>
              <a:rPr lang="es-MX" sz="2400" dirty="0"/>
              <a:t>, </a:t>
            </a:r>
            <a:r>
              <a:rPr lang="es-MX" sz="2400" dirty="0" smtClean="0"/>
              <a:t>Contraloría </a:t>
            </a:r>
            <a:r>
              <a:rPr lang="es-MX" sz="2400" dirty="0"/>
              <a:t>del </a:t>
            </a:r>
            <a:r>
              <a:rPr lang="es-MX" sz="2400" dirty="0" smtClean="0"/>
              <a:t>Estado, Despacho</a:t>
            </a:r>
            <a:r>
              <a:rPr lang="es-MX" sz="2400" dirty="0"/>
              <a:t>, </a:t>
            </a:r>
            <a:r>
              <a:rPr lang="es-MX" sz="2400" dirty="0" smtClean="0"/>
              <a:t>etc</a:t>
            </a:r>
            <a:r>
              <a:rPr lang="es-MX" sz="2400" dirty="0"/>
              <a:t>.)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Cuando </a:t>
            </a:r>
            <a:r>
              <a:rPr lang="es-MX" sz="2400" dirty="0" smtClean="0"/>
              <a:t>se les </a:t>
            </a:r>
            <a:r>
              <a:rPr lang="es-MX" sz="2400" dirty="0"/>
              <a:t>solicite información para atender los requerimientos </a:t>
            </a:r>
            <a:r>
              <a:rPr lang="es-MX" sz="2400" dirty="0" smtClean="0"/>
              <a:t>que </a:t>
            </a:r>
            <a:r>
              <a:rPr lang="es-MX" sz="2400" dirty="0"/>
              <a:t>realiza el ente fiscalizador, se deberá atender lo siguiente:</a:t>
            </a:r>
          </a:p>
          <a:p>
            <a:pPr algn="just"/>
            <a:endParaRPr lang="es-MX" sz="2400" dirty="0"/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es-MX" sz="2400" dirty="0"/>
              <a:t>Entregar </a:t>
            </a:r>
            <a:r>
              <a:rPr lang="es-MX" sz="2400" b="1" dirty="0"/>
              <a:t>en tiempo y forma </a:t>
            </a:r>
            <a:r>
              <a:rPr lang="es-MX" sz="2400" dirty="0"/>
              <a:t>la información solicitada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es-MX" sz="2400" dirty="0"/>
              <a:t>Entregar </a:t>
            </a:r>
            <a:r>
              <a:rPr lang="es-MX" sz="2400" b="1" dirty="0"/>
              <a:t>únicamente</a:t>
            </a:r>
            <a:r>
              <a:rPr lang="es-MX" sz="2400" dirty="0"/>
              <a:t> la información requerida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es-MX" sz="2400" dirty="0"/>
              <a:t>Entregar la información en el formato que se indique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es-MX" sz="2400" dirty="0"/>
              <a:t>Revisar </a:t>
            </a:r>
            <a:r>
              <a:rPr lang="es-MX" sz="2400" dirty="0" smtClean="0"/>
              <a:t>y Verificar</a:t>
            </a:r>
            <a:r>
              <a:rPr lang="es-MX" sz="2400" b="1" dirty="0" smtClean="0"/>
              <a:t> </a:t>
            </a:r>
            <a:r>
              <a:rPr lang="es-MX" sz="2400" dirty="0"/>
              <a:t>que la información que entregan corresponde a lo realmente solicitado</a:t>
            </a:r>
          </a:p>
        </p:txBody>
      </p:sp>
    </p:spTree>
    <p:extLst>
      <p:ext uri="{BB962C8B-B14F-4D97-AF65-F5344CB8AC3E}">
        <p14:creationId xmlns:p14="http://schemas.microsoft.com/office/powerpoint/2010/main" val="24342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909" y="340187"/>
            <a:ext cx="9957262" cy="1056351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/>
              <a:t>ENTREGA-RECEPCIÓN DE </a:t>
            </a:r>
            <a:r>
              <a:rPr lang="es-MX" sz="3200" b="1" dirty="0" smtClean="0"/>
              <a:t>DEPENDENCIAS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4826" y="1258426"/>
            <a:ext cx="10515600" cy="45687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dirty="0"/>
              <a:t>T</a:t>
            </a:r>
            <a:r>
              <a:rPr lang="es-MX" dirty="0" smtClean="0"/>
              <a:t>ratándose </a:t>
            </a:r>
            <a:r>
              <a:rPr lang="es-MX" dirty="0" smtClean="0"/>
              <a:t>de actos por cambios de Directivos o personal en las dependencias se deberá cumplir en forma oportuna y adecuada con lo establecido en el Acuerdo No. 01/2016 expedido por la Contraloría General, que señala los Lineamientos, los Procedimientos y se citan los tiempos para la Entrega-Recepción de Dependencias de la </a:t>
            </a:r>
            <a:r>
              <a:rPr lang="es-MX" dirty="0" smtClean="0"/>
              <a:t>Universidad.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dirty="0" smtClean="0"/>
              <a:t>Se debe capturar la información en el Sistema de Entrega Recepción Universitario (SERU) con anticipación a la fecha de levantamiento del acta correspondiente. </a:t>
            </a:r>
          </a:p>
          <a:p>
            <a:pPr marL="0" indent="0" algn="just">
              <a:buNone/>
            </a:pPr>
            <a:endParaRPr lang="es-MX" sz="1600" strike="sngStrike" dirty="0" smtClean="0"/>
          </a:p>
          <a:p>
            <a:pPr algn="just"/>
            <a:r>
              <a:rPr lang="es-MX" dirty="0" smtClean="0"/>
              <a:t>Se </a:t>
            </a:r>
            <a:r>
              <a:rPr lang="es-MX" dirty="0" smtClean="0"/>
              <a:t>ha detectado que en ocasiones se solicita la intervención de la Contraloría, con desfases significativos de días, meses </a:t>
            </a:r>
            <a:r>
              <a:rPr lang="es-MX" dirty="0" smtClean="0"/>
              <a:t>después </a:t>
            </a:r>
            <a:r>
              <a:rPr lang="es-MX" dirty="0" smtClean="0"/>
              <a:t>de </a:t>
            </a:r>
            <a:r>
              <a:rPr lang="es-MX" dirty="0" smtClean="0"/>
              <a:t>realizado </a:t>
            </a:r>
            <a:r>
              <a:rPr lang="es-MX" dirty="0" smtClean="0"/>
              <a:t>el cambio de funcionarios</a:t>
            </a:r>
            <a:r>
              <a:rPr lang="es-MX" dirty="0" smtClean="0"/>
              <a:t>.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dirty="0" smtClean="0"/>
              <a:t>El funcionario entrante debe revisar detalladamente en el plazo establecido, la información de los bienes inventariables y en su caso notificar los faltantes al funcionario saliente para las aclaraciones correspondientes. </a:t>
            </a:r>
            <a:endParaRPr lang="es-MX" dirty="0" smtClean="0"/>
          </a:p>
          <a:p>
            <a:pPr algn="just"/>
            <a:endParaRPr lang="es-MX" sz="1400" dirty="0" smtClean="0"/>
          </a:p>
          <a:p>
            <a:pPr algn="just"/>
            <a:r>
              <a:rPr lang="es-MX" b="1" dirty="0" smtClean="0"/>
              <a:t>Mantener </a:t>
            </a:r>
            <a:r>
              <a:rPr lang="es-MX" b="1" dirty="0"/>
              <a:t>actualizado el expediente permanente</a:t>
            </a:r>
            <a:r>
              <a:rPr lang="es-MX" dirty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19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688</Words>
  <Application>Microsoft Office PowerPoint</Application>
  <PresentationFormat>Panorámica</PresentationFormat>
  <Paragraphs>66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ENTREGA-RECEPCIÓN DE DEPENDENCIAS</vt:lpstr>
      <vt:lpstr>ENTREGA-RECEPCIÓN DE DEPENDENCIAS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Carrizales Moyron, Erick</cp:lastModifiedBy>
  <cp:revision>16</cp:revision>
  <dcterms:created xsi:type="dcterms:W3CDTF">2019-08-26T18:08:59Z</dcterms:created>
  <dcterms:modified xsi:type="dcterms:W3CDTF">2019-08-28T18:28:11Z</dcterms:modified>
</cp:coreProperties>
</file>