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3" r:id="rId3"/>
    <p:sldId id="292" r:id="rId4"/>
    <p:sldId id="290" r:id="rId5"/>
    <p:sldId id="291" r:id="rId6"/>
    <p:sldId id="294" r:id="rId7"/>
    <p:sldId id="295" r:id="rId8"/>
    <p:sldId id="267" r:id="rId9"/>
    <p:sldId id="269" r:id="rId10"/>
    <p:sldId id="312" r:id="rId11"/>
    <p:sldId id="270" r:id="rId12"/>
    <p:sldId id="271" r:id="rId13"/>
    <p:sldId id="313" r:id="rId14"/>
    <p:sldId id="272" r:id="rId15"/>
    <p:sldId id="315" r:id="rId16"/>
    <p:sldId id="273" r:id="rId17"/>
    <p:sldId id="275" r:id="rId18"/>
    <p:sldId id="305" r:id="rId19"/>
    <p:sldId id="276" r:id="rId20"/>
    <p:sldId id="306" r:id="rId21"/>
    <p:sldId id="259" r:id="rId22"/>
    <p:sldId id="260" r:id="rId23"/>
    <p:sldId id="261" r:id="rId24"/>
    <p:sldId id="262" r:id="rId25"/>
    <p:sldId id="263" r:id="rId26"/>
    <p:sldId id="277" r:id="rId27"/>
    <p:sldId id="288" r:id="rId28"/>
    <p:sldId id="307" r:id="rId29"/>
    <p:sldId id="308" r:id="rId30"/>
    <p:sldId id="309" r:id="rId31"/>
    <p:sldId id="310" r:id="rId32"/>
    <p:sldId id="311" r:id="rId33"/>
    <p:sldId id="298" r:id="rId34"/>
    <p:sldId id="299" r:id="rId35"/>
    <p:sldId id="300" r:id="rId36"/>
    <p:sldId id="301" r:id="rId37"/>
    <p:sldId id="302" r:id="rId38"/>
    <p:sldId id="303" r:id="rId39"/>
    <p:sldId id="304" r:id="rId40"/>
    <p:sldId id="289" r:id="rId41"/>
    <p:sldId id="297" r:id="rId42"/>
    <p:sldId id="317" r:id="rId43"/>
    <p:sldId id="296" r:id="rId44"/>
    <p:sldId id="316" r:id="rId45"/>
    <p:sldId id="258" r:id="rId4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B4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0" autoAdjust="0"/>
    <p:restoredTop sz="94660"/>
  </p:normalViewPr>
  <p:slideViewPr>
    <p:cSldViewPr snapToGrid="0" showGuides="1">
      <p:cViewPr>
        <p:scale>
          <a:sx n="96" d="100"/>
          <a:sy n="96" d="100"/>
        </p:scale>
        <p:origin x="168" y="1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4D314C-3093-4149-8E8F-477DB9D7F3CC}" type="datetimeFigureOut">
              <a:rPr lang="es-ES_tradnl" smtClean="0"/>
              <a:t>31/8/18</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DB9CF-22FC-8446-9215-B652C7A93F6F}" type="slidenum">
              <a:rPr lang="es-ES_tradnl" smtClean="0"/>
              <a:t>‹Nr.›</a:t>
            </a:fld>
            <a:endParaRPr lang="es-ES_tradnl"/>
          </a:p>
        </p:txBody>
      </p:sp>
    </p:spTree>
    <p:extLst>
      <p:ext uri="{BB962C8B-B14F-4D97-AF65-F5344CB8AC3E}">
        <p14:creationId xmlns:p14="http://schemas.microsoft.com/office/powerpoint/2010/main" val="177048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D45D9419-56C5-5E46-92E3-A0D63ADA9E0B}" type="slidenum">
              <a:rPr lang="es-ES_tradnl" smtClean="0"/>
              <a:t>34</a:t>
            </a:fld>
            <a:endParaRPr lang="es-ES_tradnl"/>
          </a:p>
        </p:txBody>
      </p:sp>
    </p:spTree>
    <p:extLst>
      <p:ext uri="{BB962C8B-B14F-4D97-AF65-F5344CB8AC3E}">
        <p14:creationId xmlns:p14="http://schemas.microsoft.com/office/powerpoint/2010/main" val="1413689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MX"/>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057D7242-B408-4EDA-8689-347EC19F5AFB}" type="datetimeFigureOut">
              <a:rPr lang="es-MX" smtClean="0"/>
              <a:t>31/08/18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63897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57D7242-B408-4EDA-8689-347EC19F5AFB}" type="datetimeFigureOut">
              <a:rPr lang="es-MX" smtClean="0"/>
              <a:t>31/08/18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1897351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57D7242-B408-4EDA-8689-347EC19F5AFB}" type="datetimeFigureOut">
              <a:rPr lang="es-MX" smtClean="0"/>
              <a:t>31/08/18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329333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057D7242-B408-4EDA-8689-347EC19F5AFB}" type="datetimeFigureOut">
              <a:rPr lang="es-MX" smtClean="0"/>
              <a:t>31/08/18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299374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MX"/>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D7242-B408-4EDA-8689-347EC19F5AFB}" type="datetimeFigureOut">
              <a:rPr lang="es-MX" smtClean="0"/>
              <a:t>31/08/18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2182726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057D7242-B408-4EDA-8689-347EC19F5AFB}" type="datetimeFigureOut">
              <a:rPr lang="es-MX" smtClean="0"/>
              <a:t>31/08/18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316660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MX"/>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057D7242-B408-4EDA-8689-347EC19F5AFB}" type="datetimeFigureOut">
              <a:rPr lang="es-MX" smtClean="0"/>
              <a:t>31/08/18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167486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057D7242-B408-4EDA-8689-347EC19F5AFB}" type="datetimeFigureOut">
              <a:rPr lang="es-MX" smtClean="0"/>
              <a:t>31/08/18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223827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D7242-B408-4EDA-8689-347EC19F5AFB}" type="datetimeFigureOut">
              <a:rPr lang="es-MX" smtClean="0"/>
              <a:t>31/08/18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2356163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D7242-B408-4EDA-8689-347EC19F5AFB}" type="datetimeFigureOut">
              <a:rPr lang="es-MX" smtClean="0"/>
              <a:t>31/08/18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2308312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MX"/>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D7242-B408-4EDA-8689-347EC19F5AFB}" type="datetimeFigureOut">
              <a:rPr lang="es-MX" smtClean="0"/>
              <a:t>31/08/18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7AB8C1E-6B0D-4119-AEEF-EE7A19CB27CA}" type="slidenum">
              <a:rPr lang="es-MX" smtClean="0"/>
              <a:t>‹Nr.›</a:t>
            </a:fld>
            <a:endParaRPr lang="es-MX"/>
          </a:p>
        </p:txBody>
      </p:sp>
    </p:spTree>
    <p:extLst>
      <p:ext uri="{BB962C8B-B14F-4D97-AF65-F5344CB8AC3E}">
        <p14:creationId xmlns:p14="http://schemas.microsoft.com/office/powerpoint/2010/main" val="1020172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D7242-B408-4EDA-8689-347EC19F5AFB}" type="datetimeFigureOut">
              <a:rPr lang="es-MX" smtClean="0"/>
              <a:t>31/08/18</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B8C1E-6B0D-4119-AEEF-EE7A19CB27CA}" type="slidenum">
              <a:rPr lang="es-MX" smtClean="0"/>
              <a:t>‹Nr.›</a:t>
            </a:fld>
            <a:endParaRPr lang="es-MX"/>
          </a:p>
        </p:txBody>
      </p:sp>
    </p:spTree>
    <p:extLst>
      <p:ext uri="{BB962C8B-B14F-4D97-AF65-F5344CB8AC3E}">
        <p14:creationId xmlns:p14="http://schemas.microsoft.com/office/powerpoint/2010/main" val="17005768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hyperlink" Target="mailto:cancelacioncfdi@listas.udg.mx"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ctfinanzas@listas.udg.m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9247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46567" y="666983"/>
            <a:ext cx="11164186"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endParaRPr lang="es-MX" sz="4900" b="1" i="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94657" y="1712686"/>
            <a:ext cx="10645976" cy="4290105"/>
          </a:xfrm>
        </p:spPr>
        <p:txBody>
          <a:bodyPr>
            <a:noAutofit/>
          </a:bodyPr>
          <a:lstStyle/>
          <a:p>
            <a:pPr marL="342900" lvl="0" indent="-342900" algn="just"/>
            <a:endParaRPr lang="es-ES" sz="2400" dirty="0"/>
          </a:p>
          <a:p>
            <a:pPr marL="342900" lvl="0" indent="-342900" algn="just"/>
            <a:r>
              <a:rPr lang="es-ES" sz="2400" b="1" dirty="0"/>
              <a:t>Aprobar todas las solicitudes </a:t>
            </a:r>
            <a:r>
              <a:rPr lang="es-ES" sz="2400" dirty="0"/>
              <a:t>que se realicen en el mes para garantizar su continuidad en el mes </a:t>
            </a:r>
            <a:r>
              <a:rPr lang="es-ES" sz="2400" dirty="0" smtClean="0"/>
              <a:t>siguiente.</a:t>
            </a:r>
          </a:p>
          <a:p>
            <a:pPr marL="342900" lvl="0" indent="-342900" algn="just"/>
            <a:endParaRPr lang="es-ES" sz="2400" dirty="0"/>
          </a:p>
          <a:p>
            <a:pPr marL="342900" lvl="0" indent="-342900" algn="just"/>
            <a:r>
              <a:rPr lang="es-ES" sz="2400" b="1" dirty="0"/>
              <a:t>Verificar que la asignación de chequera</a:t>
            </a:r>
            <a:r>
              <a:rPr lang="es-ES" sz="2400" dirty="0"/>
              <a:t> por bolsa en sistema corresponda a la que se emiten los </a:t>
            </a:r>
            <a:r>
              <a:rPr lang="es-ES" sz="2400" dirty="0" smtClean="0"/>
              <a:t>pagos.</a:t>
            </a:r>
          </a:p>
          <a:p>
            <a:pPr marL="342900" lvl="0" indent="-342900" algn="just"/>
            <a:endParaRPr lang="es-ES" sz="2400" dirty="0"/>
          </a:p>
          <a:p>
            <a:pPr marL="342900" lvl="0" indent="-342900" algn="just"/>
            <a:r>
              <a:rPr lang="es-ES" sz="2400" b="1" dirty="0" smtClean="0"/>
              <a:t>Realizar el registro de los activos </a:t>
            </a:r>
            <a:r>
              <a:rPr lang="es-ES" sz="2400" b="1" dirty="0"/>
              <a:t>fijos en el </a:t>
            </a:r>
            <a:r>
              <a:rPr lang="es-ES" sz="2400" b="1" dirty="0" smtClean="0"/>
              <a:t>inventario </a:t>
            </a:r>
            <a:r>
              <a:rPr lang="es-ES" sz="2400" dirty="0" smtClean="0"/>
              <a:t>dentro del ejercicio fiscal en el que se adquieren.</a:t>
            </a:r>
            <a:endParaRPr lang="es-ES" sz="2400" dirty="0"/>
          </a:p>
          <a:p>
            <a:endParaRPr lang="es-MX" sz="2400" dirty="0"/>
          </a:p>
        </p:txBody>
      </p:sp>
    </p:spTree>
    <p:extLst>
      <p:ext uri="{BB962C8B-B14F-4D97-AF65-F5344CB8AC3E}">
        <p14:creationId xmlns:p14="http://schemas.microsoft.com/office/powerpoint/2010/main" val="113807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215458"/>
            <a:ext cx="10515600" cy="5335134"/>
          </a:xfrm>
        </p:spPr>
        <p:txBody>
          <a:bodyPr>
            <a:normAutofit/>
          </a:bodyPr>
          <a:lstStyle/>
          <a:p>
            <a:pPr marL="342900" lvl="0" indent="-342900" algn="just"/>
            <a:r>
              <a:rPr lang="es-MX" sz="2400" dirty="0"/>
              <a:t>Hacer el </a:t>
            </a:r>
            <a:r>
              <a:rPr lang="es-MX" sz="2400" b="1" dirty="0"/>
              <a:t>uso adecuado de las solicitudes de recursos</a:t>
            </a:r>
            <a:r>
              <a:rPr lang="es-MX" sz="2400" dirty="0"/>
              <a:t>, asegurándose que les habilite el sistema los campos para incorporar el total de los CFDI que amparan la adquisición. </a:t>
            </a:r>
            <a:r>
              <a:rPr lang="es-MX" sz="2200" dirty="0"/>
              <a:t>Nota. Para la solicitud tipo compra solo aplica el registro de un CFDI.</a:t>
            </a:r>
          </a:p>
          <a:p>
            <a:pPr marL="342900" lvl="0" indent="-342900" algn="just"/>
            <a:endParaRPr lang="es-MX" sz="2400" dirty="0"/>
          </a:p>
          <a:p>
            <a:pPr marL="342900" lvl="0" indent="-342900" algn="just"/>
            <a:r>
              <a:rPr lang="es-MX" sz="2400" b="1" dirty="0"/>
              <a:t>Disminuir </a:t>
            </a:r>
            <a:r>
              <a:rPr lang="es-MX" sz="2400" dirty="0"/>
              <a:t>el uso de </a:t>
            </a:r>
            <a:r>
              <a:rPr lang="es-MX" sz="2400" b="1" dirty="0"/>
              <a:t>solicitudes que registren gasto por comprobar</a:t>
            </a:r>
            <a:r>
              <a:rPr lang="es-MX" sz="2400" dirty="0"/>
              <a:t>, ejemplo vales.</a:t>
            </a:r>
          </a:p>
          <a:p>
            <a:pPr marL="342900" indent="-342900" algn="just"/>
            <a:endParaRPr lang="es-MX" sz="2400" dirty="0"/>
          </a:p>
          <a:p>
            <a:pPr marL="342900" lvl="0" indent="-342900" algn="just"/>
            <a:r>
              <a:rPr lang="es-MX" sz="2400" dirty="0"/>
              <a:t>Al </a:t>
            </a:r>
            <a:r>
              <a:rPr lang="es-MX" sz="2400" b="1" dirty="0"/>
              <a:t>incorporar la documentación comprobatoria al sistema (AFIN) </a:t>
            </a:r>
            <a:r>
              <a:rPr lang="es-MX" sz="2400" dirty="0"/>
              <a:t>verificar lo siguiente:</a:t>
            </a:r>
          </a:p>
          <a:p>
            <a:pPr marL="800100" lvl="1" indent="-342900" algn="just"/>
            <a:r>
              <a:rPr lang="es-MX" dirty="0"/>
              <a:t>Que contenga el </a:t>
            </a:r>
            <a:r>
              <a:rPr lang="es-MX" b="1" dirty="0"/>
              <a:t>sello de operado </a:t>
            </a:r>
            <a:r>
              <a:rPr lang="es-MX" dirty="0"/>
              <a:t>y sea de acuerdo al año y programa presupuestal.</a:t>
            </a:r>
          </a:p>
          <a:p>
            <a:pPr marL="800100" lvl="1" indent="-342900" algn="just"/>
            <a:r>
              <a:rPr lang="es-MX" dirty="0"/>
              <a:t>El </a:t>
            </a:r>
            <a:r>
              <a:rPr lang="es-MX" b="1" dirty="0"/>
              <a:t>sello y firma de recibido</a:t>
            </a:r>
            <a:r>
              <a:rPr lang="es-MX" dirty="0"/>
              <a:t> en cada documento.</a:t>
            </a:r>
          </a:p>
          <a:p>
            <a:pPr marL="800100" lvl="1" indent="-342900" algn="just"/>
            <a:r>
              <a:rPr lang="es-MX" b="1" dirty="0"/>
              <a:t>Orden de compra </a:t>
            </a:r>
            <a:r>
              <a:rPr lang="es-MX" b="1" dirty="0" smtClean="0"/>
              <a:t>debidamente </a:t>
            </a:r>
            <a:r>
              <a:rPr lang="es-MX" b="1" dirty="0"/>
              <a:t>firmada </a:t>
            </a:r>
            <a:r>
              <a:rPr lang="es-MX" dirty="0"/>
              <a:t>por el proveedor .</a:t>
            </a:r>
          </a:p>
          <a:p>
            <a:endParaRPr lang="es-MX"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8704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4114" y="1488558"/>
            <a:ext cx="10729686" cy="4665500"/>
          </a:xfrm>
        </p:spPr>
        <p:txBody>
          <a:bodyPr>
            <a:noAutofit/>
          </a:bodyPr>
          <a:lstStyle/>
          <a:p>
            <a:pPr marL="342900" indent="-342900" algn="just"/>
            <a:r>
              <a:rPr lang="es-MX" sz="2400" b="1" dirty="0"/>
              <a:t>Elaborar conciliaciones bancarias de todas las cuentas </a:t>
            </a:r>
            <a:r>
              <a:rPr lang="es-MX" sz="2400" dirty="0" smtClean="0"/>
              <a:t>en </a:t>
            </a:r>
            <a:r>
              <a:rPr lang="es-MX" sz="2400" dirty="0"/>
              <a:t>el Sistema Contable Institucional  </a:t>
            </a:r>
            <a:r>
              <a:rPr lang="es-MX" sz="2400" dirty="0" smtClean="0"/>
              <a:t>(AFIN), </a:t>
            </a:r>
            <a:r>
              <a:rPr lang="es-MX" sz="2400" dirty="0"/>
              <a:t>del mes de mayo a diciembre y </a:t>
            </a:r>
            <a:r>
              <a:rPr lang="es-MX" sz="2400" dirty="0" smtClean="0"/>
              <a:t>remitirlas </a:t>
            </a:r>
            <a:r>
              <a:rPr lang="es-MX" sz="2400" dirty="0"/>
              <a:t>a la Dirección de Finanzas digitalizadas.</a:t>
            </a:r>
          </a:p>
          <a:p>
            <a:pPr marL="342900" indent="-342900" algn="just"/>
            <a:endParaRPr lang="es-MX" sz="2400" dirty="0"/>
          </a:p>
          <a:p>
            <a:pPr marL="342900" indent="-342900" algn="just"/>
            <a:r>
              <a:rPr lang="es-MX" sz="2400" dirty="0"/>
              <a:t>Consideraciones para elaborar la conciliación en sistema </a:t>
            </a:r>
            <a:r>
              <a:rPr lang="es-MX" sz="2400" dirty="0" smtClean="0"/>
              <a:t>:</a:t>
            </a:r>
          </a:p>
          <a:p>
            <a:pPr marL="342900" indent="-342900" algn="just"/>
            <a:endParaRPr lang="es-MX" sz="2400" dirty="0"/>
          </a:p>
          <a:p>
            <a:pPr lvl="1" algn="just">
              <a:buFont typeface="Courier New" charset="0"/>
              <a:buChar char="o"/>
            </a:pPr>
            <a:r>
              <a:rPr lang="es-MX" dirty="0"/>
              <a:t> </a:t>
            </a:r>
            <a:r>
              <a:rPr lang="es-MX" b="1" dirty="0"/>
              <a:t>Registrar en tiempo real las operaciones bancarias </a:t>
            </a:r>
            <a:r>
              <a:rPr lang="es-MX" dirty="0"/>
              <a:t>(pagos, reintegros, inversiones, liquidación de inversiones, etc</a:t>
            </a:r>
            <a:r>
              <a:rPr lang="es-MX" dirty="0" smtClean="0"/>
              <a:t>.).</a:t>
            </a:r>
          </a:p>
          <a:p>
            <a:pPr lvl="1" algn="just">
              <a:buFont typeface="Courier New" charset="0"/>
              <a:buChar char="o"/>
            </a:pPr>
            <a:endParaRPr lang="es-MX" dirty="0"/>
          </a:p>
          <a:p>
            <a:pPr lvl="1" algn="just">
              <a:buFont typeface="Courier New" charset="0"/>
              <a:buChar char="o"/>
            </a:pPr>
            <a:r>
              <a:rPr lang="es-MX" dirty="0"/>
              <a:t>Registrar en el Sistema de </a:t>
            </a:r>
            <a:r>
              <a:rPr lang="es-MX" dirty="0" smtClean="0"/>
              <a:t>Contable </a:t>
            </a:r>
            <a:r>
              <a:rPr lang="es-MX" dirty="0"/>
              <a:t>Institucional </a:t>
            </a:r>
            <a:r>
              <a:rPr lang="es-MX" b="1" dirty="0"/>
              <a:t>el número de transferencia </a:t>
            </a:r>
            <a:r>
              <a:rPr lang="es-MX" dirty="0"/>
              <a:t>(No. de operación bancaria)  o cheque,  para que coincida con el estado de cuenta bancario</a:t>
            </a:r>
            <a:r>
              <a:rPr lang="es-MX" dirty="0" smtClean="0"/>
              <a:t>.</a:t>
            </a:r>
          </a:p>
          <a:p>
            <a:pPr lvl="1" algn="just">
              <a:buFont typeface="Courier New" charset="0"/>
              <a:buChar char="o"/>
            </a:pPr>
            <a:endParaRPr lang="es-MX" dirty="0"/>
          </a:p>
          <a:p>
            <a:pPr lvl="1" algn="just">
              <a:buFont typeface="Courier New" charset="0"/>
              <a:buChar char="o"/>
            </a:pPr>
            <a:endParaRPr lang="es-ES" sz="2400" dirty="0"/>
          </a:p>
        </p:txBody>
      </p:sp>
      <p:sp>
        <p:nvSpPr>
          <p:cNvPr id="5"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481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4114" y="1488558"/>
            <a:ext cx="10729686" cy="4665500"/>
          </a:xfrm>
        </p:spPr>
        <p:txBody>
          <a:bodyPr>
            <a:noAutofit/>
          </a:bodyPr>
          <a:lstStyle/>
          <a:p>
            <a:pPr lvl="1" algn="just">
              <a:buFont typeface="Courier New" charset="0"/>
              <a:buChar char="o"/>
            </a:pPr>
            <a:r>
              <a:rPr lang="es-ES" dirty="0" smtClean="0"/>
              <a:t>Los </a:t>
            </a:r>
            <a:r>
              <a:rPr lang="es-ES" b="1" dirty="0"/>
              <a:t>reintegros de solicitudes </a:t>
            </a:r>
            <a:r>
              <a:rPr lang="es-ES" dirty="0"/>
              <a:t>deben </a:t>
            </a:r>
            <a:r>
              <a:rPr lang="es-ES" b="1" dirty="0"/>
              <a:t>realizarse</a:t>
            </a:r>
            <a:r>
              <a:rPr lang="es-ES" dirty="0"/>
              <a:t> de forma directa </a:t>
            </a:r>
            <a:r>
              <a:rPr lang="es-ES" b="1" dirty="0"/>
              <a:t>en la referencia que emite </a:t>
            </a:r>
            <a:r>
              <a:rPr lang="es-ES" b="1" dirty="0" smtClean="0"/>
              <a:t>AFIN.</a:t>
            </a:r>
          </a:p>
          <a:p>
            <a:pPr lvl="1" algn="just">
              <a:buFont typeface="Courier New" charset="0"/>
              <a:buChar char="o"/>
            </a:pPr>
            <a:endParaRPr lang="es-ES" sz="2400" dirty="0"/>
          </a:p>
          <a:p>
            <a:pPr lvl="1" algn="just">
              <a:buFont typeface="Courier New" charset="0"/>
              <a:buChar char="o"/>
            </a:pPr>
            <a:r>
              <a:rPr lang="es-ES" dirty="0" smtClean="0"/>
              <a:t> </a:t>
            </a:r>
            <a:r>
              <a:rPr lang="es-ES" sz="2400" b="1" dirty="0" smtClean="0"/>
              <a:t>Bajar </a:t>
            </a:r>
            <a:r>
              <a:rPr lang="es-ES" sz="2400" b="1" dirty="0"/>
              <a:t>los </a:t>
            </a:r>
            <a:r>
              <a:rPr lang="es-ES" b="1" dirty="0" err="1"/>
              <a:t>l</a:t>
            </a:r>
            <a:r>
              <a:rPr lang="es-ES" sz="2400" b="1" dirty="0" err="1" smtClean="0"/>
              <a:t>ayout</a:t>
            </a:r>
            <a:r>
              <a:rPr lang="es-ES" sz="2400" b="1" dirty="0" smtClean="0"/>
              <a:t> </a:t>
            </a:r>
            <a:r>
              <a:rPr lang="es-ES" sz="2400" dirty="0"/>
              <a:t>(estado de cuenta bancario electrónico</a:t>
            </a:r>
            <a:r>
              <a:rPr lang="es-ES" sz="2400" dirty="0" smtClean="0"/>
              <a:t>) diario</a:t>
            </a:r>
            <a:r>
              <a:rPr lang="es-ES" sz="2400" dirty="0"/>
              <a:t>, semanal o mensual, de cada una de las cuentas bancarias, considerando que tienen vigencia para su </a:t>
            </a:r>
            <a:r>
              <a:rPr lang="es-ES" sz="2400" dirty="0" smtClean="0"/>
              <a:t>obtención.</a:t>
            </a:r>
          </a:p>
          <a:p>
            <a:pPr lvl="1" algn="just">
              <a:buFont typeface="Courier New" charset="0"/>
              <a:buChar char="o"/>
            </a:pPr>
            <a:endParaRPr lang="es-ES" dirty="0"/>
          </a:p>
          <a:p>
            <a:pPr lvl="1" algn="just">
              <a:buFont typeface="Courier New" charset="0"/>
              <a:buChar char="o"/>
            </a:pPr>
            <a:r>
              <a:rPr lang="es-ES" sz="2400" dirty="0" smtClean="0"/>
              <a:t> </a:t>
            </a:r>
            <a:r>
              <a:rPr lang="es-ES" sz="2400" b="1" dirty="0" smtClean="0"/>
              <a:t>Integrar </a:t>
            </a:r>
            <a:r>
              <a:rPr lang="es-ES" sz="2400" b="1" dirty="0"/>
              <a:t>la conciliación del mes antes de efectuar la conciliación siguiente</a:t>
            </a:r>
            <a:r>
              <a:rPr lang="es-ES" sz="2400" dirty="0"/>
              <a:t>, toda vez que se actualizan los datos .</a:t>
            </a:r>
          </a:p>
        </p:txBody>
      </p:sp>
      <p:sp>
        <p:nvSpPr>
          <p:cNvPr id="5"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3830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6688" y="1637414"/>
            <a:ext cx="10737112" cy="4539549"/>
          </a:xfrm>
        </p:spPr>
        <p:txBody>
          <a:bodyPr>
            <a:normAutofit fontScale="25000" lnSpcReduction="20000"/>
          </a:bodyPr>
          <a:lstStyle/>
          <a:p>
            <a:pPr marL="342900" indent="-342900" algn="just"/>
            <a:endParaRPr lang="es-MX" sz="3200" dirty="0">
              <a:cs typeface="Arial" pitchFamily="34" charset="0"/>
            </a:endParaRPr>
          </a:p>
          <a:p>
            <a:pPr lvl="1" algn="just">
              <a:lnSpc>
                <a:spcPct val="110000"/>
              </a:lnSpc>
              <a:buFont typeface="Arial" charset="0"/>
              <a:buChar char="•"/>
            </a:pPr>
            <a:r>
              <a:rPr lang="es-ES_tradnl" sz="9600" dirty="0"/>
              <a:t>Las </a:t>
            </a:r>
            <a:r>
              <a:rPr lang="es-ES_tradnl" sz="9600" b="1" dirty="0"/>
              <a:t>cuentas bancarias que ya no continuarán operándose en 2019</a:t>
            </a:r>
            <a:r>
              <a:rPr lang="es-ES_tradnl" sz="9600" dirty="0"/>
              <a:t>, </a:t>
            </a:r>
            <a:r>
              <a:rPr lang="es-ES_tradnl" sz="9600" b="1" dirty="0"/>
              <a:t>deberán ser canceladas</a:t>
            </a:r>
            <a:r>
              <a:rPr lang="es-ES_tradnl" sz="9600" dirty="0"/>
              <a:t>. Las cuentas en la que se administren recursos de bolsas que tengan saldos comprometidos, devengados y/o por pagar, así como cheques en circulación, deberán permanecer activas hasta que se cumplan las obligaciones de los compromisos pendientes.</a:t>
            </a:r>
            <a:endParaRPr lang="es-MX" sz="9600" dirty="0"/>
          </a:p>
          <a:p>
            <a:pPr lvl="1" algn="just">
              <a:lnSpc>
                <a:spcPct val="110000"/>
              </a:lnSpc>
              <a:buFont typeface="Courier New" charset="0"/>
              <a:buChar char="o"/>
            </a:pPr>
            <a:endParaRPr lang="es-MX" sz="9600" dirty="0"/>
          </a:p>
          <a:p>
            <a:pPr lvl="1" algn="just">
              <a:lnSpc>
                <a:spcPct val="110000"/>
              </a:lnSpc>
              <a:buFont typeface="Arial" charset="0"/>
              <a:buChar char="•"/>
            </a:pPr>
            <a:r>
              <a:rPr lang="es-ES_tradnl" sz="9600" b="1" dirty="0"/>
              <a:t>Realizar</a:t>
            </a:r>
            <a:r>
              <a:rPr lang="es-ES_tradnl" sz="9600" dirty="0"/>
              <a:t> la </a:t>
            </a:r>
            <a:r>
              <a:rPr lang="es-ES_tradnl" sz="9600" b="1" dirty="0"/>
              <a:t>solicitud</a:t>
            </a:r>
            <a:r>
              <a:rPr lang="es-ES_tradnl" sz="9600" dirty="0"/>
              <a:t> de nuevas </a:t>
            </a:r>
            <a:r>
              <a:rPr lang="es-ES_tradnl" sz="9600" b="1" dirty="0"/>
              <a:t>cuentas </a:t>
            </a:r>
            <a:r>
              <a:rPr lang="es-ES_tradnl" sz="9600" b="1" dirty="0" smtClean="0"/>
              <a:t>bancarias </a:t>
            </a:r>
            <a:r>
              <a:rPr lang="es-ES_tradnl" sz="9600" b="1" dirty="0"/>
              <a:t>para el ejercicio 2019:</a:t>
            </a:r>
            <a:endParaRPr lang="es-MX" sz="9600" b="1" dirty="0"/>
          </a:p>
          <a:p>
            <a:pPr lvl="2" algn="just">
              <a:lnSpc>
                <a:spcPct val="110000"/>
              </a:lnSpc>
              <a:buFont typeface="Courier New" charset="0"/>
              <a:buChar char="o"/>
            </a:pPr>
            <a:r>
              <a:rPr lang="es-ES_tradnl" sz="9200" dirty="0"/>
              <a:t>Subsidio Federal 2019</a:t>
            </a:r>
            <a:endParaRPr lang="es-MX" sz="9200" dirty="0"/>
          </a:p>
          <a:p>
            <a:pPr lvl="2" algn="just">
              <a:lnSpc>
                <a:spcPct val="110000"/>
              </a:lnSpc>
              <a:buFont typeface="Courier New" charset="0"/>
              <a:buChar char="o"/>
            </a:pPr>
            <a:r>
              <a:rPr lang="es-ES_tradnl" sz="9200" dirty="0" smtClean="0"/>
              <a:t>Subsidio </a:t>
            </a:r>
            <a:r>
              <a:rPr lang="es-ES_tradnl" sz="9200" dirty="0"/>
              <a:t>Estatal 2019</a:t>
            </a:r>
            <a:endParaRPr lang="es-MX" sz="9200" dirty="0"/>
          </a:p>
          <a:p>
            <a:pPr lvl="1" algn="just">
              <a:lnSpc>
                <a:spcPct val="110000"/>
              </a:lnSpc>
              <a:buFont typeface="Courier New" charset="0"/>
              <a:buChar char="o"/>
            </a:pPr>
            <a:endParaRPr lang="es-MX" sz="9600" dirty="0"/>
          </a:p>
        </p:txBody>
      </p:sp>
      <p:sp>
        <p:nvSpPr>
          <p:cNvPr id="5"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br>
              <a:rPr lang="es-MX" sz="4900" b="1" i="1" dirty="0" smtClean="0">
                <a:effectLst>
                  <a:outerShdw blurRad="38100" dist="38100" dir="2700000" algn="tl">
                    <a:srgbClr val="000000">
                      <a:alpha val="43137"/>
                    </a:srgbClr>
                  </a:outerShdw>
                </a:effectLst>
              </a:rPr>
            </a:br>
            <a:r>
              <a:rPr lang="es-MX" sz="4900" b="1" i="1" dirty="0" smtClean="0">
                <a:effectLst>
                  <a:outerShdw blurRad="38100" dist="38100" dir="2700000" algn="tl">
                    <a:srgbClr val="000000">
                      <a:alpha val="43137"/>
                    </a:srgbClr>
                  </a:outerShdw>
                </a:effectLst>
              </a:rPr>
              <a:t>Servicios bancarios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5206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6688" y="1637414"/>
            <a:ext cx="10737112" cy="4539549"/>
          </a:xfrm>
        </p:spPr>
        <p:txBody>
          <a:bodyPr>
            <a:normAutofit fontScale="25000" lnSpcReduction="20000"/>
          </a:bodyPr>
          <a:lstStyle/>
          <a:p>
            <a:pPr lvl="1" algn="just">
              <a:lnSpc>
                <a:spcPct val="110000"/>
              </a:lnSpc>
              <a:buFont typeface="Arial" charset="0"/>
              <a:buChar char="•"/>
            </a:pPr>
            <a:r>
              <a:rPr lang="es-ES_tradnl" sz="9600" dirty="0" smtClean="0"/>
              <a:t>Las </a:t>
            </a:r>
            <a:r>
              <a:rPr lang="es-ES_tradnl" sz="9600" dirty="0"/>
              <a:t>cuentas bancarias con continuidad serán:</a:t>
            </a:r>
            <a:endParaRPr lang="es-MX" sz="9600" dirty="0"/>
          </a:p>
          <a:p>
            <a:pPr lvl="2" algn="just">
              <a:lnSpc>
                <a:spcPct val="110000"/>
              </a:lnSpc>
              <a:buFont typeface="Courier New" charset="0"/>
              <a:buChar char="o"/>
            </a:pPr>
            <a:r>
              <a:rPr lang="es-ES_tradnl" sz="9200" dirty="0"/>
              <a:t>Ingresos </a:t>
            </a:r>
            <a:r>
              <a:rPr lang="es-ES_tradnl" sz="9200" dirty="0" smtClean="0"/>
              <a:t>Autogenerados</a:t>
            </a:r>
            <a:endParaRPr lang="es-MX" sz="9200" dirty="0"/>
          </a:p>
          <a:p>
            <a:pPr lvl="2" algn="just">
              <a:lnSpc>
                <a:spcPct val="110000"/>
              </a:lnSpc>
              <a:buFont typeface="Courier New" charset="0"/>
              <a:buChar char="o"/>
            </a:pPr>
            <a:r>
              <a:rPr lang="es-ES_tradnl" sz="9600" dirty="0" smtClean="0"/>
              <a:t>PRODED</a:t>
            </a:r>
          </a:p>
          <a:p>
            <a:pPr lvl="2" algn="just">
              <a:lnSpc>
                <a:spcPct val="110000"/>
              </a:lnSpc>
              <a:buFont typeface="Courier New" charset="0"/>
              <a:buChar char="o"/>
            </a:pPr>
            <a:r>
              <a:rPr lang="es-ES_tradnl" sz="9600" dirty="0" smtClean="0"/>
              <a:t>FIFRU</a:t>
            </a:r>
            <a:endParaRPr lang="es-MX" sz="9600" dirty="0"/>
          </a:p>
          <a:p>
            <a:pPr lvl="2" algn="just">
              <a:lnSpc>
                <a:spcPct val="110000"/>
              </a:lnSpc>
              <a:buFont typeface="Courier New" charset="0"/>
              <a:buChar char="o"/>
            </a:pPr>
            <a:r>
              <a:rPr lang="es-ES_tradnl" sz="9600" dirty="0" smtClean="0"/>
              <a:t>Fondos </a:t>
            </a:r>
            <a:r>
              <a:rPr lang="es-ES_tradnl" sz="9600" dirty="0"/>
              <a:t>con afectación </a:t>
            </a:r>
            <a:r>
              <a:rPr lang="es-ES_tradnl" sz="9600" dirty="0" smtClean="0"/>
              <a:t>específica</a:t>
            </a:r>
            <a:r>
              <a:rPr lang="es-ES_tradnl" sz="9600" dirty="0"/>
              <a:t>, ya en operación</a:t>
            </a:r>
            <a:endParaRPr lang="es-MX" sz="9600" dirty="0"/>
          </a:p>
          <a:p>
            <a:pPr lvl="1" algn="just">
              <a:lnSpc>
                <a:spcPct val="110000"/>
              </a:lnSpc>
              <a:buFont typeface="Courier New" charset="0"/>
              <a:buChar char="o"/>
            </a:pPr>
            <a:endParaRPr lang="es-MX" sz="9600" dirty="0"/>
          </a:p>
          <a:p>
            <a:pPr lvl="1" algn="just">
              <a:lnSpc>
                <a:spcPct val="110000"/>
              </a:lnSpc>
              <a:buFont typeface="Arial" charset="0"/>
              <a:buChar char="•"/>
            </a:pPr>
            <a:r>
              <a:rPr lang="es-ES_tradnl" sz="9600" b="1" dirty="0" smtClean="0"/>
              <a:t>Verificar las </a:t>
            </a:r>
            <a:r>
              <a:rPr lang="es-ES_tradnl" sz="9600" b="1" dirty="0"/>
              <a:t>cuentas </a:t>
            </a:r>
            <a:r>
              <a:rPr lang="es-ES_tradnl" sz="9600" b="1" dirty="0" smtClean="0"/>
              <a:t>bancarias que se encuentren </a:t>
            </a:r>
            <a:r>
              <a:rPr lang="es-ES_tradnl" sz="9600" b="1" dirty="0" err="1" smtClean="0"/>
              <a:t>aperturadas</a:t>
            </a:r>
            <a:r>
              <a:rPr lang="es-ES_tradnl" sz="9600" b="1" dirty="0" smtClean="0"/>
              <a:t>, </a:t>
            </a:r>
            <a:r>
              <a:rPr lang="es-ES_tradnl" sz="9600" dirty="0" smtClean="0"/>
              <a:t>para asegurarse que se encuentren en operación o en su caso proceder a su cancelación, a efecto de no incidir en lo establecido en el Artículo </a:t>
            </a:r>
            <a:r>
              <a:rPr lang="es-ES_tradnl" sz="9600" dirty="0"/>
              <a:t>61 de la Ley de Instituciones de </a:t>
            </a:r>
            <a:r>
              <a:rPr lang="es-ES_tradnl" sz="9600" dirty="0" smtClean="0"/>
              <a:t>Crédito</a:t>
            </a:r>
            <a:r>
              <a:rPr lang="es-ES_tradnl" sz="9600" dirty="0"/>
              <a:t>.</a:t>
            </a:r>
            <a:r>
              <a:rPr lang="es-ES_tradnl" sz="9600" dirty="0" smtClean="0"/>
              <a:t> </a:t>
            </a:r>
          </a:p>
          <a:p>
            <a:pPr lvl="2" algn="just">
              <a:lnSpc>
                <a:spcPct val="110000"/>
              </a:lnSpc>
              <a:buFont typeface="Courier New" charset="0"/>
              <a:buChar char="o"/>
            </a:pPr>
            <a:r>
              <a:rPr lang="is-IS" sz="6800" dirty="0" smtClean="0"/>
              <a:t>…</a:t>
            </a:r>
            <a:r>
              <a:rPr lang="es-ES_tradnl" sz="6800" dirty="0" smtClean="0"/>
              <a:t>que en </a:t>
            </a:r>
            <a:r>
              <a:rPr lang="es-ES_tradnl" sz="6800" dirty="0"/>
              <a:t>el transcurso de tres años no hayan tenido movimiento por depósitos o retiros y, después de que se haya dado aviso por escrito, en el domicilio del cliente que conste en el expediente respectivo, con noventa días de antelación, deberán ser abonados en una cuenta global que llevará cada institución para esos efectos</a:t>
            </a:r>
            <a:r>
              <a:rPr lang="es-ES_tradnl" sz="6800" dirty="0" smtClean="0"/>
              <a:t>.</a:t>
            </a:r>
            <a:endParaRPr lang="es-MX" sz="6800" dirty="0"/>
          </a:p>
          <a:p>
            <a:pPr lvl="1" algn="just">
              <a:lnSpc>
                <a:spcPct val="110000"/>
              </a:lnSpc>
              <a:buFont typeface="Courier New" charset="0"/>
              <a:buChar char="o"/>
            </a:pPr>
            <a:endParaRPr lang="es-MX" sz="9600" dirty="0"/>
          </a:p>
        </p:txBody>
      </p:sp>
      <p:sp>
        <p:nvSpPr>
          <p:cNvPr id="5"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br>
              <a:rPr lang="es-MX" sz="4900" b="1" i="1" dirty="0" smtClean="0">
                <a:effectLst>
                  <a:outerShdw blurRad="38100" dist="38100" dir="2700000" algn="tl">
                    <a:srgbClr val="000000">
                      <a:alpha val="43137"/>
                    </a:srgbClr>
                  </a:outerShdw>
                </a:effectLst>
              </a:rPr>
            </a:br>
            <a:r>
              <a:rPr lang="es-MX" sz="4900" b="1" i="1" dirty="0" smtClean="0">
                <a:effectLst>
                  <a:outerShdw blurRad="38100" dist="38100" dir="2700000" algn="tl">
                    <a:srgbClr val="000000">
                      <a:alpha val="43137"/>
                    </a:srgbClr>
                  </a:outerShdw>
                </a:effectLst>
              </a:rPr>
              <a:t>Servicios bancarios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875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780058"/>
            <a:ext cx="10515600" cy="4351338"/>
          </a:xfrm>
        </p:spPr>
        <p:txBody>
          <a:bodyPr>
            <a:normAutofit/>
          </a:bodyPr>
          <a:lstStyle/>
          <a:p>
            <a:pPr lvl="1" algn="just"/>
            <a:r>
              <a:rPr lang="es-ES_tradnl" dirty="0"/>
              <a:t>Las cuentas concentradoras deberán estar ya </a:t>
            </a:r>
            <a:r>
              <a:rPr lang="es-ES_tradnl" dirty="0" smtClean="0"/>
              <a:t>canceladas.</a:t>
            </a:r>
            <a:endParaRPr lang="es-MX" dirty="0"/>
          </a:p>
          <a:p>
            <a:pPr marL="0" indent="0" algn="just">
              <a:buNone/>
            </a:pPr>
            <a:r>
              <a:rPr lang="es-ES_tradnl" sz="2400" dirty="0"/>
              <a:t> </a:t>
            </a:r>
            <a:endParaRPr lang="es-MX" sz="2400" dirty="0"/>
          </a:p>
          <a:p>
            <a:pPr lvl="1" algn="just"/>
            <a:r>
              <a:rPr lang="es-ES_tradnl" dirty="0" smtClean="0"/>
              <a:t>El uso del servicio </a:t>
            </a:r>
            <a:r>
              <a:rPr lang="es-ES_tradnl" dirty="0"/>
              <a:t>de Bancomer.com al de </a:t>
            </a:r>
            <a:r>
              <a:rPr lang="es-ES_tradnl" b="1" dirty="0"/>
              <a:t>Bancomer Net Cash </a:t>
            </a:r>
            <a:r>
              <a:rPr lang="es-ES_tradnl" b="1" dirty="0" smtClean="0"/>
              <a:t>se encuentra exento del </a:t>
            </a:r>
            <a:r>
              <a:rPr lang="es-ES_tradnl" b="1" dirty="0"/>
              <a:t>cargo de comisiones</a:t>
            </a:r>
            <a:r>
              <a:rPr lang="es-ES_tradnl" dirty="0"/>
              <a:t> </a:t>
            </a:r>
            <a:r>
              <a:rPr lang="es-ES_tradnl" b="1" dirty="0"/>
              <a:t>por el servicio  de banca </a:t>
            </a:r>
            <a:r>
              <a:rPr lang="es-ES_tradnl" b="1" dirty="0" smtClean="0"/>
              <a:t>electrónica</a:t>
            </a:r>
            <a:r>
              <a:rPr lang="es-ES_tradnl" dirty="0" smtClean="0"/>
              <a:t>.</a:t>
            </a:r>
            <a:endParaRPr lang="es-MX" dirty="0"/>
          </a:p>
          <a:p>
            <a:pPr marL="0" indent="0" algn="just">
              <a:buNone/>
            </a:pPr>
            <a:r>
              <a:rPr lang="es-ES_tradnl" sz="2400" dirty="0"/>
              <a:t> </a:t>
            </a:r>
            <a:endParaRPr lang="es-MX" sz="2400" dirty="0"/>
          </a:p>
          <a:p>
            <a:pPr lvl="1" algn="just"/>
            <a:r>
              <a:rPr lang="es-ES_tradnl" dirty="0"/>
              <a:t> </a:t>
            </a:r>
            <a:r>
              <a:rPr lang="es-ES_tradnl" b="1" dirty="0" smtClean="0"/>
              <a:t>Realizar </a:t>
            </a:r>
            <a:r>
              <a:rPr lang="es-ES_tradnl" b="1" dirty="0"/>
              <a:t>el pago a proveedores a través de transferencias </a:t>
            </a:r>
            <a:r>
              <a:rPr lang="es-ES_tradnl" b="1" dirty="0" smtClean="0"/>
              <a:t>electrónica </a:t>
            </a:r>
            <a:r>
              <a:rPr lang="es-ES_tradnl" dirty="0" smtClean="0"/>
              <a:t>para atender lo establecido por la Ley General de Contabilidad Gubernamental y contribuir a la eliminación del cobro de la comisión </a:t>
            </a:r>
            <a:r>
              <a:rPr lang="es-ES_tradnl" dirty="0"/>
              <a:t>por conceptos de </a:t>
            </a:r>
            <a:r>
              <a:rPr lang="es-ES_tradnl" dirty="0" smtClean="0"/>
              <a:t>cheques </a:t>
            </a:r>
            <a:r>
              <a:rPr lang="es-ES_tradnl" dirty="0"/>
              <a:t>expedidos, </a:t>
            </a:r>
            <a:r>
              <a:rPr lang="es-ES_tradnl" dirty="0" smtClean="0"/>
              <a:t>de aplicarse serán </a:t>
            </a:r>
            <a:r>
              <a:rPr lang="es-ES_tradnl" dirty="0"/>
              <a:t>cargadas a las cuentas institucionales de forma automática.</a:t>
            </a:r>
            <a:endParaRPr lang="es-MX" dirty="0"/>
          </a:p>
          <a:p>
            <a:pPr marL="0" indent="0" algn="just">
              <a:buNone/>
            </a:pPr>
            <a:r>
              <a:rPr lang="es-ES" sz="2400" b="1" dirty="0"/>
              <a:t> </a:t>
            </a:r>
            <a:endParaRPr lang="es-MX" sz="2400" dirty="0"/>
          </a:p>
          <a:p>
            <a:pPr algn="just"/>
            <a:endParaRPr lang="es-MX"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MX" sz="4900" b="1" i="1" dirty="0" smtClean="0">
                <a:effectLst>
                  <a:outerShdw blurRad="38100" dist="38100" dir="2700000" algn="tl">
                    <a:srgbClr val="000000">
                      <a:alpha val="43137"/>
                    </a:srgbClr>
                  </a:outerShdw>
                </a:effectLst>
              </a:rPr>
              <a:t>Contabilidad institucional</a:t>
            </a:r>
            <a:br>
              <a:rPr lang="es-MX" sz="4900" b="1" i="1" dirty="0" smtClean="0">
                <a:effectLst>
                  <a:outerShdw blurRad="38100" dist="38100" dir="2700000" algn="tl">
                    <a:srgbClr val="000000">
                      <a:alpha val="43137"/>
                    </a:srgbClr>
                  </a:outerShdw>
                </a:effectLst>
              </a:rPr>
            </a:br>
            <a:r>
              <a:rPr lang="es-MX" sz="4900" b="1" i="1" dirty="0" smtClean="0">
                <a:effectLst>
                  <a:outerShdw blurRad="38100" dist="38100" dir="2700000" algn="tl">
                    <a:srgbClr val="000000">
                      <a:alpha val="43137"/>
                    </a:srgbClr>
                  </a:outerShdw>
                </a:effectLst>
              </a:rPr>
              <a:t>Servicios bancarios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937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53564" y="1403498"/>
            <a:ext cx="10515600" cy="4827180"/>
          </a:xfrm>
        </p:spPr>
        <p:txBody>
          <a:bodyPr>
            <a:noAutofit/>
          </a:bodyPr>
          <a:lstStyle/>
          <a:p>
            <a:pPr marL="0" lvl="0" indent="0">
              <a:buNone/>
            </a:pPr>
            <a:r>
              <a:rPr lang="es-ES_tradnl" sz="2400" b="1" dirty="0" smtClean="0"/>
              <a:t>Emisión </a:t>
            </a:r>
            <a:r>
              <a:rPr lang="es-ES_tradnl" sz="2400" b="1" dirty="0"/>
              <a:t>de CFDI por Pagos a Extranjeros y Premios</a:t>
            </a:r>
            <a:endParaRPr lang="es-MX" sz="2400" dirty="0"/>
          </a:p>
          <a:p>
            <a:pPr marL="0" indent="0" algn="just">
              <a:buNone/>
            </a:pPr>
            <a:endParaRPr lang="es-MX" sz="2400" b="1" dirty="0"/>
          </a:p>
          <a:p>
            <a:pPr marL="0" indent="0" algn="just">
              <a:buNone/>
            </a:pPr>
            <a:r>
              <a:rPr lang="es-ES_tradnl" sz="2400" dirty="0" smtClean="0"/>
              <a:t>El Servicio de Administración Tributaria (SAT) impone </a:t>
            </a:r>
            <a:r>
              <a:rPr lang="es-ES_tradnl" sz="2400" dirty="0"/>
              <a:t>la obligación </a:t>
            </a:r>
            <a:r>
              <a:rPr lang="es-ES_tradnl" sz="2400" b="1" dirty="0"/>
              <a:t>al receptor </a:t>
            </a:r>
            <a:r>
              <a:rPr lang="es-ES_tradnl" sz="2400" b="1" dirty="0" smtClean="0"/>
              <a:t>de emitir </a:t>
            </a:r>
            <a:r>
              <a:rPr lang="es-ES_tradnl" sz="2400" b="1" dirty="0"/>
              <a:t>los CFDI que comprueban los ingresos obtenidos </a:t>
            </a:r>
            <a:r>
              <a:rPr lang="es-ES_tradnl" sz="2400" dirty="0"/>
              <a:t>y las retenciones de impuestos que en su caso se deban efectuar</a:t>
            </a:r>
            <a:r>
              <a:rPr lang="es-ES_tradnl" sz="2400" dirty="0" smtClean="0"/>
              <a:t>.</a:t>
            </a:r>
          </a:p>
          <a:p>
            <a:pPr marL="0" indent="0" algn="just">
              <a:buNone/>
            </a:pPr>
            <a:endParaRPr lang="es-MX" sz="2400" dirty="0"/>
          </a:p>
          <a:p>
            <a:pPr lvl="1" algn="just">
              <a:buFont typeface="Courier New" charset="0"/>
              <a:buChar char="o"/>
            </a:pPr>
            <a:r>
              <a:rPr lang="es-ES_tradnl" dirty="0"/>
              <a:t>P</a:t>
            </a:r>
            <a:r>
              <a:rPr lang="es-ES_tradnl" dirty="0" smtClean="0"/>
              <a:t>or </a:t>
            </a:r>
            <a:r>
              <a:rPr lang="es-ES_tradnl" dirty="0"/>
              <a:t>disposición de Ley, </a:t>
            </a:r>
            <a:r>
              <a:rPr lang="es-ES_tradnl" dirty="0" smtClean="0"/>
              <a:t>cuando la Institución </a:t>
            </a:r>
            <a:r>
              <a:rPr lang="es-ES_tradnl" dirty="0"/>
              <a:t>realiza pagos por concepto tales como  pagos a residentes en el extranjero y premios derivados de concursos, </a:t>
            </a:r>
            <a:r>
              <a:rPr lang="es-ES_tradnl" dirty="0" smtClean="0"/>
              <a:t>será ésta </a:t>
            </a:r>
            <a:r>
              <a:rPr lang="es-ES_tradnl" dirty="0"/>
              <a:t>la que </a:t>
            </a:r>
            <a:r>
              <a:rPr lang="es-ES_tradnl" dirty="0" smtClean="0"/>
              <a:t>debe </a:t>
            </a:r>
            <a:r>
              <a:rPr lang="es-ES_tradnl" b="1" dirty="0"/>
              <a:t>expedir el CFDI de Pagos y Retenciones</a:t>
            </a:r>
            <a:r>
              <a:rPr lang="es-ES_tradnl" dirty="0"/>
              <a:t>.</a:t>
            </a:r>
          </a:p>
          <a:p>
            <a:pPr marL="0" indent="0" algn="just">
              <a:buNone/>
            </a:pPr>
            <a:endParaRPr lang="es-MX" sz="2400" dirty="0"/>
          </a:p>
          <a:p>
            <a:pPr marL="0" indent="0" algn="just">
              <a:buNone/>
            </a:pPr>
            <a:r>
              <a:rPr lang="es-ES_tradnl" sz="2400" dirty="0"/>
              <a:t>Por lo que se refiere a pagos realizados a residentes en el extranjero, se presentan dos situaciones:</a:t>
            </a:r>
            <a:endParaRPr lang="es-MX" sz="2400"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es-ES" sz="4900" b="1" dirty="0" smtClean="0">
                <a:effectLst>
                  <a:outerShdw blurRad="38100" dist="38100" dir="2700000" algn="tl">
                    <a:srgbClr val="000000">
                      <a:alpha val="43137"/>
                    </a:srgbClr>
                  </a:outerShdw>
                </a:effectLst>
              </a:rPr>
              <a:t>Obligaciones fiscales</a:t>
            </a:r>
            <a:endParaRPr lang="es-MX"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2384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3685" y="1190847"/>
            <a:ext cx="10515600" cy="5093838"/>
          </a:xfrm>
        </p:spPr>
        <p:txBody>
          <a:bodyPr>
            <a:noAutofit/>
          </a:bodyPr>
          <a:lstStyle/>
          <a:p>
            <a:pPr marL="0" indent="0" algn="just">
              <a:buNone/>
            </a:pPr>
            <a:endParaRPr lang="es-MX" sz="2400" b="1" dirty="0"/>
          </a:p>
          <a:p>
            <a:pPr marL="514350" lvl="0" indent="-514350" algn="just">
              <a:buFont typeface="+mj-lt"/>
              <a:buAutoNum type="alphaLcParenR"/>
            </a:pPr>
            <a:r>
              <a:rPr lang="es-ES_tradnl" sz="2400" dirty="0" smtClean="0"/>
              <a:t>Cuando </a:t>
            </a:r>
            <a:r>
              <a:rPr lang="es-ES_tradnl" sz="2400" dirty="0"/>
              <a:t>se aplican Convenios o Tratados para evitar la doble tributación, sólo existe la obligación de solicitar al receptor de los ingresos, el recibo con los requisitos fiscales a que se refiere la Regla 2.7.1.16 de la Resolución Miscelánea en vigor</a:t>
            </a:r>
            <a:r>
              <a:rPr lang="es-ES_tradnl" sz="2400" dirty="0" smtClean="0"/>
              <a:t>.</a:t>
            </a:r>
          </a:p>
          <a:p>
            <a:pPr marL="514350" lvl="0" indent="-514350" algn="just">
              <a:buFont typeface="+mj-lt"/>
              <a:buAutoNum type="alphaLcParenR"/>
            </a:pPr>
            <a:endParaRPr lang="es-MX" sz="2400" dirty="0"/>
          </a:p>
          <a:p>
            <a:pPr marL="514350" lvl="0" indent="-514350" algn="just">
              <a:buFont typeface="+mj-lt"/>
              <a:buAutoNum type="alphaLcParenR"/>
            </a:pPr>
            <a:r>
              <a:rPr lang="es-ES_tradnl" sz="2400" dirty="0"/>
              <a:t>Cuando no se aplican los mencionados convenios o tratados para evitar la doble tributación, y la fuente de riqueza se encuentra en nuestro país, se debe emitir un CFDI en el que conste el pago y la retención del ISR efectuado. En este caso, la expedición la realiza la Institución  a través de la Unidad de Control Interno de la Dirección de Finanzas, de acuerdo a la información que proporcionan las Dependencias de la Red y Empresas Universitarias</a:t>
            </a:r>
            <a:r>
              <a:rPr lang="es-ES_tradnl" sz="2400" dirty="0" smtClean="0"/>
              <a:t>.</a:t>
            </a:r>
            <a:endParaRPr lang="es-MX" sz="2400"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5195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594883"/>
            <a:ext cx="10515600" cy="4467779"/>
          </a:xfrm>
        </p:spPr>
        <p:txBody>
          <a:bodyPr>
            <a:noAutofit/>
          </a:bodyPr>
          <a:lstStyle/>
          <a:p>
            <a:pPr marL="0" indent="0" algn="just">
              <a:buNone/>
            </a:pPr>
            <a:r>
              <a:rPr lang="es-ES_tradnl" sz="2400" dirty="0"/>
              <a:t>Por lo que se refiere a los pagos por obtención de premios, se presentan dos situaciones</a:t>
            </a:r>
            <a:r>
              <a:rPr lang="es-ES_tradnl" sz="2400" dirty="0" smtClean="0"/>
              <a:t>:</a:t>
            </a:r>
          </a:p>
          <a:p>
            <a:pPr marL="0" indent="0" algn="just">
              <a:buNone/>
            </a:pPr>
            <a:endParaRPr lang="es-MX" sz="2400" dirty="0"/>
          </a:p>
          <a:p>
            <a:pPr marL="514350" lvl="0" indent="-514350" algn="just">
              <a:buFont typeface="+mj-lt"/>
              <a:buAutoNum type="alphaLcParenR"/>
            </a:pPr>
            <a:r>
              <a:rPr lang="es-ES_tradnl" sz="2400" dirty="0"/>
              <a:t>Cuando la obtención del premio se origina con motivo de concursos científicos, artísticos o literarios abiertos al público en general o determinado gremio o grupo de profesionales, se encuentran exentos del ISR</a:t>
            </a:r>
            <a:r>
              <a:rPr lang="es-ES_tradnl" sz="2400" dirty="0" smtClean="0"/>
              <a:t>.</a:t>
            </a:r>
          </a:p>
          <a:p>
            <a:pPr marL="514350" lvl="0" indent="-514350" algn="just">
              <a:buFont typeface="+mj-lt"/>
              <a:buAutoNum type="alphaLcParenR"/>
            </a:pPr>
            <a:endParaRPr lang="es-MX" sz="2400" dirty="0"/>
          </a:p>
          <a:p>
            <a:pPr marL="514350" lvl="0" indent="-514350" algn="just">
              <a:buFont typeface="+mj-lt"/>
              <a:buAutoNum type="alphaLcParenR"/>
            </a:pPr>
            <a:r>
              <a:rPr lang="es-ES_tradnl" sz="2400" dirty="0"/>
              <a:t>Cuando el premio no tiene las características mencionadas </a:t>
            </a:r>
            <a:r>
              <a:rPr lang="es-ES_tradnl" sz="2400" dirty="0" smtClean="0"/>
              <a:t>anteriormente</a:t>
            </a:r>
            <a:r>
              <a:rPr lang="es-ES_tradnl" sz="2400" dirty="0"/>
              <a:t>, se deberá retener el ISR  con la tasa del 1%, toda vez que de acuerdo con el Artículo 138 de la Ley del ISR, el Estado de Jalisco, impone para  los premios obtenidos un gravamen que no exceda del 6</a:t>
            </a:r>
            <a:r>
              <a:rPr lang="es-ES_tradnl" sz="2400" dirty="0" smtClean="0"/>
              <a:t>%.</a:t>
            </a:r>
          </a:p>
          <a:p>
            <a:pPr marL="0" lvl="0" indent="0" algn="just">
              <a:buNone/>
            </a:pPr>
            <a:endParaRPr lang="es-MX" sz="2400" dirty="0"/>
          </a:p>
          <a:p>
            <a:pPr algn="just"/>
            <a:endParaRPr lang="es-MX" sz="2400"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1788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6154" y="3429000"/>
            <a:ext cx="10919692" cy="1754326"/>
          </a:xfrm>
          <a:prstGeom prst="rect">
            <a:avLst/>
          </a:prstGeom>
        </p:spPr>
        <p:txBody>
          <a:bodyPr wrap="square">
            <a:spAutoFit/>
          </a:bodyPr>
          <a:lstStyle/>
          <a:p>
            <a:pPr lvl="0" algn="r"/>
            <a:r>
              <a:rPr lang="es-MX" sz="5400" b="1" dirty="0" smtClean="0">
                <a:cs typeface="Arial" pitchFamily="34" charset="0"/>
              </a:rPr>
              <a:t>Consideraciones para el cierre </a:t>
            </a:r>
          </a:p>
          <a:p>
            <a:pPr lvl="0" algn="r"/>
            <a:r>
              <a:rPr lang="es-MX" sz="5400" b="1" dirty="0" smtClean="0">
                <a:cs typeface="Arial" pitchFamily="34" charset="0"/>
              </a:rPr>
              <a:t>del ejercicio 2018</a:t>
            </a:r>
            <a:endParaRPr lang="es-MX" sz="5400" dirty="0"/>
          </a:p>
        </p:txBody>
      </p:sp>
    </p:spTree>
    <p:extLst>
      <p:ext uri="{BB962C8B-B14F-4D97-AF65-F5344CB8AC3E}">
        <p14:creationId xmlns:p14="http://schemas.microsoft.com/office/powerpoint/2010/main" val="19997702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945243"/>
            <a:ext cx="10515600" cy="5117420"/>
          </a:xfrm>
        </p:spPr>
        <p:txBody>
          <a:bodyPr>
            <a:noAutofit/>
          </a:bodyPr>
          <a:lstStyle/>
          <a:p>
            <a:pPr marL="0" lvl="0" indent="0" algn="just">
              <a:buNone/>
            </a:pPr>
            <a:endParaRPr lang="es-MX" sz="2400" dirty="0"/>
          </a:p>
          <a:p>
            <a:pPr marL="0" indent="0" algn="just">
              <a:buNone/>
            </a:pPr>
            <a:r>
              <a:rPr lang="es-ES_tradnl" sz="2400" dirty="0"/>
              <a:t>Cabe señalar, que en ambos casos, se deberá retener a la persona que obtuvo el premio, el gravamen estatal  denominado </a:t>
            </a:r>
            <a:r>
              <a:rPr lang="es-ES_tradnl" sz="2400" b="1" dirty="0"/>
              <a:t>“Del impuesto sobre Loterías, Rifas, Sorteos, Juegos con Apuestas y Concursos de toda Clase”,</a:t>
            </a:r>
            <a:r>
              <a:rPr lang="es-ES_tradnl" sz="2400" dirty="0"/>
              <a:t>  el CFDI en el que conste el pago y la retención </a:t>
            </a:r>
            <a:r>
              <a:rPr lang="es-ES_tradnl" sz="2400" dirty="0" smtClean="0"/>
              <a:t>efectuada, se </a:t>
            </a:r>
            <a:r>
              <a:rPr lang="es-ES_tradnl" sz="2400" dirty="0"/>
              <a:t>emitirá por la Dirección de </a:t>
            </a:r>
            <a:r>
              <a:rPr lang="es-ES_tradnl" sz="2400" dirty="0" smtClean="0"/>
              <a:t>Finanzas / Unidad </a:t>
            </a:r>
            <a:r>
              <a:rPr lang="es-ES_tradnl" sz="2400" dirty="0"/>
              <a:t>de Control Interno, de acuerdo a la información que proporcione la Red y Empresas Universitarias.</a:t>
            </a:r>
            <a:endParaRPr lang="es-MX" sz="2400" dirty="0"/>
          </a:p>
          <a:p>
            <a:pPr algn="just"/>
            <a:endParaRPr lang="es-MX" sz="2400"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753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38200" y="1488558"/>
            <a:ext cx="10515600" cy="4997302"/>
          </a:xfrm>
        </p:spPr>
        <p:txBody>
          <a:bodyPr>
            <a:normAutofit/>
          </a:bodyPr>
          <a:lstStyle/>
          <a:p>
            <a:pPr marL="0" indent="0" algn="just">
              <a:buNone/>
            </a:pPr>
            <a:r>
              <a:rPr lang="es-MX" sz="2200" b="1" dirty="0"/>
              <a:t>Complemento para recepción de pagos o </a:t>
            </a:r>
            <a:r>
              <a:rPr lang="es-MX" sz="2200" b="1" dirty="0" smtClean="0"/>
              <a:t>recibo </a:t>
            </a:r>
            <a:r>
              <a:rPr lang="es-MX" sz="2200" b="1" dirty="0"/>
              <a:t>electrónico de pago </a:t>
            </a:r>
          </a:p>
          <a:p>
            <a:pPr marL="0" indent="0" algn="just">
              <a:buNone/>
            </a:pPr>
            <a:endParaRPr lang="es-ES_tradnl" sz="2400" dirty="0"/>
          </a:p>
          <a:p>
            <a:pPr algn="just"/>
            <a:r>
              <a:rPr lang="es-MX" sz="2400" dirty="0">
                <a:cs typeface="Arial" pitchFamily="34" charset="0"/>
              </a:rPr>
              <a:t>El complemento para recepción de pagos se emite:</a:t>
            </a:r>
            <a:endParaRPr lang="es-ES_tradnl" sz="2400" dirty="0">
              <a:cs typeface="Arial" pitchFamily="34" charset="0"/>
            </a:endParaRPr>
          </a:p>
          <a:p>
            <a:pPr lvl="0" algn="just"/>
            <a:r>
              <a:rPr lang="es-MX" sz="2400" dirty="0">
                <a:cs typeface="Arial" pitchFamily="34" charset="0"/>
              </a:rPr>
              <a:t>Cuando las contraprestaciones no se paguen en una sola exhibición (pago en parcialidades):</a:t>
            </a:r>
            <a:endParaRPr lang="es-ES_tradnl" sz="2400" dirty="0">
              <a:cs typeface="Arial" pitchFamily="34" charset="0"/>
            </a:endParaRPr>
          </a:p>
          <a:p>
            <a:pPr lvl="0" algn="just"/>
            <a:r>
              <a:rPr lang="es-MX" sz="2400" dirty="0">
                <a:cs typeface="Arial" pitchFamily="34" charset="0"/>
              </a:rPr>
              <a:t>Cuando al momento de expedir el CFDI no reciba el pago de la contraprestación (pago diferido):</a:t>
            </a:r>
            <a:endParaRPr lang="es-ES_tradnl" sz="2400" dirty="0">
              <a:cs typeface="Arial" pitchFamily="34" charset="0"/>
            </a:endParaRPr>
          </a:p>
          <a:p>
            <a:pPr algn="just"/>
            <a:r>
              <a:rPr lang="es-MX" sz="2400" dirty="0">
                <a:cs typeface="Arial" pitchFamily="34" charset="0"/>
              </a:rPr>
              <a:t>En el complemento de pagos se identificará:</a:t>
            </a:r>
            <a:endParaRPr lang="es-ES_tradnl" sz="2400" dirty="0">
              <a:cs typeface="Arial" pitchFamily="34" charset="0"/>
            </a:endParaRPr>
          </a:p>
          <a:p>
            <a:pPr lvl="0" algn="just"/>
            <a:r>
              <a:rPr lang="es-MX" sz="2400" dirty="0">
                <a:cs typeface="Arial" pitchFamily="34" charset="0"/>
              </a:rPr>
              <a:t>la forma en la que se recibió el pago</a:t>
            </a:r>
            <a:endParaRPr lang="es-ES_tradnl" sz="2400" dirty="0">
              <a:cs typeface="Arial" pitchFamily="34" charset="0"/>
            </a:endParaRPr>
          </a:p>
          <a:p>
            <a:pPr lvl="0" algn="just"/>
            <a:r>
              <a:rPr lang="es-MX" sz="2400" dirty="0">
                <a:cs typeface="Arial" pitchFamily="34" charset="0"/>
              </a:rPr>
              <a:t>los datos de identificación del documento de origen que se relaciona</a:t>
            </a:r>
            <a:endParaRPr lang="es-ES_tradnl" sz="2400" dirty="0">
              <a:cs typeface="Arial" pitchFamily="34" charset="0"/>
            </a:endParaRPr>
          </a:p>
          <a:p>
            <a:pPr lvl="0" algn="just"/>
            <a:r>
              <a:rPr lang="es-MX" sz="2400" dirty="0">
                <a:cs typeface="Arial" pitchFamily="34" charset="0"/>
              </a:rPr>
              <a:t>el método de pago que se ingresó en el documento origen</a:t>
            </a:r>
            <a:endParaRPr lang="es-ES_tradnl" sz="2400" dirty="0">
              <a:cs typeface="Arial" pitchFamily="34" charset="0"/>
            </a:endParaRPr>
          </a:p>
          <a:p>
            <a:pPr algn="just"/>
            <a:endParaRPr lang="es-MX" dirty="0"/>
          </a:p>
        </p:txBody>
      </p:sp>
      <p:sp>
        <p:nvSpPr>
          <p:cNvPr id="4" name="1 Título"/>
          <p:cNvSpPr>
            <a:spLocks noGrp="1"/>
          </p:cNvSpPr>
          <p:nvPr>
            <p:ph type="title"/>
          </p:nvPr>
        </p:nvSpPr>
        <p:spPr>
          <a:xfrm>
            <a:off x="-161262" y="468199"/>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8061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5500" y="1172928"/>
            <a:ext cx="10515600" cy="5685072"/>
          </a:xfrm>
        </p:spPr>
        <p:txBody>
          <a:bodyPr>
            <a:noAutofit/>
          </a:bodyPr>
          <a:lstStyle/>
          <a:p>
            <a:pPr algn="just"/>
            <a:r>
              <a:rPr lang="es-MX" sz="2400" dirty="0">
                <a:cs typeface="Arial" pitchFamily="34" charset="0"/>
              </a:rPr>
              <a:t>Se deberá emitir dentro de los primeros 10 días naturales del mes siguiente al que se recibió el </a:t>
            </a:r>
            <a:r>
              <a:rPr lang="es-MX" sz="2400" dirty="0" smtClean="0">
                <a:cs typeface="Arial" pitchFamily="34" charset="0"/>
              </a:rPr>
              <a:t>pago.</a:t>
            </a:r>
          </a:p>
          <a:p>
            <a:pPr algn="just"/>
            <a:endParaRPr lang="es-ES_tradnl" sz="2400" dirty="0">
              <a:cs typeface="Arial" pitchFamily="34" charset="0"/>
            </a:endParaRPr>
          </a:p>
          <a:p>
            <a:pPr algn="just"/>
            <a:r>
              <a:rPr lang="es-MX" sz="2400" dirty="0">
                <a:cs typeface="Arial" pitchFamily="34" charset="0"/>
              </a:rPr>
              <a:t>Cada vez que se emita un pago por cada una de las parcialidades el proveedor o contratista deberá emitir un complemento para recepción de pagos relacionado al CFDI original </a:t>
            </a:r>
            <a:endParaRPr lang="es-MX" sz="2400" dirty="0" smtClean="0">
              <a:cs typeface="Arial" pitchFamily="34" charset="0"/>
            </a:endParaRPr>
          </a:p>
          <a:p>
            <a:pPr algn="just"/>
            <a:endParaRPr lang="es-ES_tradnl" sz="2400" dirty="0">
              <a:cs typeface="Arial" pitchFamily="34" charset="0"/>
            </a:endParaRPr>
          </a:p>
          <a:p>
            <a:pPr algn="just"/>
            <a:r>
              <a:rPr lang="es-MX" sz="2400" dirty="0">
                <a:cs typeface="Arial" pitchFamily="34" charset="0"/>
              </a:rPr>
              <a:t>El comprobante de complemento para recepción de pagos se debe emitir cuando efectivamente se  efectuó el pago, la fecha de la emisión debe coincidir con a la fecha de la emisión del recibo de pago</a:t>
            </a:r>
            <a:r>
              <a:rPr lang="es-MX" sz="2400" dirty="0" smtClean="0">
                <a:cs typeface="Arial" pitchFamily="34" charset="0"/>
              </a:rPr>
              <a:t>.</a:t>
            </a:r>
          </a:p>
          <a:p>
            <a:pPr algn="just"/>
            <a:endParaRPr lang="es-ES_tradnl" sz="2400" dirty="0">
              <a:cs typeface="Arial" pitchFamily="34" charset="0"/>
            </a:endParaRPr>
          </a:p>
          <a:p>
            <a:pPr algn="just"/>
            <a:r>
              <a:rPr lang="es-MX" sz="2400" dirty="0">
                <a:cs typeface="Arial" pitchFamily="34" charset="0"/>
              </a:rPr>
              <a:t>El valor del comprobante será “</a:t>
            </a:r>
            <a:r>
              <a:rPr lang="es-MX" sz="2400" dirty="0" smtClean="0">
                <a:cs typeface="Arial" pitchFamily="34" charset="0"/>
              </a:rPr>
              <a:t>0”</a:t>
            </a:r>
          </a:p>
          <a:p>
            <a:pPr algn="just"/>
            <a:endParaRPr lang="es-MX" sz="1400" dirty="0" smtClean="0">
              <a:cs typeface="Arial" pitchFamily="34" charset="0"/>
            </a:endParaRPr>
          </a:p>
          <a:p>
            <a:pPr marL="0" indent="0" algn="just">
              <a:buNone/>
            </a:pPr>
            <a:r>
              <a:rPr lang="es-MX" sz="1400" dirty="0" smtClean="0">
                <a:cs typeface="Arial" pitchFamily="34" charset="0"/>
              </a:rPr>
              <a:t>Fundamento </a:t>
            </a:r>
            <a:r>
              <a:rPr lang="es-MX" sz="1400" dirty="0">
                <a:cs typeface="Arial" pitchFamily="34" charset="0"/>
              </a:rPr>
              <a:t>legal: Guía de llenado del comprobante al que se incorpore el </a:t>
            </a:r>
            <a:endParaRPr lang="es-MX" sz="1400" dirty="0" smtClean="0">
              <a:cs typeface="Arial" pitchFamily="34" charset="0"/>
            </a:endParaRPr>
          </a:p>
          <a:p>
            <a:pPr marL="0" indent="0" algn="just">
              <a:buNone/>
            </a:pPr>
            <a:r>
              <a:rPr lang="es-MX" sz="1400" dirty="0" smtClean="0">
                <a:cs typeface="Arial" pitchFamily="34" charset="0"/>
              </a:rPr>
              <a:t>complemento </a:t>
            </a:r>
            <a:r>
              <a:rPr lang="es-MX" sz="1400" dirty="0">
                <a:cs typeface="Arial" pitchFamily="34" charset="0"/>
              </a:rPr>
              <a:t>para recepción de pagos, publicado en el portal del SAT </a:t>
            </a:r>
            <a:r>
              <a:rPr lang="es-MX" sz="1400" dirty="0" smtClean="0">
                <a:cs typeface="Arial" pitchFamily="34" charset="0"/>
              </a:rPr>
              <a:t>. </a:t>
            </a:r>
            <a:endParaRPr lang="es-ES_tradnl" sz="1400" dirty="0">
              <a:cs typeface="Arial" pitchFamily="34" charset="0"/>
            </a:endParaRPr>
          </a:p>
          <a:p>
            <a:pPr algn="just"/>
            <a:endParaRPr lang="es-MX" sz="2400" dirty="0"/>
          </a:p>
          <a:p>
            <a:pPr algn="just"/>
            <a:endParaRPr lang="es-MX" sz="2400" dirty="0"/>
          </a:p>
        </p:txBody>
      </p:sp>
      <p:sp>
        <p:nvSpPr>
          <p:cNvPr id="4" name="1 Título"/>
          <p:cNvSpPr>
            <a:spLocks noGrp="1"/>
          </p:cNvSpPr>
          <p:nvPr>
            <p:ph type="title"/>
          </p:nvPr>
        </p:nvSpPr>
        <p:spPr>
          <a:xfrm>
            <a:off x="-161262" y="234282"/>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94150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idx="1"/>
            <p:extLst>
              <p:ext uri="{D42A27DB-BD31-4B8C-83A1-F6EECF244321}">
                <p14:modId xmlns:p14="http://schemas.microsoft.com/office/powerpoint/2010/main" val="1218901738"/>
              </p:ext>
            </p:extLst>
          </p:nvPr>
        </p:nvGraphicFramePr>
        <p:xfrm>
          <a:off x="522514" y="1050587"/>
          <a:ext cx="10981914" cy="5442586"/>
        </p:xfrm>
        <a:graphic>
          <a:graphicData uri="http://schemas.openxmlformats.org/drawingml/2006/table">
            <a:tbl>
              <a:tblPr firstRow="1" firstCol="1" bandRow="1">
                <a:tableStyleId>{F5AB1C69-6EDB-4FF4-983F-18BD219EF322}</a:tableStyleId>
              </a:tblPr>
              <a:tblGrid>
                <a:gridCol w="2353268"/>
                <a:gridCol w="1568844"/>
                <a:gridCol w="7059802"/>
              </a:tblGrid>
              <a:tr h="395098">
                <a:tc>
                  <a:txBody>
                    <a:bodyPr/>
                    <a:lstStyle/>
                    <a:p>
                      <a:pPr algn="ctr">
                        <a:lnSpc>
                          <a:spcPct val="115000"/>
                        </a:lnSpc>
                        <a:spcAft>
                          <a:spcPts val="0"/>
                        </a:spcAft>
                      </a:pPr>
                      <a:r>
                        <a:rPr lang="es-MX" sz="1600" dirty="0">
                          <a:effectLst/>
                        </a:rPr>
                        <a:t>Campo</a:t>
                      </a:r>
                      <a:endParaRPr lang="es-MX"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MX" sz="1600" dirty="0">
                          <a:effectLst/>
                        </a:rPr>
                        <a:t>Valor</a:t>
                      </a:r>
                      <a:endParaRPr lang="es-MX" sz="16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s-MX" sz="1600" dirty="0">
                          <a:effectLst/>
                        </a:rPr>
                        <a:t>Consideraciones</a:t>
                      </a:r>
                      <a:endParaRPr lang="es-MX" sz="1600" dirty="0">
                        <a:effectLst/>
                        <a:latin typeface="Calibri"/>
                        <a:ea typeface="Calibri"/>
                        <a:cs typeface="Times New Roman"/>
                      </a:endParaRPr>
                    </a:p>
                  </a:txBody>
                  <a:tcPr marL="68580" marR="68580" marT="0" marB="0" anchor="ctr"/>
                </a:tc>
              </a:tr>
              <a:tr h="512197">
                <a:tc>
                  <a:txBody>
                    <a:bodyPr/>
                    <a:lstStyle/>
                    <a:p>
                      <a:pPr>
                        <a:lnSpc>
                          <a:spcPct val="115000"/>
                        </a:lnSpc>
                        <a:spcAft>
                          <a:spcPts val="0"/>
                        </a:spcAft>
                      </a:pPr>
                      <a:r>
                        <a:rPr lang="es-MX" sz="1600" dirty="0">
                          <a:effectLst/>
                        </a:rPr>
                        <a:t>Nombre del emisor</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Se puede registrar el nombre, denominación o razón social del emisor del comprobante fiscal.</a:t>
                      </a:r>
                      <a:endParaRPr lang="es-MX" sz="1600" dirty="0">
                        <a:effectLst/>
                        <a:latin typeface="Calibri"/>
                        <a:ea typeface="Calibri"/>
                        <a:cs typeface="Times New Roman"/>
                      </a:endParaRPr>
                    </a:p>
                  </a:txBody>
                  <a:tcPr marL="68580" marR="68580" marT="0" marB="0" anchor="ctr"/>
                </a:tc>
              </a:tr>
              <a:tr h="512197">
                <a:tc>
                  <a:txBody>
                    <a:bodyPr/>
                    <a:lstStyle/>
                    <a:p>
                      <a:pPr>
                        <a:lnSpc>
                          <a:spcPct val="115000"/>
                        </a:lnSpc>
                        <a:spcAft>
                          <a:spcPts val="0"/>
                        </a:spcAft>
                      </a:pPr>
                      <a:r>
                        <a:rPr lang="es-MX" sz="1600" dirty="0">
                          <a:effectLst/>
                        </a:rPr>
                        <a:t>RFC Emisor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a:effectLst/>
                        </a:rPr>
                        <a:t> </a:t>
                      </a:r>
                      <a:endParaRPr lang="es-MX"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Se debe registrar la Clave en el Registro Federal de Contribuyentes del emisor del comprobante.</a:t>
                      </a:r>
                      <a:endParaRPr lang="es-MX" sz="1600" dirty="0">
                        <a:effectLst/>
                        <a:latin typeface="Calibri"/>
                        <a:ea typeface="Calibri"/>
                        <a:cs typeface="Times New Roman"/>
                      </a:endParaRPr>
                    </a:p>
                  </a:txBody>
                  <a:tcPr marL="68580" marR="68580" marT="0" marB="0" anchor="ctr"/>
                </a:tc>
              </a:tr>
              <a:tr h="1024394">
                <a:tc>
                  <a:txBody>
                    <a:bodyPr/>
                    <a:lstStyle/>
                    <a:p>
                      <a:pPr>
                        <a:lnSpc>
                          <a:spcPct val="115000"/>
                        </a:lnSpc>
                        <a:spcAft>
                          <a:spcPts val="0"/>
                        </a:spcAft>
                      </a:pPr>
                      <a:r>
                        <a:rPr lang="es-MX" sz="1600" dirty="0">
                          <a:effectLst/>
                        </a:rPr>
                        <a:t>Clave de Régimen Fiscal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Se debe registrar la clave del régimen fiscal del contribuyente emisor bajo el cual se está emitiendo el comprobante.</a:t>
                      </a:r>
                    </a:p>
                    <a:p>
                      <a:pPr>
                        <a:lnSpc>
                          <a:spcPct val="115000"/>
                        </a:lnSpc>
                        <a:spcAft>
                          <a:spcPts val="0"/>
                        </a:spcAft>
                      </a:pPr>
                      <a:r>
                        <a:rPr lang="es-MX" sz="1600" dirty="0">
                          <a:effectLst/>
                        </a:rPr>
                        <a:t>Las claves de los diversos regímenes se encuentran incluidas en el catálogo </a:t>
                      </a:r>
                      <a:r>
                        <a:rPr lang="es-MX" sz="1600" dirty="0" smtClean="0">
                          <a:effectLst/>
                        </a:rPr>
                        <a:t>“Régimen Fiscal</a:t>
                      </a:r>
                      <a:r>
                        <a:rPr lang="es-MX" sz="1600" dirty="0">
                          <a:effectLst/>
                        </a:rPr>
                        <a:t>” publicado en el Portal del SAT.</a:t>
                      </a:r>
                      <a:endParaRPr lang="es-MX" sz="1600" dirty="0">
                        <a:effectLst/>
                        <a:latin typeface="Calibri"/>
                        <a:ea typeface="Calibri"/>
                        <a:cs typeface="Times New Roman"/>
                      </a:endParaRPr>
                    </a:p>
                  </a:txBody>
                  <a:tcPr marL="68580" marR="68580" marT="0" marB="0" anchor="ctr"/>
                </a:tc>
              </a:tr>
              <a:tr h="533235">
                <a:tc>
                  <a:txBody>
                    <a:bodyPr/>
                    <a:lstStyle/>
                    <a:p>
                      <a:pPr>
                        <a:lnSpc>
                          <a:spcPct val="115000"/>
                        </a:lnSpc>
                        <a:spcAft>
                          <a:spcPts val="0"/>
                        </a:spcAft>
                      </a:pPr>
                      <a:r>
                        <a:rPr lang="es-MX" sz="1600" dirty="0">
                          <a:effectLst/>
                        </a:rPr>
                        <a:t>Tipo de comprobante</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P “Pago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 Las diferentes claves de se encuentran incluidas en el catálogo “Tipo de Comprobante </a:t>
                      </a:r>
                      <a:r>
                        <a:rPr lang="es-MX" sz="1600" dirty="0" smtClean="0">
                          <a:effectLst/>
                        </a:rPr>
                        <a:t>”</a:t>
                      </a:r>
                      <a:endParaRPr lang="es-MX" sz="1600" dirty="0">
                        <a:effectLst/>
                      </a:endParaRPr>
                    </a:p>
                  </a:txBody>
                  <a:tcPr marL="68580" marR="68580" marT="0" marB="0" anchor="ctr"/>
                </a:tc>
              </a:tr>
              <a:tr h="512197">
                <a:tc>
                  <a:txBody>
                    <a:bodyPr/>
                    <a:lstStyle/>
                    <a:p>
                      <a:pPr>
                        <a:lnSpc>
                          <a:spcPct val="115000"/>
                        </a:lnSpc>
                        <a:spcAft>
                          <a:spcPts val="0"/>
                        </a:spcAft>
                      </a:pPr>
                      <a:r>
                        <a:rPr lang="es-MX" sz="1600" dirty="0">
                          <a:effectLst/>
                        </a:rPr>
                        <a:t>Fecha y hora de expedición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Es la fecha y hora de expedición del comprobante fiscal</a:t>
                      </a:r>
                      <a:endParaRPr lang="es-MX" sz="1600" dirty="0">
                        <a:effectLst/>
                        <a:latin typeface="Calibri"/>
                        <a:ea typeface="Calibri"/>
                        <a:cs typeface="Times New Roman"/>
                      </a:endParaRPr>
                    </a:p>
                  </a:txBody>
                  <a:tcPr marL="68580" marR="68580" marT="0" marB="0" anchor="ctr"/>
                </a:tc>
              </a:tr>
              <a:tr h="518515">
                <a:tc>
                  <a:txBody>
                    <a:bodyPr/>
                    <a:lstStyle/>
                    <a:p>
                      <a:pPr>
                        <a:lnSpc>
                          <a:spcPct val="115000"/>
                        </a:lnSpc>
                        <a:spcAft>
                          <a:spcPts val="0"/>
                        </a:spcAft>
                      </a:pPr>
                      <a:r>
                        <a:rPr lang="es-MX" sz="1600" dirty="0">
                          <a:effectLst/>
                        </a:rPr>
                        <a:t>Versión 3.3</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Debe tener el valor 3.3. Este dato lo integra el sistema que utiliza el contribuyente para la emisión del comprobante fiscal.</a:t>
                      </a:r>
                      <a:endParaRPr lang="es-MX" sz="1600" dirty="0">
                        <a:effectLst/>
                        <a:latin typeface="Calibri"/>
                        <a:ea typeface="Calibri"/>
                        <a:cs typeface="Times New Roman"/>
                      </a:endParaRPr>
                    </a:p>
                  </a:txBody>
                  <a:tcPr marL="68580" marR="68580" marT="0" marB="0" anchor="ctr"/>
                </a:tc>
              </a:tr>
              <a:tr h="512197">
                <a:tc>
                  <a:txBody>
                    <a:bodyPr/>
                    <a:lstStyle/>
                    <a:p>
                      <a:pPr>
                        <a:lnSpc>
                          <a:spcPct val="115000"/>
                        </a:lnSpc>
                        <a:spcAft>
                          <a:spcPts val="0"/>
                        </a:spcAft>
                      </a:pPr>
                      <a:r>
                        <a:rPr lang="es-MX" sz="1600" dirty="0">
                          <a:effectLst/>
                        </a:rPr>
                        <a:t>RFC Receptor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a:effectLst/>
                        </a:rPr>
                        <a:t>UGU250907MH5</a:t>
                      </a:r>
                      <a:endParaRPr lang="es-MX" sz="160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Se debe registrar la Clave en el Registro Federal de Contribuyentes del receptor del comprobante fiscal.</a:t>
                      </a:r>
                      <a:endParaRPr lang="es-MX" sz="1600" dirty="0">
                        <a:effectLst/>
                        <a:latin typeface="Calibri"/>
                        <a:ea typeface="Calibri"/>
                        <a:cs typeface="Times New Roman"/>
                      </a:endParaRPr>
                    </a:p>
                  </a:txBody>
                  <a:tcPr marL="68580" marR="68580" marT="0" marB="0" anchor="ctr"/>
                </a:tc>
              </a:tr>
              <a:tr h="522626">
                <a:tc>
                  <a:txBody>
                    <a:bodyPr/>
                    <a:lstStyle/>
                    <a:p>
                      <a:pPr>
                        <a:lnSpc>
                          <a:spcPct val="115000"/>
                        </a:lnSpc>
                        <a:spcAft>
                          <a:spcPts val="0"/>
                        </a:spcAft>
                      </a:pPr>
                      <a:r>
                        <a:rPr lang="es-MX" sz="1600" dirty="0">
                          <a:effectLst/>
                        </a:rPr>
                        <a:t>Nombre del receptor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Universidad de Guadalajara </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Se puede registrar el nombre, denominación o razón social del contribuyente receptor a registrar en el comprobante.</a:t>
                      </a:r>
                      <a:endParaRPr lang="es-MX" sz="1600" dirty="0">
                        <a:effectLst/>
                        <a:latin typeface="Calibri"/>
                        <a:ea typeface="Calibri"/>
                        <a:cs typeface="Times New Roman"/>
                      </a:endParaRPr>
                    </a:p>
                  </a:txBody>
                  <a:tcPr marL="68580" marR="68580" marT="0" marB="0" anchor="ctr"/>
                </a:tc>
              </a:tr>
            </a:tbl>
          </a:graphicData>
        </a:graphic>
      </p:graphicFrame>
      <p:sp>
        <p:nvSpPr>
          <p:cNvPr id="4" name="1 Título"/>
          <p:cNvSpPr>
            <a:spLocks noGrp="1"/>
          </p:cNvSpPr>
          <p:nvPr>
            <p:ph type="title"/>
          </p:nvPr>
        </p:nvSpPr>
        <p:spPr>
          <a:xfrm>
            <a:off x="-161262" y="234282"/>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1260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008802630"/>
              </p:ext>
            </p:extLst>
          </p:nvPr>
        </p:nvGraphicFramePr>
        <p:xfrm>
          <a:off x="595087" y="892039"/>
          <a:ext cx="11074398" cy="5220471"/>
        </p:xfrm>
        <a:graphic>
          <a:graphicData uri="http://schemas.openxmlformats.org/drawingml/2006/table">
            <a:tbl>
              <a:tblPr firstRow="1" firstCol="1" bandRow="1">
                <a:tableStyleId>{F5AB1C69-6EDB-4FF4-983F-18BD219EF322}</a:tableStyleId>
              </a:tblPr>
              <a:tblGrid>
                <a:gridCol w="2455829"/>
                <a:gridCol w="1006118"/>
                <a:gridCol w="1168526"/>
                <a:gridCol w="6443925"/>
              </a:tblGrid>
              <a:tr h="438884">
                <a:tc>
                  <a:txBody>
                    <a:bodyPr/>
                    <a:lstStyle/>
                    <a:p>
                      <a:pPr algn="ctr">
                        <a:lnSpc>
                          <a:spcPct val="115000"/>
                        </a:lnSpc>
                        <a:spcAft>
                          <a:spcPts val="0"/>
                        </a:spcAft>
                      </a:pPr>
                      <a:r>
                        <a:rPr lang="es-MX" sz="1600" dirty="0">
                          <a:effectLst/>
                        </a:rPr>
                        <a:t>Campo</a:t>
                      </a:r>
                      <a:endParaRPr lang="es-MX" sz="1600" dirty="0">
                        <a:effectLst/>
                        <a:latin typeface="Calibri"/>
                        <a:ea typeface="Calibri"/>
                        <a:cs typeface="Times New Roman"/>
                      </a:endParaRPr>
                    </a:p>
                  </a:txBody>
                  <a:tcPr marL="53883" marR="53883" marT="0" marB="0" anchor="ctr"/>
                </a:tc>
                <a:tc gridSpan="2">
                  <a:txBody>
                    <a:bodyPr/>
                    <a:lstStyle/>
                    <a:p>
                      <a:pPr algn="ctr">
                        <a:lnSpc>
                          <a:spcPct val="115000"/>
                        </a:lnSpc>
                        <a:spcAft>
                          <a:spcPts val="0"/>
                        </a:spcAft>
                      </a:pPr>
                      <a:r>
                        <a:rPr lang="es-MX" sz="1600" dirty="0">
                          <a:effectLst/>
                        </a:rPr>
                        <a:t>Valor</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gn="ctr">
                        <a:lnSpc>
                          <a:spcPct val="115000"/>
                        </a:lnSpc>
                        <a:spcAft>
                          <a:spcPts val="0"/>
                        </a:spcAft>
                      </a:pPr>
                      <a:r>
                        <a:rPr lang="es-MX" sz="1600">
                          <a:effectLst/>
                        </a:rPr>
                        <a:t>Consideraciones</a:t>
                      </a:r>
                      <a:endParaRPr lang="es-MX" sz="1600">
                        <a:effectLst/>
                        <a:latin typeface="Calibri"/>
                        <a:ea typeface="Calibri"/>
                        <a:cs typeface="Times New Roman"/>
                      </a:endParaRPr>
                    </a:p>
                  </a:txBody>
                  <a:tcPr marL="53883" marR="53883" marT="0" marB="0" anchor="ctr"/>
                </a:tc>
              </a:tr>
              <a:tr h="759848">
                <a:tc>
                  <a:txBody>
                    <a:bodyPr/>
                    <a:lstStyle/>
                    <a:p>
                      <a:pPr>
                        <a:lnSpc>
                          <a:spcPct val="115000"/>
                        </a:lnSpc>
                        <a:spcAft>
                          <a:spcPts val="0"/>
                        </a:spcAft>
                      </a:pPr>
                      <a:r>
                        <a:rPr lang="es-MX" sz="1600" dirty="0">
                          <a:effectLst/>
                        </a:rPr>
                        <a:t>Uso del CFDI</a:t>
                      </a: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smtClean="0">
                          <a:effectLst/>
                        </a:rPr>
                        <a:t>P01</a:t>
                      </a:r>
                      <a:endParaRPr lang="es-MX" sz="1600" dirty="0">
                        <a:effectLst/>
                        <a:latin typeface="Calibri"/>
                        <a:ea typeface="Calibri"/>
                        <a:cs typeface="Times New Roman"/>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baseline="0" dirty="0" smtClean="0">
                          <a:effectLst/>
                        </a:rPr>
                        <a:t>               </a:t>
                      </a:r>
                      <a:r>
                        <a:rPr lang="es-MX" sz="1600" dirty="0" smtClean="0">
                          <a:effectLst/>
                        </a:rPr>
                        <a:t>Por definir </a:t>
                      </a:r>
                      <a:endParaRPr lang="es-MX" sz="1600" dirty="0" smtClean="0">
                        <a:effectLst/>
                        <a:latin typeface="+mn-lt"/>
                        <a:ea typeface="Calibri"/>
                        <a:cs typeface="Times New Roman"/>
                      </a:endParaRPr>
                    </a:p>
                    <a:p>
                      <a:pPr>
                        <a:lnSpc>
                          <a:spcPct val="115000"/>
                        </a:lnSpc>
                        <a:spcAft>
                          <a:spcPts val="0"/>
                        </a:spcAft>
                      </a:pPr>
                      <a:endParaRPr lang="es-MX" sz="16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s-MX" sz="1600" dirty="0">
                          <a:effectLst/>
                        </a:rPr>
                        <a:t>Se debe registrar P01  “Por definir ” </a:t>
                      </a:r>
                      <a:endParaRPr lang="es-MX" sz="1600" dirty="0">
                        <a:effectLst/>
                        <a:latin typeface="Calibri"/>
                        <a:ea typeface="Calibri"/>
                        <a:cs typeface="Times New Roman"/>
                      </a:endParaRPr>
                    </a:p>
                  </a:txBody>
                  <a:tcPr marL="68580" marR="68580" marT="0" marB="0" anchor="ctr"/>
                </a:tc>
              </a:tr>
              <a:tr h="593049">
                <a:tc>
                  <a:txBody>
                    <a:bodyPr/>
                    <a:lstStyle/>
                    <a:p>
                      <a:pPr>
                        <a:lnSpc>
                          <a:spcPct val="115000"/>
                        </a:lnSpc>
                        <a:spcAft>
                          <a:spcPts val="0"/>
                        </a:spcAft>
                      </a:pPr>
                      <a:r>
                        <a:rPr lang="es-MX" sz="1600" dirty="0">
                          <a:effectLst/>
                        </a:rPr>
                        <a:t>Clave del producto y servicio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84111506</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Se debe registrar el valor “84111506”</a:t>
                      </a:r>
                      <a:endParaRPr lang="es-MX" sz="1600" dirty="0">
                        <a:effectLst/>
                        <a:latin typeface="Calibri"/>
                        <a:ea typeface="Calibri"/>
                        <a:cs typeface="Times New Roman"/>
                      </a:endParaRPr>
                    </a:p>
                  </a:txBody>
                  <a:tcPr marL="53883" marR="53883" marT="0" marB="0" anchor="ctr"/>
                </a:tc>
              </a:tr>
              <a:tr h="287531">
                <a:tc>
                  <a:txBody>
                    <a:bodyPr/>
                    <a:lstStyle/>
                    <a:p>
                      <a:pPr>
                        <a:lnSpc>
                          <a:spcPct val="115000"/>
                        </a:lnSpc>
                        <a:spcAft>
                          <a:spcPts val="0"/>
                        </a:spcAft>
                      </a:pPr>
                      <a:r>
                        <a:rPr lang="es-MX" sz="1600" dirty="0">
                          <a:effectLst/>
                        </a:rPr>
                        <a:t>Cantidad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1</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Se debe registrar el valor “1”</a:t>
                      </a:r>
                      <a:endParaRPr lang="es-MX" sz="1600" dirty="0">
                        <a:effectLst/>
                        <a:latin typeface="Calibri"/>
                        <a:ea typeface="Calibri"/>
                        <a:cs typeface="Times New Roman"/>
                      </a:endParaRPr>
                    </a:p>
                  </a:txBody>
                  <a:tcPr marL="53883" marR="53883" marT="0" marB="0" anchor="ctr"/>
                </a:tc>
              </a:tr>
              <a:tr h="287531">
                <a:tc>
                  <a:txBody>
                    <a:bodyPr/>
                    <a:lstStyle/>
                    <a:p>
                      <a:pPr>
                        <a:lnSpc>
                          <a:spcPct val="115000"/>
                        </a:lnSpc>
                        <a:spcAft>
                          <a:spcPts val="0"/>
                        </a:spcAft>
                      </a:pPr>
                      <a:r>
                        <a:rPr lang="es-MX" sz="1600" dirty="0">
                          <a:effectLst/>
                        </a:rPr>
                        <a:t>Clave de unidad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ACT</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a:effectLst/>
                        </a:rPr>
                        <a:t>Se debe registrar el valor “ACT”</a:t>
                      </a:r>
                      <a:endParaRPr lang="es-MX" sz="1600">
                        <a:effectLst/>
                        <a:latin typeface="Calibri"/>
                        <a:ea typeface="Calibri"/>
                        <a:cs typeface="Times New Roman"/>
                      </a:endParaRPr>
                    </a:p>
                  </a:txBody>
                  <a:tcPr marL="53883" marR="53883" marT="0" marB="0" anchor="ctr"/>
                </a:tc>
              </a:tr>
              <a:tr h="287531">
                <a:tc>
                  <a:txBody>
                    <a:bodyPr/>
                    <a:lstStyle/>
                    <a:p>
                      <a:pPr>
                        <a:lnSpc>
                          <a:spcPct val="115000"/>
                        </a:lnSpc>
                        <a:spcAft>
                          <a:spcPts val="0"/>
                        </a:spcAft>
                      </a:pPr>
                      <a:r>
                        <a:rPr lang="es-MX" sz="1600" dirty="0">
                          <a:effectLst/>
                        </a:rPr>
                        <a:t>Descripción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PAGO </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Se debe registrar el valor “PAGO”</a:t>
                      </a:r>
                      <a:endParaRPr lang="es-MX" sz="1600" dirty="0">
                        <a:effectLst/>
                        <a:latin typeface="Calibri"/>
                        <a:ea typeface="Calibri"/>
                        <a:cs typeface="Times New Roman"/>
                      </a:endParaRPr>
                    </a:p>
                  </a:txBody>
                  <a:tcPr marL="53883" marR="53883" marT="0" marB="0" anchor="ctr"/>
                </a:tc>
              </a:tr>
              <a:tr h="287531">
                <a:tc>
                  <a:txBody>
                    <a:bodyPr/>
                    <a:lstStyle/>
                    <a:p>
                      <a:pPr>
                        <a:lnSpc>
                          <a:spcPct val="115000"/>
                        </a:lnSpc>
                        <a:spcAft>
                          <a:spcPts val="0"/>
                        </a:spcAft>
                      </a:pPr>
                      <a:r>
                        <a:rPr lang="es-MX" sz="1600" dirty="0">
                          <a:effectLst/>
                        </a:rPr>
                        <a:t>Valor Unitario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a:effectLst/>
                        </a:rPr>
                        <a:t>0.00</a:t>
                      </a:r>
                      <a:endParaRPr lang="es-MX" sz="160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Se debe registrar el valor “0”</a:t>
                      </a:r>
                      <a:endParaRPr lang="es-MX" sz="1600" dirty="0">
                        <a:effectLst/>
                        <a:latin typeface="Calibri"/>
                        <a:ea typeface="Calibri"/>
                        <a:cs typeface="Times New Roman"/>
                      </a:endParaRPr>
                    </a:p>
                  </a:txBody>
                  <a:tcPr marL="53883" marR="53883" marT="0" marB="0" anchor="ctr"/>
                </a:tc>
              </a:tr>
              <a:tr h="898567">
                <a:tc>
                  <a:txBody>
                    <a:bodyPr/>
                    <a:lstStyle/>
                    <a:p>
                      <a:pPr>
                        <a:lnSpc>
                          <a:spcPct val="115000"/>
                        </a:lnSpc>
                        <a:spcAft>
                          <a:spcPts val="0"/>
                        </a:spcAft>
                      </a:pPr>
                      <a:r>
                        <a:rPr lang="es-MX" sz="1600" dirty="0">
                          <a:effectLst/>
                        </a:rPr>
                        <a:t>Fecha de pago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30/09/2018</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Se debe registrar la fecha y hora en la que se recibe el pago (la transferencia o cheque aunque este último aparezca el deposito al día siguiente)</a:t>
                      </a:r>
                      <a:endParaRPr lang="es-MX" sz="1600" dirty="0">
                        <a:effectLst/>
                        <a:latin typeface="Calibri"/>
                        <a:ea typeface="Calibri"/>
                        <a:cs typeface="Times New Roman"/>
                      </a:endParaRPr>
                    </a:p>
                  </a:txBody>
                  <a:tcPr marL="53883" marR="53883" marT="0" marB="0" anchor="ctr"/>
                </a:tc>
              </a:tr>
              <a:tr h="813533">
                <a:tc>
                  <a:txBody>
                    <a:bodyPr/>
                    <a:lstStyle/>
                    <a:p>
                      <a:pPr>
                        <a:lnSpc>
                          <a:spcPct val="115000"/>
                        </a:lnSpc>
                        <a:spcAft>
                          <a:spcPts val="0"/>
                        </a:spcAft>
                      </a:pPr>
                      <a:r>
                        <a:rPr lang="es-MX" sz="1600" dirty="0">
                          <a:effectLst/>
                        </a:rPr>
                        <a:t>Forma de pago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03 “Transferencia electrónica de fondos”</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C</a:t>
                      </a:r>
                      <a:r>
                        <a:rPr lang="es-MX" sz="1600" dirty="0" smtClean="0">
                          <a:effectLst/>
                        </a:rPr>
                        <a:t>onforme al</a:t>
                      </a:r>
                      <a:r>
                        <a:rPr lang="es-MX" sz="1600" baseline="0" dirty="0" smtClean="0">
                          <a:effectLst/>
                        </a:rPr>
                        <a:t> </a:t>
                      </a:r>
                      <a:r>
                        <a:rPr lang="es-MX" sz="1600" dirty="0" smtClean="0">
                          <a:effectLst/>
                        </a:rPr>
                        <a:t>catálogo </a:t>
                      </a:r>
                      <a:r>
                        <a:rPr lang="es-MX" sz="1600" dirty="0">
                          <a:effectLst/>
                        </a:rPr>
                        <a:t>formas de pago publicado en el Portal de Internet del SAT, la cual debe ser </a:t>
                      </a:r>
                      <a:r>
                        <a:rPr lang="es-MX" sz="1600" dirty="0" smtClean="0">
                          <a:effectLst/>
                        </a:rPr>
                        <a:t>siempre</a:t>
                      </a:r>
                      <a:r>
                        <a:rPr lang="es-MX" sz="1600" baseline="0" dirty="0" smtClean="0">
                          <a:effectLst/>
                        </a:rPr>
                        <a:t> </a:t>
                      </a:r>
                      <a:r>
                        <a:rPr lang="es-MX" sz="1600" dirty="0" smtClean="0">
                          <a:effectLst/>
                        </a:rPr>
                        <a:t>distinta </a:t>
                      </a:r>
                      <a:r>
                        <a:rPr lang="es-MX" sz="1600" dirty="0">
                          <a:effectLst/>
                        </a:rPr>
                        <a:t>a la clave 99 (Por definir)</a:t>
                      </a:r>
                      <a:endParaRPr lang="es-MX" sz="1600" dirty="0">
                        <a:effectLst/>
                        <a:latin typeface="Calibri"/>
                        <a:ea typeface="Calibri"/>
                        <a:cs typeface="Times New Roman"/>
                      </a:endParaRPr>
                    </a:p>
                  </a:txBody>
                  <a:tcPr marL="53883" marR="53883" marT="0" marB="0" anchor="ctr"/>
                </a:tc>
              </a:tr>
              <a:tr h="485066">
                <a:tc>
                  <a:txBody>
                    <a:bodyPr/>
                    <a:lstStyle/>
                    <a:p>
                      <a:pPr>
                        <a:lnSpc>
                          <a:spcPct val="115000"/>
                        </a:lnSpc>
                        <a:spcAft>
                          <a:spcPts val="0"/>
                        </a:spcAft>
                      </a:pPr>
                      <a:r>
                        <a:rPr lang="es-MX" sz="1600" dirty="0">
                          <a:effectLst/>
                        </a:rPr>
                        <a:t>Monto </a:t>
                      </a:r>
                      <a:endParaRPr lang="es-MX" sz="1600" dirty="0">
                        <a:effectLst/>
                        <a:latin typeface="Calibri"/>
                        <a:ea typeface="Calibri"/>
                        <a:cs typeface="Times New Roman"/>
                      </a:endParaRPr>
                    </a:p>
                  </a:txBody>
                  <a:tcPr marL="53883" marR="53883" marT="0" marB="0" anchor="ctr"/>
                </a:tc>
                <a:tc gridSpan="2">
                  <a:txBody>
                    <a:bodyPr/>
                    <a:lstStyle/>
                    <a:p>
                      <a:pPr>
                        <a:lnSpc>
                          <a:spcPct val="115000"/>
                        </a:lnSpc>
                        <a:spcAft>
                          <a:spcPts val="0"/>
                        </a:spcAft>
                      </a:pPr>
                      <a:r>
                        <a:rPr lang="es-MX" sz="1600" dirty="0">
                          <a:effectLst/>
                        </a:rPr>
                        <a:t>$7,000.00</a:t>
                      </a:r>
                      <a:endParaRPr lang="es-MX" sz="1600" dirty="0">
                        <a:effectLst/>
                        <a:latin typeface="Calibri"/>
                        <a:ea typeface="Calibri"/>
                        <a:cs typeface="Times New Roman"/>
                      </a:endParaRPr>
                    </a:p>
                  </a:txBody>
                  <a:tcPr marL="53883" marR="53883" marT="0" marB="0" anchor="ctr"/>
                </a:tc>
                <a:tc hMerge="1">
                  <a:txBody>
                    <a:bodyPr/>
                    <a:lstStyle/>
                    <a:p>
                      <a:endParaRPr lang="es-MX"/>
                    </a:p>
                  </a:txBody>
                  <a:tcPr/>
                </a:tc>
                <a:tc>
                  <a:txBody>
                    <a:bodyPr/>
                    <a:lstStyle/>
                    <a:p>
                      <a:pPr>
                        <a:lnSpc>
                          <a:spcPct val="115000"/>
                        </a:lnSpc>
                        <a:spcAft>
                          <a:spcPts val="0"/>
                        </a:spcAft>
                      </a:pPr>
                      <a:r>
                        <a:rPr lang="es-MX" sz="1600" dirty="0">
                          <a:effectLst/>
                        </a:rPr>
                        <a:t>Monto del pago</a:t>
                      </a:r>
                      <a:endParaRPr lang="es-MX" sz="1600" dirty="0">
                        <a:effectLst/>
                        <a:latin typeface="Calibri"/>
                        <a:ea typeface="Calibri"/>
                        <a:cs typeface="Times New Roman"/>
                      </a:endParaRPr>
                    </a:p>
                  </a:txBody>
                  <a:tcPr marL="53883" marR="53883" marT="0" marB="0" anchor="ctr"/>
                </a:tc>
              </a:tr>
            </a:tbl>
          </a:graphicData>
        </a:graphic>
      </p:graphicFrame>
      <p:sp>
        <p:nvSpPr>
          <p:cNvPr id="5" name="1 Título"/>
          <p:cNvSpPr>
            <a:spLocks noGrp="1"/>
          </p:cNvSpPr>
          <p:nvPr>
            <p:ph type="title"/>
          </p:nvPr>
        </p:nvSpPr>
        <p:spPr>
          <a:xfrm>
            <a:off x="-161262" y="234282"/>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1230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553346163"/>
              </p:ext>
            </p:extLst>
          </p:nvPr>
        </p:nvGraphicFramePr>
        <p:xfrm>
          <a:off x="653145" y="871869"/>
          <a:ext cx="10871200" cy="5297139"/>
        </p:xfrm>
        <a:graphic>
          <a:graphicData uri="http://schemas.openxmlformats.org/drawingml/2006/table">
            <a:tbl>
              <a:tblPr firstRow="1" firstCol="1" bandRow="1">
                <a:tableStyleId>{F5AB1C69-6EDB-4FF4-983F-18BD219EF322}</a:tableStyleId>
              </a:tblPr>
              <a:tblGrid>
                <a:gridCol w="2379060"/>
                <a:gridCol w="2147782"/>
                <a:gridCol w="6344358"/>
              </a:tblGrid>
              <a:tr h="447684">
                <a:tc>
                  <a:txBody>
                    <a:bodyPr/>
                    <a:lstStyle/>
                    <a:p>
                      <a:pPr algn="ctr">
                        <a:lnSpc>
                          <a:spcPct val="115000"/>
                        </a:lnSpc>
                        <a:spcAft>
                          <a:spcPts val="0"/>
                        </a:spcAft>
                      </a:pPr>
                      <a:r>
                        <a:rPr lang="es-MX" sz="1600" dirty="0">
                          <a:effectLst/>
                        </a:rPr>
                        <a:t>Campo</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a:effectLst/>
                        </a:rPr>
                        <a:t>Valor</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a:effectLst/>
                        </a:rPr>
                        <a:t>Consideraciones</a:t>
                      </a:r>
                      <a:endParaRPr lang="es-MX" sz="1600" dirty="0">
                        <a:effectLst/>
                        <a:latin typeface="Calibri"/>
                        <a:ea typeface="Calibri"/>
                        <a:cs typeface="Times New Roman"/>
                      </a:endParaRPr>
                    </a:p>
                  </a:txBody>
                  <a:tcPr marL="53883" marR="53883" marT="0" marB="0" anchor="ctr"/>
                </a:tc>
              </a:tr>
              <a:tr h="660588">
                <a:tc>
                  <a:txBody>
                    <a:bodyPr/>
                    <a:lstStyle/>
                    <a:p>
                      <a:pPr>
                        <a:lnSpc>
                          <a:spcPct val="115000"/>
                        </a:lnSpc>
                        <a:spcAft>
                          <a:spcPts val="0"/>
                        </a:spcAft>
                      </a:pPr>
                      <a:r>
                        <a:rPr lang="es-MX" sz="1600" dirty="0">
                          <a:effectLst/>
                        </a:rPr>
                        <a:t>Moneda P</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MXN “Peso mexicano”</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Las diferentes claves de se encuentran incluidas en el catálogo “Moneda”.</a:t>
                      </a:r>
                      <a:endParaRPr lang="es-MX" sz="1600" dirty="0">
                        <a:effectLst/>
                        <a:latin typeface="Calibri"/>
                        <a:ea typeface="Calibri"/>
                        <a:cs typeface="Times New Roman"/>
                      </a:endParaRPr>
                    </a:p>
                  </a:txBody>
                  <a:tcPr marL="53883" marR="53883" marT="0" marB="0" anchor="ctr"/>
                </a:tc>
              </a:tr>
              <a:tr h="660588">
                <a:tc>
                  <a:txBody>
                    <a:bodyPr/>
                    <a:lstStyle/>
                    <a:p>
                      <a:pPr>
                        <a:lnSpc>
                          <a:spcPct val="115000"/>
                        </a:lnSpc>
                        <a:spcAft>
                          <a:spcPts val="0"/>
                        </a:spcAft>
                      </a:pPr>
                      <a:r>
                        <a:rPr lang="es-MX" sz="1600" dirty="0">
                          <a:effectLst/>
                        </a:rPr>
                        <a:t>ID Documento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Folio fiscal de la factura de origen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Identifica el dato del documento de origen </a:t>
                      </a:r>
                      <a:endParaRPr lang="es-MX" sz="1600" dirty="0">
                        <a:effectLst/>
                        <a:latin typeface="Calibri"/>
                        <a:ea typeface="Calibri"/>
                        <a:cs typeface="Times New Roman"/>
                      </a:endParaRPr>
                    </a:p>
                  </a:txBody>
                  <a:tcPr marL="53883" marR="53883" marT="0" marB="0" anchor="ctr"/>
                </a:tc>
              </a:tr>
              <a:tr h="976379">
                <a:tc>
                  <a:txBody>
                    <a:bodyPr/>
                    <a:lstStyle/>
                    <a:p>
                      <a:pPr>
                        <a:lnSpc>
                          <a:spcPct val="115000"/>
                        </a:lnSpc>
                        <a:spcAft>
                          <a:spcPts val="0"/>
                        </a:spcAft>
                      </a:pPr>
                      <a:r>
                        <a:rPr lang="es-MX" sz="1600" dirty="0">
                          <a:effectLst/>
                        </a:rPr>
                        <a:t>Método de pago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PPD “Pago en Parcialidades o Diferido”</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Identifica el dato del documento de origen</a:t>
                      </a:r>
                      <a:endParaRPr lang="es-MX" sz="1600" dirty="0">
                        <a:effectLst/>
                        <a:latin typeface="Calibri"/>
                        <a:ea typeface="Calibri"/>
                        <a:cs typeface="Times New Roman"/>
                      </a:endParaRPr>
                    </a:p>
                  </a:txBody>
                  <a:tcPr marL="53883" marR="53883" marT="0" marB="0" anchor="ctr"/>
                </a:tc>
              </a:tr>
              <a:tr h="265684">
                <a:tc>
                  <a:txBody>
                    <a:bodyPr/>
                    <a:lstStyle/>
                    <a:p>
                      <a:pPr>
                        <a:lnSpc>
                          <a:spcPct val="115000"/>
                        </a:lnSpc>
                        <a:spcAft>
                          <a:spcPts val="0"/>
                        </a:spcAft>
                      </a:pPr>
                      <a:r>
                        <a:rPr lang="es-MX" sz="1600" dirty="0">
                          <a:effectLst/>
                        </a:rPr>
                        <a:t>No. de parcialidad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1</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Es el número de parcialidad que corresponde al pago.</a:t>
                      </a:r>
                      <a:endParaRPr lang="es-MX" sz="1600" dirty="0">
                        <a:effectLst/>
                        <a:latin typeface="Calibri"/>
                        <a:ea typeface="Calibri"/>
                        <a:cs typeface="Times New Roman"/>
                      </a:endParaRPr>
                    </a:p>
                  </a:txBody>
                  <a:tcPr marL="53883" marR="53883" marT="0" marB="0" anchor="ctr"/>
                </a:tc>
              </a:tr>
              <a:tr h="928328">
                <a:tc>
                  <a:txBody>
                    <a:bodyPr/>
                    <a:lstStyle/>
                    <a:p>
                      <a:pPr>
                        <a:lnSpc>
                          <a:spcPct val="115000"/>
                        </a:lnSpc>
                        <a:spcAft>
                          <a:spcPts val="0"/>
                        </a:spcAft>
                      </a:pPr>
                      <a:r>
                        <a:rPr lang="es-MX" sz="1600" dirty="0">
                          <a:effectLst/>
                        </a:rPr>
                        <a:t>Importe </a:t>
                      </a:r>
                      <a:r>
                        <a:rPr lang="es-MX" sz="1600" dirty="0" smtClean="0">
                          <a:effectLst/>
                        </a:rPr>
                        <a:t>saldo </a:t>
                      </a:r>
                      <a:r>
                        <a:rPr lang="es-MX" sz="1600" dirty="0">
                          <a:effectLst/>
                        </a:rPr>
                        <a:t>anterior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$7,000.00</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Es el monto del saldo insoluto de la parcialidad anterior.  En el caso de que sea la primer parcialidad este campo debe contener el importe total del documento relacionado.</a:t>
                      </a:r>
                      <a:endParaRPr lang="es-MX" sz="1600" dirty="0">
                        <a:effectLst/>
                        <a:latin typeface="Calibri"/>
                        <a:ea typeface="Calibri"/>
                        <a:cs typeface="Times New Roman"/>
                      </a:endParaRPr>
                    </a:p>
                  </a:txBody>
                  <a:tcPr marL="53883" marR="53883" marT="0" marB="0" anchor="ctr"/>
                </a:tc>
              </a:tr>
              <a:tr h="265684">
                <a:tc>
                  <a:txBody>
                    <a:bodyPr/>
                    <a:lstStyle/>
                    <a:p>
                      <a:pPr>
                        <a:lnSpc>
                          <a:spcPct val="115000"/>
                        </a:lnSpc>
                        <a:spcAft>
                          <a:spcPts val="0"/>
                        </a:spcAft>
                      </a:pPr>
                      <a:r>
                        <a:rPr lang="es-MX" sz="1600" dirty="0">
                          <a:effectLst/>
                        </a:rPr>
                        <a:t>Importe pagado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$7,000.00</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Es el importe pagado que corresponde al documento relacionado</a:t>
                      </a:r>
                      <a:endParaRPr lang="es-MX" sz="1600" dirty="0">
                        <a:effectLst/>
                        <a:latin typeface="Calibri"/>
                        <a:ea typeface="Calibri"/>
                        <a:cs typeface="Times New Roman"/>
                      </a:endParaRPr>
                    </a:p>
                  </a:txBody>
                  <a:tcPr marL="53883" marR="53883" marT="0" marB="0" anchor="ctr"/>
                </a:tc>
              </a:tr>
              <a:tr h="531370">
                <a:tc>
                  <a:txBody>
                    <a:bodyPr/>
                    <a:lstStyle/>
                    <a:p>
                      <a:pPr>
                        <a:lnSpc>
                          <a:spcPct val="115000"/>
                        </a:lnSpc>
                        <a:spcAft>
                          <a:spcPts val="0"/>
                        </a:spcAft>
                      </a:pPr>
                      <a:r>
                        <a:rPr lang="es-MX" sz="1600" dirty="0">
                          <a:effectLst/>
                        </a:rPr>
                        <a:t>Importe </a:t>
                      </a:r>
                      <a:r>
                        <a:rPr lang="es-MX" sz="1600" dirty="0" smtClean="0">
                          <a:effectLst/>
                        </a:rPr>
                        <a:t>saldo </a:t>
                      </a:r>
                      <a:r>
                        <a:rPr lang="es-MX" sz="1600" dirty="0">
                          <a:effectLst/>
                        </a:rPr>
                        <a:t>insoluto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0.00</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Es la diferencia entre el importe del saldo anterior y el monto del pago</a:t>
                      </a:r>
                      <a:endParaRPr lang="es-MX" sz="1600" dirty="0">
                        <a:effectLst/>
                        <a:latin typeface="Calibri"/>
                        <a:ea typeface="Calibri"/>
                        <a:cs typeface="Times New Roman"/>
                      </a:endParaRPr>
                    </a:p>
                  </a:txBody>
                  <a:tcPr marL="53883" marR="53883" marT="0" marB="0" anchor="ctr"/>
                </a:tc>
              </a:tr>
              <a:tr h="531370">
                <a:tc>
                  <a:txBody>
                    <a:bodyPr/>
                    <a:lstStyle/>
                    <a:p>
                      <a:pPr>
                        <a:lnSpc>
                          <a:spcPct val="115000"/>
                        </a:lnSpc>
                        <a:spcAft>
                          <a:spcPts val="0"/>
                        </a:spcAft>
                      </a:pPr>
                      <a:r>
                        <a:rPr lang="es-MX" sz="1600" dirty="0">
                          <a:effectLst/>
                        </a:rPr>
                        <a:t>Sello digital del emisor </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a:effectLst/>
                        </a:rPr>
                        <a:t> </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a:effectLst/>
                        </a:rPr>
                        <a:t> </a:t>
                      </a:r>
                      <a:endParaRPr lang="es-MX" sz="1600" dirty="0">
                        <a:effectLst/>
                        <a:latin typeface="Calibri"/>
                        <a:ea typeface="Calibri"/>
                        <a:cs typeface="Times New Roman"/>
                      </a:endParaRPr>
                    </a:p>
                  </a:txBody>
                  <a:tcPr marL="53883" marR="53883" marT="0" marB="0" anchor="ctr"/>
                </a:tc>
              </a:tr>
            </a:tbl>
          </a:graphicData>
        </a:graphic>
      </p:graphicFrame>
      <p:sp>
        <p:nvSpPr>
          <p:cNvPr id="3" name="1 Título"/>
          <p:cNvSpPr>
            <a:spLocks noGrp="1"/>
          </p:cNvSpPr>
          <p:nvPr>
            <p:ph type="title"/>
          </p:nvPr>
        </p:nvSpPr>
        <p:spPr>
          <a:xfrm>
            <a:off x="-161262" y="234282"/>
            <a:ext cx="11772015" cy="747259"/>
          </a:xfrm>
        </p:spPr>
        <p:txBody>
          <a:bodyPr anchor="ctr">
            <a:normAutofit fontScale="90000"/>
          </a:body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3015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p:cNvGraphicFramePr>
          <p:nvPr>
            <p:extLst>
              <p:ext uri="{D42A27DB-BD31-4B8C-83A1-F6EECF244321}">
                <p14:modId xmlns:p14="http://schemas.microsoft.com/office/powerpoint/2010/main" val="769932877"/>
              </p:ext>
            </p:extLst>
          </p:nvPr>
        </p:nvGraphicFramePr>
        <p:xfrm>
          <a:off x="660400" y="2670812"/>
          <a:ext cx="10871200" cy="3442217"/>
        </p:xfrm>
        <a:graphic>
          <a:graphicData uri="http://schemas.openxmlformats.org/drawingml/2006/table">
            <a:tbl>
              <a:tblPr firstRow="1" firstCol="1" bandRow="1">
                <a:tableStyleId>{F5AB1C69-6EDB-4FF4-983F-18BD219EF322}</a:tableStyleId>
              </a:tblPr>
              <a:tblGrid>
                <a:gridCol w="2379060"/>
                <a:gridCol w="2147782"/>
                <a:gridCol w="6344358"/>
              </a:tblGrid>
              <a:tr h="498345">
                <a:tc>
                  <a:txBody>
                    <a:bodyPr/>
                    <a:lstStyle/>
                    <a:p>
                      <a:pPr algn="ctr">
                        <a:lnSpc>
                          <a:spcPct val="115000"/>
                        </a:lnSpc>
                        <a:spcAft>
                          <a:spcPts val="0"/>
                        </a:spcAft>
                      </a:pPr>
                      <a:r>
                        <a:rPr lang="es-MX" sz="1600" dirty="0" smtClean="0">
                          <a:effectLst/>
                        </a:rPr>
                        <a:t>Tipo de solicitud</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smtClean="0">
                          <a:effectLst/>
                        </a:rPr>
                        <a:t>CFDI de ingresos</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smtClean="0">
                          <a:effectLst/>
                        </a:rPr>
                        <a:t>Complemento</a:t>
                      </a:r>
                      <a:endParaRPr lang="es-MX" sz="1600" dirty="0">
                        <a:effectLst/>
                        <a:latin typeface="Calibri"/>
                        <a:ea typeface="Calibri"/>
                        <a:cs typeface="Times New Roman"/>
                      </a:endParaRPr>
                    </a:p>
                  </a:txBody>
                  <a:tcPr marL="53883" marR="53883" marT="0" marB="0" anchor="ctr"/>
                </a:tc>
              </a:tr>
              <a:tr h="735341">
                <a:tc>
                  <a:txBody>
                    <a:bodyPr/>
                    <a:lstStyle/>
                    <a:p>
                      <a:pPr>
                        <a:lnSpc>
                          <a:spcPct val="115000"/>
                        </a:lnSpc>
                        <a:spcAft>
                          <a:spcPts val="0"/>
                        </a:spcAft>
                      </a:pPr>
                      <a:r>
                        <a:rPr lang="es-MX" sz="1600" dirty="0" smtClean="0">
                          <a:effectLst/>
                        </a:rPr>
                        <a:t>Global</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r>
                        <a:rPr lang="es-MX" sz="1600" dirty="0" smtClean="0">
                          <a:effectLst/>
                        </a:rPr>
                        <a:t>Se registra</a:t>
                      </a:r>
                      <a:r>
                        <a:rPr lang="es-MX" sz="1600" baseline="0" dirty="0" smtClean="0">
                          <a:effectLst/>
                        </a:rPr>
                        <a:t> e ingresa el CFDI de ingresos con forma de pago tipo 99 (por definir)</a:t>
                      </a:r>
                      <a:endParaRPr lang="es-MX" sz="1600" dirty="0">
                        <a:effectLst/>
                        <a:latin typeface="Calibri"/>
                        <a:ea typeface="Calibri"/>
                        <a:cs typeface="Times New Roman"/>
                      </a:endParaRPr>
                    </a:p>
                  </a:txBody>
                  <a:tcPr marL="53883" marR="53883" marT="0" marB="0" anchor="ctr"/>
                </a:tc>
                <a:tc>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r>
              <a:tr h="735341">
                <a:tc>
                  <a:txBody>
                    <a:bodyPr/>
                    <a:lstStyle/>
                    <a:p>
                      <a:pPr>
                        <a:lnSpc>
                          <a:spcPct val="115000"/>
                        </a:lnSpc>
                        <a:spcAft>
                          <a:spcPts val="0"/>
                        </a:spcAft>
                      </a:pPr>
                      <a:r>
                        <a:rPr lang="es-MX" sz="1600" dirty="0" smtClean="0">
                          <a:effectLst/>
                        </a:rPr>
                        <a:t>Anticipo</a:t>
                      </a:r>
                      <a:endParaRPr lang="es-MX" sz="1600" dirty="0">
                        <a:effectLst/>
                        <a:latin typeface="Calibri"/>
                        <a:ea typeface="Calibri"/>
                        <a:cs typeface="Times New Roman"/>
                      </a:endParaRPr>
                    </a:p>
                  </a:txBody>
                  <a:tcPr marL="53883" marR="53883" marT="0" marB="0" anchor="ctr"/>
                </a:tc>
                <a:tc rowSpan="2">
                  <a:txBody>
                    <a:bodyPr/>
                    <a:lstStyle/>
                    <a:p>
                      <a:pPr>
                        <a:lnSpc>
                          <a:spcPct val="115000"/>
                        </a:lnSpc>
                        <a:spcAft>
                          <a:spcPts val="0"/>
                        </a:spcAft>
                      </a:pPr>
                      <a:r>
                        <a:rPr lang="es-MX" sz="1600" dirty="0" smtClean="0">
                          <a:effectLst/>
                        </a:rPr>
                        <a:t>No se registra</a:t>
                      </a:r>
                      <a:endParaRPr lang="es-MX" sz="1600" dirty="0">
                        <a:effectLst/>
                        <a:latin typeface="Calibri"/>
                        <a:ea typeface="Calibri"/>
                        <a:cs typeface="Times New Roman"/>
                      </a:endParaRPr>
                    </a:p>
                  </a:txBody>
                  <a:tcPr marL="53883" marR="53883" marT="0" marB="0" anchor="ctr"/>
                </a:tc>
                <a:tc rowSpan="2">
                  <a:txBody>
                    <a:bodyPr/>
                    <a:lstStyle/>
                    <a:p>
                      <a:pPr algn="just">
                        <a:lnSpc>
                          <a:spcPct val="115000"/>
                        </a:lnSpc>
                        <a:spcAft>
                          <a:spcPts val="0"/>
                        </a:spcAft>
                      </a:pPr>
                      <a:r>
                        <a:rPr lang="es-MX" sz="1800" kern="1200" dirty="0" smtClean="0">
                          <a:solidFill>
                            <a:schemeClr val="dk1"/>
                          </a:solidFill>
                          <a:effectLst/>
                          <a:latin typeface="+mn-lt"/>
                          <a:ea typeface="+mn-ea"/>
                          <a:cs typeface="+mn-cs"/>
                        </a:rPr>
                        <a:t>El sistema identifica la forma de pago del CFDI ingreso en la solicitud global con forma de pago tipo 99 (Por definir) y habilita el campo para subir el complemento de pago en el menú “Pagos”</a:t>
                      </a:r>
                      <a:r>
                        <a:rPr lang="es-ES_tradnl" sz="1600" dirty="0" smtClean="0">
                          <a:effectLst/>
                        </a:rPr>
                        <a:t> </a:t>
                      </a:r>
                      <a:endParaRPr lang="es-MX" sz="1600" dirty="0">
                        <a:effectLst/>
                        <a:latin typeface="+mn-lt"/>
                        <a:ea typeface="Calibri"/>
                        <a:cs typeface="Times New Roman"/>
                      </a:endParaRPr>
                    </a:p>
                  </a:txBody>
                  <a:tcPr marL="53883" marR="53883" marT="0" marB="0" anchor="ctr"/>
                </a:tc>
              </a:tr>
              <a:tr h="1086867">
                <a:tc>
                  <a:txBody>
                    <a:bodyPr/>
                    <a:lstStyle/>
                    <a:p>
                      <a:pPr>
                        <a:lnSpc>
                          <a:spcPct val="115000"/>
                        </a:lnSpc>
                        <a:spcAft>
                          <a:spcPts val="0"/>
                        </a:spcAft>
                      </a:pPr>
                      <a:r>
                        <a:rPr lang="es-MX" sz="1600" dirty="0" smtClean="0">
                          <a:effectLst/>
                        </a:rPr>
                        <a:t>Parcial</a:t>
                      </a: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c vMerge="1">
                  <a:txBody>
                    <a:bodyPr/>
                    <a:lstStyle/>
                    <a:p>
                      <a:pPr algn="just">
                        <a:lnSpc>
                          <a:spcPct val="115000"/>
                        </a:lnSpc>
                        <a:spcAft>
                          <a:spcPts val="0"/>
                        </a:spcAft>
                      </a:pPr>
                      <a:endParaRPr lang="es-MX" sz="1600" dirty="0">
                        <a:effectLst/>
                        <a:latin typeface="+mn-lt"/>
                        <a:ea typeface="Calibri"/>
                        <a:cs typeface="Times New Roman"/>
                      </a:endParaRPr>
                    </a:p>
                  </a:txBody>
                  <a:tcPr marL="53883" marR="53883" marT="0" marB="0" anchor="ctr"/>
                </a:tc>
              </a:tr>
            </a:tbl>
          </a:graphicData>
        </a:graphic>
      </p:graphicFrame>
      <p:sp>
        <p:nvSpPr>
          <p:cNvPr id="8" name="Rectángulo 7"/>
          <p:cNvSpPr/>
          <p:nvPr/>
        </p:nvSpPr>
        <p:spPr>
          <a:xfrm>
            <a:off x="611908" y="1255232"/>
            <a:ext cx="10919692" cy="1415580"/>
          </a:xfrm>
          <a:prstGeom prst="rect">
            <a:avLst/>
          </a:prstGeom>
        </p:spPr>
        <p:txBody>
          <a:bodyPr wrap="square">
            <a:spAutoFit/>
          </a:bodyPr>
          <a:lstStyle/>
          <a:p>
            <a:pPr algn="just"/>
            <a:r>
              <a:rPr lang="es-MX" sz="2200" b="1" dirty="0"/>
              <a:t>Complemento para recepción de pagos o </a:t>
            </a:r>
            <a:r>
              <a:rPr lang="es-MX" sz="2200" b="1" dirty="0" smtClean="0"/>
              <a:t>recibo </a:t>
            </a:r>
            <a:r>
              <a:rPr lang="es-MX" sz="2200" b="1" dirty="0"/>
              <a:t>electrónico de pago en </a:t>
            </a:r>
            <a:r>
              <a:rPr lang="es-MX" sz="2200" b="1" dirty="0" smtClean="0"/>
              <a:t>solicitudes </a:t>
            </a:r>
            <a:r>
              <a:rPr lang="es-MX" sz="2200" b="1" dirty="0"/>
              <a:t>AFIN</a:t>
            </a:r>
            <a:endParaRPr lang="es-ES_tradnl" sz="2200" b="1" dirty="0"/>
          </a:p>
          <a:p>
            <a:pPr marL="0" marR="0" lvl="0" indent="0" algn="just" defTabSz="914400" eaLnBrk="1" fontAlgn="auto" latinLnBrk="0" hangingPunct="1">
              <a:lnSpc>
                <a:spcPct val="100000"/>
              </a:lnSpc>
              <a:spcBef>
                <a:spcPts val="0"/>
              </a:spcBef>
              <a:spcAft>
                <a:spcPts val="0"/>
              </a:spcAft>
              <a:buClrTx/>
              <a:buSzTx/>
              <a:buFont typeface="Arial" charset="0"/>
              <a:buNone/>
              <a:tabLst/>
              <a:defRPr/>
            </a:pPr>
            <a:endParaRPr lang="es-MX" sz="2133" dirty="0" smtClean="0"/>
          </a:p>
          <a:p>
            <a:pPr marL="0" marR="0" lvl="0" indent="0" algn="just" defTabSz="914400" eaLnBrk="1" fontAlgn="auto" latinLnBrk="0" hangingPunct="1">
              <a:lnSpc>
                <a:spcPct val="100000"/>
              </a:lnSpc>
              <a:spcBef>
                <a:spcPts val="0"/>
              </a:spcBef>
              <a:spcAft>
                <a:spcPts val="0"/>
              </a:spcAft>
              <a:buClrTx/>
              <a:buSzTx/>
              <a:buFont typeface="Arial" charset="0"/>
              <a:buNone/>
              <a:tabLst/>
              <a:defRPr/>
            </a:pPr>
            <a:endParaRPr lang="es-MX" sz="2133" dirty="0"/>
          </a:p>
          <a:p>
            <a:pPr marL="0" marR="0" lvl="0" indent="0" algn="just" defTabSz="914400" eaLnBrk="1" fontAlgn="auto" latinLnBrk="0" hangingPunct="1">
              <a:lnSpc>
                <a:spcPct val="100000"/>
              </a:lnSpc>
              <a:spcBef>
                <a:spcPts val="0"/>
              </a:spcBef>
              <a:spcAft>
                <a:spcPts val="0"/>
              </a:spcAft>
              <a:buClrTx/>
              <a:buSzTx/>
              <a:buFont typeface="Arial" charset="0"/>
              <a:buNone/>
              <a:tabLst/>
              <a:defRPr/>
            </a:pPr>
            <a:r>
              <a:rPr lang="es-MX" sz="2133" dirty="0" smtClean="0"/>
              <a:t>a) Cuando las contraprestaciones no se paguen en una sola exhibición (pago en parcialidades)</a:t>
            </a:r>
            <a:endParaRPr lang="es-MX" sz="2133" dirty="0"/>
          </a:p>
        </p:txBody>
      </p:sp>
      <p:sp>
        <p:nvSpPr>
          <p:cNvPr id="4" name="1 Título"/>
          <p:cNvSpPr txBox="1">
            <a:spLocks/>
          </p:cNvSpPr>
          <p:nvPr/>
        </p:nvSpPr>
        <p:spPr>
          <a:xfrm>
            <a:off x="-161262" y="234282"/>
            <a:ext cx="11772015" cy="747259"/>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282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3 Marcador de contenido"/>
          <p:cNvGraphicFramePr>
            <a:graphicFrameLocks/>
          </p:cNvGraphicFramePr>
          <p:nvPr>
            <p:extLst>
              <p:ext uri="{D42A27DB-BD31-4B8C-83A1-F6EECF244321}">
                <p14:modId xmlns:p14="http://schemas.microsoft.com/office/powerpoint/2010/main" val="1049799042"/>
              </p:ext>
            </p:extLst>
          </p:nvPr>
        </p:nvGraphicFramePr>
        <p:xfrm>
          <a:off x="627745" y="2260600"/>
          <a:ext cx="10871200" cy="4051865"/>
        </p:xfrm>
        <a:graphic>
          <a:graphicData uri="http://schemas.openxmlformats.org/drawingml/2006/table">
            <a:tbl>
              <a:tblPr firstRow="1" firstCol="1" bandRow="1">
                <a:tableStyleId>{F5AB1C69-6EDB-4FF4-983F-18BD219EF322}</a:tableStyleId>
              </a:tblPr>
              <a:tblGrid>
                <a:gridCol w="2379060"/>
                <a:gridCol w="2147782"/>
                <a:gridCol w="6344358"/>
              </a:tblGrid>
              <a:tr h="407449">
                <a:tc>
                  <a:txBody>
                    <a:bodyPr/>
                    <a:lstStyle/>
                    <a:p>
                      <a:pPr algn="ctr">
                        <a:lnSpc>
                          <a:spcPct val="115000"/>
                        </a:lnSpc>
                        <a:spcAft>
                          <a:spcPts val="0"/>
                        </a:spcAft>
                      </a:pPr>
                      <a:r>
                        <a:rPr lang="es-MX" sz="1600" dirty="0" smtClean="0">
                          <a:effectLst/>
                        </a:rPr>
                        <a:t>Tipo de solicitud</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smtClean="0">
                          <a:effectLst/>
                        </a:rPr>
                        <a:t>CFDI de ingresos</a:t>
                      </a:r>
                      <a:endParaRPr lang="es-MX" sz="1600" dirty="0">
                        <a:effectLst/>
                        <a:latin typeface="Calibri"/>
                        <a:ea typeface="Calibri"/>
                        <a:cs typeface="Times New Roman"/>
                      </a:endParaRPr>
                    </a:p>
                  </a:txBody>
                  <a:tcPr marL="53883" marR="53883" marT="0" marB="0" anchor="ctr"/>
                </a:tc>
                <a:tc>
                  <a:txBody>
                    <a:bodyPr/>
                    <a:lstStyle/>
                    <a:p>
                      <a:pPr algn="ctr">
                        <a:lnSpc>
                          <a:spcPct val="115000"/>
                        </a:lnSpc>
                        <a:spcAft>
                          <a:spcPts val="0"/>
                        </a:spcAft>
                      </a:pPr>
                      <a:r>
                        <a:rPr lang="es-MX" sz="1600" dirty="0" smtClean="0">
                          <a:effectLst/>
                        </a:rPr>
                        <a:t>Complemento</a:t>
                      </a:r>
                      <a:endParaRPr lang="es-MX" sz="1600" dirty="0">
                        <a:effectLst/>
                        <a:latin typeface="Calibri"/>
                        <a:ea typeface="Calibri"/>
                        <a:cs typeface="Times New Roman"/>
                      </a:endParaRPr>
                    </a:p>
                  </a:txBody>
                  <a:tcPr marL="53883" marR="53883" marT="0" marB="0" anchor="ctr"/>
                </a:tc>
              </a:tr>
              <a:tr h="735341">
                <a:tc>
                  <a:txBody>
                    <a:bodyPr/>
                    <a:lstStyle/>
                    <a:p>
                      <a:pPr>
                        <a:lnSpc>
                          <a:spcPct val="115000"/>
                        </a:lnSpc>
                        <a:spcAft>
                          <a:spcPts val="0"/>
                        </a:spcAft>
                      </a:pPr>
                      <a:r>
                        <a:rPr lang="es-MX" sz="1600" dirty="0" smtClean="0">
                          <a:effectLst/>
                        </a:rPr>
                        <a:t>Compra</a:t>
                      </a:r>
                      <a:endParaRPr lang="es-MX" sz="1600" dirty="0">
                        <a:effectLst/>
                        <a:latin typeface="Calibri"/>
                        <a:ea typeface="Calibri"/>
                        <a:cs typeface="Times New Roman"/>
                      </a:endParaRPr>
                    </a:p>
                  </a:txBody>
                  <a:tcPr marL="53883" marR="53883" marT="0" marB="0" anchor="ctr"/>
                </a:tc>
                <a:tc rowSpan="4">
                  <a:txBody>
                    <a:bodyPr/>
                    <a:lstStyle/>
                    <a:p>
                      <a:pPr>
                        <a:lnSpc>
                          <a:spcPct val="115000"/>
                        </a:lnSpc>
                        <a:spcAft>
                          <a:spcPts val="0"/>
                        </a:spcAft>
                      </a:pPr>
                      <a:r>
                        <a:rPr lang="es-MX" sz="1600" dirty="0" smtClean="0">
                          <a:effectLst/>
                        </a:rPr>
                        <a:t>Se registra</a:t>
                      </a:r>
                      <a:r>
                        <a:rPr lang="es-MX" sz="1600" baseline="0" dirty="0" smtClean="0">
                          <a:effectLst/>
                        </a:rPr>
                        <a:t> e ingresa el CFDI de ingresos con forma de pago tipo 99 (por definir)</a:t>
                      </a:r>
                      <a:endParaRPr lang="es-MX" sz="1600" dirty="0">
                        <a:effectLst/>
                        <a:latin typeface="Calibri"/>
                        <a:ea typeface="Calibri"/>
                        <a:cs typeface="Times New Roman"/>
                      </a:endParaRPr>
                    </a:p>
                  </a:txBody>
                  <a:tcPr marL="53883" marR="53883" marT="0" marB="0" anchor="ctr"/>
                </a:tc>
                <a:tc rowSpan="4">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600" kern="1200" dirty="0" smtClean="0">
                          <a:solidFill>
                            <a:schemeClr val="dk1"/>
                          </a:solidFill>
                          <a:effectLst/>
                          <a:latin typeface="+mn-lt"/>
                          <a:ea typeface="+mn-ea"/>
                          <a:cs typeface="+mn-cs"/>
                        </a:rPr>
                        <a:t>El sistema identifica la forma de pago del CFDI ingreso </a:t>
                      </a:r>
                      <a:r>
                        <a:rPr lang="es-ES" sz="1600" kern="1200" dirty="0" smtClean="0">
                          <a:solidFill>
                            <a:schemeClr val="dk1"/>
                          </a:solidFill>
                          <a:effectLst/>
                          <a:latin typeface="+mn-lt"/>
                          <a:ea typeface="+mn-ea"/>
                          <a:cs typeface="+mn-cs"/>
                        </a:rPr>
                        <a:t>con forma de pago tipo 99 (por definir) y</a:t>
                      </a:r>
                      <a:r>
                        <a:rPr lang="es-ES" sz="1600" kern="1200" baseline="0" dirty="0" smtClean="0">
                          <a:solidFill>
                            <a:schemeClr val="dk1"/>
                          </a:solidFill>
                          <a:effectLst/>
                          <a:latin typeface="+mn-lt"/>
                          <a:ea typeface="+mn-ea"/>
                          <a:cs typeface="+mn-cs"/>
                        </a:rPr>
                        <a:t> habilita el campo para subir el complemento de pago en el menú “Pagos”</a:t>
                      </a:r>
                      <a:endParaRPr lang="es-MX" sz="1400" dirty="0" smtClean="0">
                        <a:effectLst/>
                        <a:latin typeface="+mn-lt"/>
                        <a:ea typeface="Calibri"/>
                        <a:cs typeface="Times New Roman"/>
                      </a:endParaRPr>
                    </a:p>
                    <a:p>
                      <a:pPr>
                        <a:lnSpc>
                          <a:spcPct val="115000"/>
                        </a:lnSpc>
                        <a:spcAft>
                          <a:spcPts val="0"/>
                        </a:spcAft>
                      </a:pPr>
                      <a:endParaRPr lang="es-MX" sz="1600" dirty="0">
                        <a:effectLst/>
                        <a:latin typeface="Calibri"/>
                        <a:ea typeface="Calibri"/>
                        <a:cs typeface="Times New Roman"/>
                      </a:endParaRPr>
                    </a:p>
                  </a:txBody>
                  <a:tcPr marL="53883" marR="53883" marT="0" marB="0" anchor="ctr"/>
                </a:tc>
              </a:tr>
              <a:tr h="735341">
                <a:tc>
                  <a:txBody>
                    <a:bodyPr/>
                    <a:lstStyle/>
                    <a:p>
                      <a:pPr>
                        <a:lnSpc>
                          <a:spcPct val="115000"/>
                        </a:lnSpc>
                        <a:spcAft>
                          <a:spcPts val="0"/>
                        </a:spcAft>
                      </a:pPr>
                      <a:r>
                        <a:rPr lang="es-MX" sz="1600" dirty="0" smtClean="0">
                          <a:effectLst/>
                        </a:rPr>
                        <a:t>Recibo</a:t>
                      </a: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r>
              <a:tr h="1086867">
                <a:tc>
                  <a:txBody>
                    <a:bodyPr/>
                    <a:lstStyle/>
                    <a:p>
                      <a:pPr>
                        <a:lnSpc>
                          <a:spcPct val="115000"/>
                        </a:lnSpc>
                        <a:spcAft>
                          <a:spcPts val="0"/>
                        </a:spcAft>
                      </a:pPr>
                      <a:r>
                        <a:rPr lang="es-MX" sz="1600" dirty="0" smtClean="0">
                          <a:effectLst/>
                        </a:rPr>
                        <a:t>Reposición</a:t>
                      </a: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r>
              <a:tr h="1086867">
                <a:tc>
                  <a:txBody>
                    <a:bodyPr/>
                    <a:lstStyle/>
                    <a:p>
                      <a:pPr>
                        <a:lnSpc>
                          <a:spcPct val="115000"/>
                        </a:lnSpc>
                        <a:spcAft>
                          <a:spcPts val="0"/>
                        </a:spcAft>
                      </a:pPr>
                      <a:r>
                        <a:rPr lang="es-MX" sz="1600" dirty="0" smtClean="0">
                          <a:effectLst/>
                          <a:latin typeface="Calibri"/>
                          <a:ea typeface="Calibri"/>
                          <a:cs typeface="Times New Roman"/>
                        </a:rPr>
                        <a:t>Vale</a:t>
                      </a: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c vMerge="1">
                  <a:txBody>
                    <a:bodyPr/>
                    <a:lstStyle/>
                    <a:p>
                      <a:pPr>
                        <a:lnSpc>
                          <a:spcPct val="115000"/>
                        </a:lnSpc>
                        <a:spcAft>
                          <a:spcPts val="0"/>
                        </a:spcAft>
                      </a:pPr>
                      <a:endParaRPr lang="es-MX" sz="1600" dirty="0">
                        <a:effectLst/>
                        <a:latin typeface="Calibri"/>
                        <a:ea typeface="Calibri"/>
                        <a:cs typeface="Times New Roman"/>
                      </a:endParaRPr>
                    </a:p>
                  </a:txBody>
                  <a:tcPr marL="53883" marR="53883" marT="0" marB="0" anchor="ctr"/>
                </a:tc>
              </a:tr>
            </a:tbl>
          </a:graphicData>
        </a:graphic>
      </p:graphicFrame>
      <p:sp>
        <p:nvSpPr>
          <p:cNvPr id="8" name="Rectángulo 7"/>
          <p:cNvSpPr/>
          <p:nvPr/>
        </p:nvSpPr>
        <p:spPr>
          <a:xfrm>
            <a:off x="636154" y="914991"/>
            <a:ext cx="10919692" cy="748795"/>
          </a:xfrm>
          <a:prstGeom prst="rect">
            <a:avLst/>
          </a:prstGeom>
        </p:spPr>
        <p:txBody>
          <a:bodyPr wrap="square">
            <a:spAutoFit/>
          </a:bodyPr>
          <a:lstStyle/>
          <a:p>
            <a:r>
              <a:rPr lang="es-MX" sz="2133" smtClean="0"/>
              <a:t>b</a:t>
            </a:r>
            <a:r>
              <a:rPr lang="es-MX" sz="2133" dirty="0" smtClean="0"/>
              <a:t>) Cuando </a:t>
            </a:r>
            <a:r>
              <a:rPr lang="es-MX" sz="2133" dirty="0"/>
              <a:t>las contraprestaciones sean en una sola exhibición y al momento de expedir el CFDI no se realice el pago (pago diferido</a:t>
            </a:r>
            <a:r>
              <a:rPr lang="es-MX" sz="2133" dirty="0" smtClean="0"/>
              <a:t>)</a:t>
            </a:r>
            <a:endParaRPr lang="es-ES_tradnl" sz="2133" dirty="0"/>
          </a:p>
        </p:txBody>
      </p:sp>
      <p:sp>
        <p:nvSpPr>
          <p:cNvPr id="5" name="1 Título"/>
          <p:cNvSpPr txBox="1">
            <a:spLocks/>
          </p:cNvSpPr>
          <p:nvPr/>
        </p:nvSpPr>
        <p:spPr>
          <a:xfrm>
            <a:off x="-161262" y="234282"/>
            <a:ext cx="11772015" cy="747259"/>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344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31628" y="1883843"/>
            <a:ext cx="11079125" cy="1200329"/>
          </a:xfrm>
          <a:prstGeom prst="rect">
            <a:avLst/>
          </a:prstGeom>
          <a:noFill/>
        </p:spPr>
        <p:txBody>
          <a:bodyPr wrap="square" rtlCol="0">
            <a:spAutoFit/>
          </a:bodyPr>
          <a:lstStyle/>
          <a:p>
            <a:pPr algn="just"/>
            <a:r>
              <a:rPr lang="es-MX" sz="2400" dirty="0" smtClean="0"/>
              <a:t>Cuando </a:t>
            </a:r>
            <a:r>
              <a:rPr lang="es-MX" sz="2400" b="1" dirty="0"/>
              <a:t>la Institución es la Emisora del CFDI</a:t>
            </a:r>
            <a:r>
              <a:rPr lang="es-MX" sz="2400" dirty="0"/>
              <a:t>, de acuerdo con la Guía emitida </a:t>
            </a:r>
            <a:r>
              <a:rPr lang="es-MX" sz="2400" dirty="0" smtClean="0"/>
              <a:t>para </a:t>
            </a:r>
            <a:r>
              <a:rPr lang="es-MX" sz="2400" dirty="0"/>
              <a:t>el efecto por el SAT, existen dos estados del comprobante fiscal</a:t>
            </a:r>
            <a:r>
              <a:rPr lang="es-MX" sz="2400" dirty="0" smtClean="0"/>
              <a:t>:</a:t>
            </a:r>
          </a:p>
          <a:p>
            <a:pPr algn="just"/>
            <a:endParaRPr lang="es-MX" sz="2400" dirty="0" smtClean="0"/>
          </a:p>
        </p:txBody>
      </p:sp>
      <p:pic>
        <p:nvPicPr>
          <p:cNvPr id="6" name="Imagen 5"/>
          <p:cNvPicPr>
            <a:picLocks noChangeAspect="1"/>
          </p:cNvPicPr>
          <p:nvPr/>
        </p:nvPicPr>
        <p:blipFill rotWithShape="1">
          <a:blip r:embed="rId2"/>
          <a:srcRect l="44306" t="45123" r="21314" b="20219"/>
          <a:stretch/>
        </p:blipFill>
        <p:spPr>
          <a:xfrm>
            <a:off x="531628" y="2928868"/>
            <a:ext cx="5785307" cy="3280545"/>
          </a:xfrm>
          <a:prstGeom prst="rect">
            <a:avLst/>
          </a:prstGeom>
        </p:spPr>
      </p:pic>
      <p:sp>
        <p:nvSpPr>
          <p:cNvPr id="9" name="Rectángulo 8"/>
          <p:cNvSpPr/>
          <p:nvPr/>
        </p:nvSpPr>
        <p:spPr>
          <a:xfrm>
            <a:off x="6316935" y="2929598"/>
            <a:ext cx="5634060" cy="3305520"/>
          </a:xfrm>
          <a:prstGeom prst="rect">
            <a:avLst/>
          </a:prstGeom>
        </p:spPr>
        <p:txBody>
          <a:bodyPr wrap="square">
            <a:spAutoFit/>
          </a:bodyPr>
          <a:lstStyle/>
          <a:p>
            <a:pPr algn="just"/>
            <a:r>
              <a:rPr lang="es-MX" dirty="0"/>
              <a:t>En ambos casos, se informará </a:t>
            </a:r>
            <a:r>
              <a:rPr lang="es-MX" dirty="0" smtClean="0"/>
              <a:t>a la Dirección </a:t>
            </a:r>
            <a:r>
              <a:rPr lang="es-MX" dirty="0"/>
              <a:t>de Finanzas / Unidad de Ingresosl </a:t>
            </a:r>
            <a:r>
              <a:rPr lang="es-MX" dirty="0" smtClean="0"/>
              <a:t>a través del correo electrónico </a:t>
            </a:r>
            <a:r>
              <a:rPr lang="es-MX" dirty="0" smtClean="0">
                <a:hlinkClick r:id="rId3"/>
              </a:rPr>
              <a:t>cancelacioncfdi@listas.udg.mx</a:t>
            </a:r>
            <a:r>
              <a:rPr lang="es-MX" dirty="0" smtClean="0"/>
              <a:t> de la solicitud de cancelación, notificando </a:t>
            </a:r>
            <a:r>
              <a:rPr lang="es-MX" dirty="0"/>
              <a:t>los siguientes datos</a:t>
            </a:r>
            <a:r>
              <a:rPr lang="es-MX" dirty="0" smtClean="0"/>
              <a:t>:</a:t>
            </a:r>
            <a:endParaRPr lang="es-MX" b="1" dirty="0"/>
          </a:p>
          <a:p>
            <a:pPr lvl="1" algn="just"/>
            <a:r>
              <a:rPr lang="es-MX" b="1" dirty="0"/>
              <a:t>a)</a:t>
            </a:r>
            <a:r>
              <a:rPr lang="es-MX" dirty="0"/>
              <a:t> Serie y </a:t>
            </a:r>
            <a:r>
              <a:rPr lang="es-MX" dirty="0" smtClean="0"/>
              <a:t>folio </a:t>
            </a:r>
            <a:r>
              <a:rPr lang="es-MX" dirty="0"/>
              <a:t>del CFDI</a:t>
            </a:r>
          </a:p>
          <a:p>
            <a:pPr lvl="1" algn="just"/>
            <a:r>
              <a:rPr lang="es-MX" b="1" dirty="0"/>
              <a:t>b)</a:t>
            </a:r>
            <a:r>
              <a:rPr lang="es-MX" dirty="0"/>
              <a:t> Motivo de la cancelación</a:t>
            </a:r>
            <a:r>
              <a:rPr lang="es-MX" dirty="0" smtClean="0"/>
              <a:t>.</a:t>
            </a:r>
          </a:p>
          <a:p>
            <a:pPr lvl="1" algn="just"/>
            <a:endParaRPr lang="es-MX" dirty="0"/>
          </a:p>
          <a:p>
            <a:pPr algn="just">
              <a:lnSpc>
                <a:spcPct val="115000"/>
              </a:lnSpc>
              <a:spcAft>
                <a:spcPts val="1000"/>
              </a:spcAft>
            </a:pPr>
            <a:r>
              <a:rPr lang="es-MX" dirty="0">
                <a:latin typeface="Calibri" panose="020F0502020204030204" pitchFamily="34" charset="0"/>
                <a:ea typeface="Calibri" panose="020F0502020204030204" pitchFamily="34" charset="0"/>
                <a:cs typeface="Times New Roman" panose="02020603050405020304" pitchFamily="18" charset="0"/>
              </a:rPr>
              <a:t>C</a:t>
            </a:r>
            <a:r>
              <a:rPr lang="es-MX" dirty="0" smtClean="0">
                <a:latin typeface="Calibri" panose="020F0502020204030204" pitchFamily="34" charset="0"/>
                <a:ea typeface="Calibri" panose="020F0502020204030204" pitchFamily="34" charset="0"/>
                <a:cs typeface="Times New Roman" panose="02020603050405020304" pitchFamily="18" charset="0"/>
              </a:rPr>
              <a:t>on </a:t>
            </a:r>
            <a:r>
              <a:rPr lang="es-MX" dirty="0">
                <a:latin typeface="Calibri" panose="020F0502020204030204" pitchFamily="34" charset="0"/>
                <a:ea typeface="Calibri" panose="020F0502020204030204" pitchFamily="34" charset="0"/>
                <a:cs typeface="Times New Roman" panose="02020603050405020304" pitchFamily="18" charset="0"/>
              </a:rPr>
              <a:t>la información aportada, </a:t>
            </a:r>
            <a:r>
              <a:rPr lang="es-MX" dirty="0" smtClean="0">
                <a:latin typeface="Calibri" panose="020F0502020204030204" pitchFamily="34" charset="0"/>
                <a:ea typeface="Calibri" panose="020F0502020204030204" pitchFamily="34" charset="0"/>
                <a:cs typeface="Times New Roman" panose="02020603050405020304" pitchFamily="18" charset="0"/>
              </a:rPr>
              <a:t>se verificará </a:t>
            </a:r>
            <a:r>
              <a:rPr lang="es-MX" dirty="0">
                <a:latin typeface="Calibri" panose="020F0502020204030204" pitchFamily="34" charset="0"/>
                <a:ea typeface="Calibri" panose="020F0502020204030204" pitchFamily="34" charset="0"/>
                <a:cs typeface="Times New Roman" panose="02020603050405020304" pitchFamily="18" charset="0"/>
              </a:rPr>
              <a:t>el  estado en el que se encuentre el comprobante y procederá a su cancelación, en los términos previstos en la Guía emitida por el SAT.</a:t>
            </a:r>
            <a:endParaRPr lang="es-MX"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p>
          <a:p>
            <a:pPr algn="r"/>
            <a:r>
              <a:rPr lang="es-ES" sz="4900" b="1" i="1" dirty="0" smtClean="0">
                <a:effectLst>
                  <a:outerShdw blurRad="38100" dist="38100" dir="2700000" algn="tl">
                    <a:srgbClr val="000000">
                      <a:alpha val="43137"/>
                    </a:srgbClr>
                  </a:outerShdw>
                </a:effectLst>
              </a:rPr>
              <a:t>Cancelación CFDI</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63184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6205" t="27770" r="22409" b="14485"/>
          <a:stretch/>
        </p:blipFill>
        <p:spPr>
          <a:xfrm>
            <a:off x="1451790" y="1418839"/>
            <a:ext cx="8946851" cy="5363807"/>
          </a:xfrm>
          <a:prstGeom prst="rect">
            <a:avLst/>
          </a:prstGeom>
        </p:spPr>
      </p:pic>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p>
          <a:p>
            <a:pPr algn="r"/>
            <a:r>
              <a:rPr lang="es-ES" sz="4900" b="1" i="1" dirty="0" smtClean="0">
                <a:effectLst>
                  <a:outerShdw blurRad="38100" dist="38100" dir="2700000" algn="tl">
                    <a:srgbClr val="000000">
                      <a:alpha val="43137"/>
                    </a:srgbClr>
                  </a:outerShdw>
                </a:effectLst>
              </a:rPr>
              <a:t>Cancelación CFDI</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7938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3004" y="1293786"/>
            <a:ext cx="10919692" cy="4483215"/>
          </a:xfrm>
          <a:prstGeom prst="rect">
            <a:avLst/>
          </a:prstGeom>
        </p:spPr>
        <p:txBody>
          <a:bodyPr wrap="square">
            <a:spAutoFit/>
          </a:bodyPr>
          <a:lstStyle/>
          <a:p>
            <a:pPr marL="342900" lvl="0" indent="-342900" algn="just">
              <a:buFont typeface="Arial" charset="0"/>
              <a:buChar char="•"/>
            </a:pPr>
            <a:r>
              <a:rPr lang="es-ES_tradnl" sz="2400" b="1" dirty="0" smtClean="0"/>
              <a:t>Tramitar </a:t>
            </a:r>
            <a:r>
              <a:rPr lang="es-ES_tradnl" sz="2400" b="1" dirty="0"/>
              <a:t>en tiempo las altas y bajas ante el </a:t>
            </a:r>
            <a:r>
              <a:rPr lang="es-ES_tradnl" sz="2400" b="1" dirty="0" smtClean="0"/>
              <a:t>IMSS </a:t>
            </a:r>
            <a:r>
              <a:rPr lang="es-ES_tradnl" sz="2400" dirty="0"/>
              <a:t>por el </a:t>
            </a:r>
            <a:r>
              <a:rPr lang="es-ES_tradnl" sz="2400" dirty="0" smtClean="0"/>
              <a:t>personal, para estas últimas  </a:t>
            </a:r>
            <a:r>
              <a:rPr lang="es-ES_tradnl" sz="2400" dirty="0"/>
              <a:t>bajo </a:t>
            </a:r>
            <a:r>
              <a:rPr lang="es-ES_tradnl" sz="2400" dirty="0" smtClean="0"/>
              <a:t>los siguientes supuestos</a:t>
            </a:r>
            <a:r>
              <a:rPr lang="es-ES_tradnl" sz="2400" dirty="0"/>
              <a:t>: </a:t>
            </a:r>
            <a:endParaRPr lang="es-ES_tradnl" sz="2400" dirty="0" smtClean="0"/>
          </a:p>
          <a:p>
            <a:pPr marL="800100" lvl="1" indent="-342900" algn="just">
              <a:buFont typeface="Courier New" charset="0"/>
              <a:buChar char="o"/>
            </a:pPr>
            <a:r>
              <a:rPr lang="es-ES_tradnl" sz="2400" dirty="0"/>
              <a:t>F</a:t>
            </a:r>
            <a:r>
              <a:rPr lang="es-ES_tradnl" sz="2400" dirty="0" smtClean="0"/>
              <a:t>allecimiento</a:t>
            </a:r>
            <a:r>
              <a:rPr lang="es-ES_tradnl" sz="2400" dirty="0"/>
              <a:t>, </a:t>
            </a:r>
            <a:endParaRPr lang="es-ES_tradnl" sz="2400" dirty="0" smtClean="0"/>
          </a:p>
          <a:p>
            <a:pPr marL="800100" lvl="1" indent="-342900" algn="just">
              <a:buFont typeface="Courier New" charset="0"/>
              <a:buChar char="o"/>
            </a:pPr>
            <a:r>
              <a:rPr lang="es-ES_tradnl" sz="2400" dirty="0"/>
              <a:t>R</a:t>
            </a:r>
            <a:r>
              <a:rPr lang="es-ES_tradnl" sz="2400" dirty="0" smtClean="0"/>
              <a:t>enuncia</a:t>
            </a:r>
            <a:r>
              <a:rPr lang="es-ES_tradnl" sz="2400" dirty="0"/>
              <a:t>, </a:t>
            </a:r>
            <a:endParaRPr lang="es-ES_tradnl" sz="2400" dirty="0" smtClean="0"/>
          </a:p>
          <a:p>
            <a:pPr marL="800100" lvl="1" indent="-342900" algn="just">
              <a:buFont typeface="Courier New" charset="0"/>
              <a:buChar char="o"/>
            </a:pPr>
            <a:r>
              <a:rPr lang="es-ES_tradnl" sz="2400" dirty="0"/>
              <a:t>T</a:t>
            </a:r>
            <a:r>
              <a:rPr lang="es-ES_tradnl" sz="2400" dirty="0" smtClean="0"/>
              <a:t>érmino </a:t>
            </a:r>
            <a:r>
              <a:rPr lang="es-ES_tradnl" sz="2400" dirty="0"/>
              <a:t>de contrato, </a:t>
            </a:r>
            <a:endParaRPr lang="es-ES_tradnl" sz="2400" dirty="0" smtClean="0"/>
          </a:p>
          <a:p>
            <a:pPr marL="800100" lvl="1" indent="-342900" algn="just">
              <a:buFont typeface="Courier New" charset="0"/>
              <a:buChar char="o"/>
            </a:pPr>
            <a:r>
              <a:rPr lang="es-ES_tradnl" sz="2400" dirty="0"/>
              <a:t>L</a:t>
            </a:r>
            <a:r>
              <a:rPr lang="es-ES_tradnl" sz="2400" dirty="0" smtClean="0"/>
              <a:t>icencia </a:t>
            </a:r>
            <a:r>
              <a:rPr lang="es-ES_tradnl" sz="2400" dirty="0"/>
              <a:t>sin goce de </a:t>
            </a:r>
            <a:r>
              <a:rPr lang="es-ES_tradnl" sz="2400" dirty="0" smtClean="0"/>
              <a:t>salario.</a:t>
            </a:r>
          </a:p>
          <a:p>
            <a:pPr marL="800100" lvl="1" indent="-342900" algn="just">
              <a:buFont typeface="Courier New" charset="0"/>
              <a:buChar char="o"/>
            </a:pPr>
            <a:endParaRPr lang="es-MX" sz="2400" dirty="0"/>
          </a:p>
          <a:p>
            <a:pPr marL="342900" lvl="0" indent="-342900" algn="just">
              <a:buFont typeface="Arial" charset="0"/>
              <a:buChar char="•"/>
            </a:pPr>
            <a:r>
              <a:rPr lang="es-ES_tradnl" sz="2400" b="1" dirty="0" smtClean="0"/>
              <a:t>Registrar las </a:t>
            </a:r>
            <a:r>
              <a:rPr lang="es-ES_tradnl" sz="2400" b="1" dirty="0"/>
              <a:t>incapacidades médicas </a:t>
            </a:r>
            <a:r>
              <a:rPr lang="es-ES_tradnl" sz="2400" dirty="0"/>
              <a:t>que </a:t>
            </a:r>
            <a:r>
              <a:rPr lang="es-ES_tradnl" sz="2400" dirty="0" smtClean="0"/>
              <a:t>presentan los trabajador.</a:t>
            </a:r>
          </a:p>
          <a:p>
            <a:pPr marL="342900" lvl="0" indent="-342900" algn="just">
              <a:buFont typeface="Arial" charset="0"/>
              <a:buChar char="•"/>
            </a:pPr>
            <a:endParaRPr lang="es-MX" sz="2400" dirty="0" smtClean="0"/>
          </a:p>
          <a:p>
            <a:pPr marL="342900" lvl="0" indent="-342900" algn="just">
              <a:buFont typeface="Arial" charset="0"/>
              <a:buChar char="•"/>
            </a:pPr>
            <a:r>
              <a:rPr lang="es-ES_tradnl" sz="2400" b="1" dirty="0" smtClean="0"/>
              <a:t>Enviar oportunamente </a:t>
            </a:r>
            <a:r>
              <a:rPr lang="es-ES_tradnl" sz="2400" dirty="0" smtClean="0"/>
              <a:t>a </a:t>
            </a:r>
            <a:r>
              <a:rPr lang="es-ES_tradnl" sz="2400" dirty="0"/>
              <a:t>la Unidad de Pensiones todos </a:t>
            </a:r>
            <a:r>
              <a:rPr lang="es-ES_tradnl" sz="2400" dirty="0" smtClean="0"/>
              <a:t>los </a:t>
            </a:r>
            <a:r>
              <a:rPr lang="es-ES_tradnl" sz="2400" b="1" dirty="0" smtClean="0"/>
              <a:t>documentos </a:t>
            </a:r>
            <a:r>
              <a:rPr lang="es-ES_tradnl" sz="2400" b="1" dirty="0"/>
              <a:t>relativos al INFONAVIT</a:t>
            </a:r>
            <a:r>
              <a:rPr lang="es-ES_tradnl" sz="2400" dirty="0"/>
              <a:t> que </a:t>
            </a:r>
            <a:r>
              <a:rPr lang="es-ES_tradnl" sz="2400" dirty="0" smtClean="0"/>
              <a:t>sean entregados </a:t>
            </a:r>
            <a:r>
              <a:rPr lang="es-ES_tradnl" sz="2400" dirty="0"/>
              <a:t>por el trabajador.</a:t>
            </a:r>
            <a:endParaRPr lang="es-MX" sz="2400" dirty="0"/>
          </a:p>
          <a:p>
            <a:pPr algn="just">
              <a:buFont typeface="Arial" charset="0"/>
              <a:buChar char="•"/>
            </a:pPr>
            <a:endParaRPr lang="es-MX" sz="2133" dirty="0"/>
          </a:p>
        </p:txBody>
      </p:sp>
      <p:sp>
        <p:nvSpPr>
          <p:cNvPr id="4" name="1 Título"/>
          <p:cNvSpPr txBox="1">
            <a:spLocks/>
          </p:cNvSpPr>
          <p:nvPr/>
        </p:nvSpPr>
        <p:spPr>
          <a:xfrm>
            <a:off x="1463784" y="261627"/>
            <a:ext cx="10515600" cy="830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effectLst>
                  <a:outerShdw blurRad="38100" dist="38100" dir="2700000" algn="tl">
                    <a:srgbClr val="000000">
                      <a:alpha val="43137"/>
                    </a:srgbClr>
                  </a:outerShdw>
                </a:effectLst>
              </a:rPr>
              <a:t>Seguridad social</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42695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9110" t="27381" r="17746" b="10851"/>
          <a:stretch/>
        </p:blipFill>
        <p:spPr>
          <a:xfrm>
            <a:off x="1208303" y="1479010"/>
            <a:ext cx="9775394" cy="4687874"/>
          </a:xfrm>
          <a:prstGeom prst="rect">
            <a:avLst/>
          </a:prstGeom>
        </p:spPr>
      </p:pic>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p>
          <a:p>
            <a:pPr algn="r"/>
            <a:r>
              <a:rPr lang="es-ES" sz="4900" b="1" i="1" dirty="0" smtClean="0">
                <a:effectLst>
                  <a:outerShdw blurRad="38100" dist="38100" dir="2700000" algn="tl">
                    <a:srgbClr val="000000">
                      <a:alpha val="43137"/>
                    </a:srgbClr>
                  </a:outerShdw>
                </a:effectLst>
              </a:rPr>
              <a:t>Cancelación CFDI</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092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09467" y="1720840"/>
            <a:ext cx="11173065" cy="4154984"/>
          </a:xfrm>
          <a:prstGeom prst="rect">
            <a:avLst/>
          </a:prstGeom>
          <a:noFill/>
        </p:spPr>
        <p:txBody>
          <a:bodyPr wrap="square" rtlCol="0">
            <a:spAutoFit/>
          </a:bodyPr>
          <a:lstStyle/>
          <a:p>
            <a:pPr algn="just"/>
            <a:r>
              <a:rPr lang="es-MX" sz="2400" dirty="0"/>
              <a:t>Cuando </a:t>
            </a:r>
            <a:r>
              <a:rPr lang="es-MX" sz="2400" b="1" dirty="0"/>
              <a:t>la Institución sea </a:t>
            </a:r>
            <a:r>
              <a:rPr lang="es-MX" sz="2400" b="1" dirty="0" smtClean="0"/>
              <a:t>la </a:t>
            </a:r>
            <a:r>
              <a:rPr lang="es-MX" sz="2400" b="1" dirty="0"/>
              <a:t>r</a:t>
            </a:r>
            <a:r>
              <a:rPr lang="es-MX" sz="2400" b="1" dirty="0" smtClean="0"/>
              <a:t>eceptora </a:t>
            </a:r>
            <a:r>
              <a:rPr lang="es-MX" sz="2400" b="1" dirty="0"/>
              <a:t>del CFDI</a:t>
            </a:r>
            <a:r>
              <a:rPr lang="es-MX" sz="2400" dirty="0"/>
              <a:t>, la Unidad de Ingresos de la Dirección de Finanzas, verificará </a:t>
            </a:r>
            <a:r>
              <a:rPr lang="es-MX" sz="2400" dirty="0" smtClean="0"/>
              <a:t>cotidianamente en el buzón tributario </a:t>
            </a:r>
            <a:r>
              <a:rPr lang="es-MX" sz="2400" dirty="0"/>
              <a:t>las solicitudes de cancelación, emitidas por los proveedores de la Red y Empresas </a:t>
            </a:r>
            <a:r>
              <a:rPr lang="es-MX" sz="2400" dirty="0" smtClean="0"/>
              <a:t>Universitarias y </a:t>
            </a:r>
            <a:r>
              <a:rPr lang="es-MX" sz="2400" dirty="0"/>
              <a:t>procederá en la forma siguiente</a:t>
            </a:r>
            <a:r>
              <a:rPr lang="es-MX" sz="2400" dirty="0" smtClean="0"/>
              <a:t>:</a:t>
            </a:r>
          </a:p>
          <a:p>
            <a:pPr algn="just"/>
            <a:endParaRPr lang="es-MX" sz="2400" dirty="0" smtClean="0"/>
          </a:p>
          <a:p>
            <a:pPr marL="171450" indent="-171450" algn="just">
              <a:buFont typeface="Wingdings" panose="05000000000000000000" pitchFamily="2" charset="2"/>
              <a:buChar char="§"/>
            </a:pPr>
            <a:r>
              <a:rPr lang="es-MX" sz="2400" b="1" dirty="0" smtClean="0"/>
              <a:t>Identificar </a:t>
            </a:r>
            <a:r>
              <a:rPr lang="es-MX" sz="2400" b="1" dirty="0"/>
              <a:t>la entidad a la cual se </a:t>
            </a:r>
            <a:r>
              <a:rPr lang="es-MX" sz="2400" b="1" dirty="0" smtClean="0"/>
              <a:t>le emitió </a:t>
            </a:r>
            <a:r>
              <a:rPr lang="es-MX" sz="2400" b="1" dirty="0"/>
              <a:t>el CFDI </a:t>
            </a:r>
            <a:r>
              <a:rPr lang="es-MX" sz="2400" dirty="0"/>
              <a:t>que el proveedor solicita cancelar</a:t>
            </a:r>
            <a:r>
              <a:rPr lang="es-MX" sz="2400" dirty="0" smtClean="0"/>
              <a:t>.</a:t>
            </a:r>
          </a:p>
          <a:p>
            <a:pPr algn="just"/>
            <a:endParaRPr lang="es-MX" sz="2400" dirty="0"/>
          </a:p>
          <a:p>
            <a:pPr marL="171450" indent="-171450" algn="just">
              <a:buFont typeface="Wingdings" panose="05000000000000000000" pitchFamily="2" charset="2"/>
              <a:buChar char="§"/>
            </a:pPr>
            <a:r>
              <a:rPr lang="es-MX" sz="2400" b="1" dirty="0" smtClean="0"/>
              <a:t>Informar </a:t>
            </a:r>
            <a:r>
              <a:rPr lang="es-MX" sz="2400" b="1" dirty="0"/>
              <a:t>a la entidad correspondiente,</a:t>
            </a:r>
            <a:r>
              <a:rPr lang="es-MX" sz="2400" dirty="0"/>
              <a:t> a través </a:t>
            </a:r>
            <a:r>
              <a:rPr lang="es-MX" sz="2400" dirty="0" smtClean="0"/>
              <a:t>del módulo habilitado en el ROL de la Entidad de la RED dentro del sistema contable institucional (AFIN), para </a:t>
            </a:r>
            <a:r>
              <a:rPr lang="es-MX" sz="2400" dirty="0"/>
              <a:t>que </a:t>
            </a:r>
            <a:r>
              <a:rPr lang="es-MX" sz="2400" dirty="0" smtClean="0"/>
              <a:t>a través de este se manifieste lo </a:t>
            </a:r>
            <a:r>
              <a:rPr lang="es-MX" sz="2400" dirty="0"/>
              <a:t>conducente. </a:t>
            </a:r>
            <a:r>
              <a:rPr lang="es-MX" sz="2400" dirty="0" smtClean="0"/>
              <a:t>Se </a:t>
            </a:r>
            <a:r>
              <a:rPr lang="es-MX" sz="2400" dirty="0"/>
              <a:t>cuenta con tres días para aceptar o rechazar la citada solicitud</a:t>
            </a:r>
            <a:r>
              <a:rPr lang="es-MX" sz="2400" dirty="0" smtClean="0"/>
              <a:t>.</a:t>
            </a:r>
          </a:p>
        </p:txBody>
      </p:sp>
      <p:sp>
        <p:nvSpPr>
          <p:cNvPr id="4"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p>
          <a:p>
            <a:pPr algn="r"/>
            <a:r>
              <a:rPr lang="es-ES" sz="4900" b="1" i="1" dirty="0" smtClean="0">
                <a:effectLst>
                  <a:outerShdw blurRad="38100" dist="38100" dir="2700000" algn="tl">
                    <a:srgbClr val="000000">
                      <a:alpha val="43137"/>
                    </a:srgbClr>
                  </a:outerShdw>
                </a:effectLst>
              </a:rPr>
              <a:t>Cancelación CFDI</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8776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09467" y="1573619"/>
            <a:ext cx="11173065" cy="3416320"/>
          </a:xfrm>
          <a:prstGeom prst="rect">
            <a:avLst/>
          </a:prstGeom>
          <a:noFill/>
        </p:spPr>
        <p:txBody>
          <a:bodyPr wrap="square" rtlCol="0">
            <a:spAutoFit/>
          </a:bodyPr>
          <a:lstStyle/>
          <a:p>
            <a:pPr algn="just"/>
            <a:endParaRPr lang="es-MX" sz="2400" dirty="0" smtClean="0"/>
          </a:p>
          <a:p>
            <a:pPr algn="just"/>
            <a:r>
              <a:rPr lang="es-MX" sz="2400" dirty="0"/>
              <a:t>Cuando no se localice en el sistema AFIN, el Folio Fiscal del CFDI, emitido por el proveedor, y por lo mismo no sea posible identificar la </a:t>
            </a:r>
            <a:r>
              <a:rPr lang="es-MX" sz="2400" dirty="0" smtClean="0"/>
              <a:t>entidad o empresa </a:t>
            </a:r>
            <a:r>
              <a:rPr lang="es-MX" sz="2400" dirty="0"/>
              <a:t>a la que se emitió el comprobante que se pretende cancelar, se procederá a informar vía correo electrónico </a:t>
            </a:r>
            <a:r>
              <a:rPr lang="es-MX" sz="2400" dirty="0" smtClean="0"/>
              <a:t>(</a:t>
            </a:r>
            <a:r>
              <a:rPr lang="es-MX" sz="2400" dirty="0" smtClean="0">
                <a:hlinkClick r:id="rId2"/>
              </a:rPr>
              <a:t>ctfinanzas@listas.udg.mx</a:t>
            </a:r>
            <a:r>
              <a:rPr lang="es-MX" sz="2400" dirty="0" smtClean="0"/>
              <a:t> y empresas@listas.udg.mx), </a:t>
            </a:r>
            <a:r>
              <a:rPr lang="es-MX" sz="2400" dirty="0"/>
              <a:t>para lograr su identificación y la respuesta que se dará a la solicitud.</a:t>
            </a:r>
          </a:p>
          <a:p>
            <a:pPr algn="just"/>
            <a:endParaRPr lang="es-MX" sz="2400" dirty="0"/>
          </a:p>
          <a:p>
            <a:pPr algn="just"/>
            <a:r>
              <a:rPr lang="es-MX" sz="2400" dirty="0" smtClean="0"/>
              <a:t>En </a:t>
            </a:r>
            <a:r>
              <a:rPr lang="es-MX" sz="2400" dirty="0"/>
              <a:t>todos los casos, el </a:t>
            </a:r>
            <a:r>
              <a:rPr lang="es-MX" sz="2400" b="1" dirty="0"/>
              <a:t>SAT emitirá el Acuse de Recibo </a:t>
            </a:r>
            <a:r>
              <a:rPr lang="es-MX" sz="2400" dirty="0"/>
              <a:t>correspondiente, el cual se hará del conocimiento de la Red o empresa universitaria.</a:t>
            </a:r>
          </a:p>
        </p:txBody>
      </p:sp>
      <p:sp>
        <p:nvSpPr>
          <p:cNvPr id="4"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Obligaciones fiscales</a:t>
            </a:r>
          </a:p>
          <a:p>
            <a:pPr algn="r"/>
            <a:r>
              <a:rPr lang="es-ES" sz="4900" b="1" i="1" dirty="0" smtClean="0">
                <a:effectLst>
                  <a:outerShdw blurRad="38100" dist="38100" dir="2700000" algn="tl">
                    <a:srgbClr val="000000">
                      <a:alpha val="43137"/>
                    </a:srgbClr>
                  </a:outerShdw>
                </a:effectLst>
              </a:rPr>
              <a:t>Cancelación CFDI</a:t>
            </a:r>
            <a:endParaRPr lang="es-MX" sz="49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682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2699" y="6190323"/>
            <a:ext cx="2964980" cy="413678"/>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784131540"/>
              </p:ext>
            </p:extLst>
          </p:nvPr>
        </p:nvGraphicFramePr>
        <p:xfrm>
          <a:off x="838200" y="1337274"/>
          <a:ext cx="10515600" cy="4992116"/>
        </p:xfrm>
        <a:graphic>
          <a:graphicData uri="http://schemas.openxmlformats.org/drawingml/2006/table">
            <a:tbl>
              <a:tblPr firstRow="1" bandRow="1">
                <a:tableStyleId>{F5AB1C69-6EDB-4FF4-983F-18BD219EF322}</a:tableStyleId>
              </a:tblPr>
              <a:tblGrid>
                <a:gridCol w="2671119"/>
                <a:gridCol w="7844481"/>
              </a:tblGrid>
              <a:tr h="0">
                <a:tc>
                  <a:txBody>
                    <a:bodyPr/>
                    <a:lstStyle/>
                    <a:p>
                      <a:pPr marL="0" algn="ctr" defTabSz="914400" rtl="0" eaLnBrk="1" latinLnBrk="0" hangingPunct="1">
                        <a:lnSpc>
                          <a:spcPct val="115000"/>
                        </a:lnSpc>
                        <a:spcAft>
                          <a:spcPts val="0"/>
                        </a:spcAft>
                      </a:pPr>
                      <a:r>
                        <a:rPr lang="es-ES_tradnl" sz="1600" kern="1200" dirty="0" smtClean="0">
                          <a:effectLst/>
                        </a:rPr>
                        <a:t>Fecha L</a:t>
                      </a:r>
                      <a:r>
                        <a:rPr lang="es-ES" sz="1600" kern="1200" dirty="0" err="1" smtClean="0">
                          <a:effectLst/>
                        </a:rPr>
                        <a:t>ímite</a:t>
                      </a:r>
                      <a:endParaRPr lang="es-ES_tradnl" sz="1600" b="1" kern="1200" dirty="0">
                        <a:solidFill>
                          <a:schemeClr val="lt1"/>
                        </a:solidFill>
                        <a:effectLst/>
                        <a:latin typeface="+mn-lt"/>
                        <a:ea typeface="+mn-ea"/>
                        <a:cs typeface="+mn-cs"/>
                      </a:endParaRPr>
                    </a:p>
                  </a:txBody>
                  <a:tcPr/>
                </a:tc>
                <a:tc>
                  <a:txBody>
                    <a:bodyPr/>
                    <a:lstStyle/>
                    <a:p>
                      <a:pPr marL="0" algn="ctr" defTabSz="914400" rtl="0" eaLnBrk="1" latinLnBrk="0" hangingPunct="1">
                        <a:lnSpc>
                          <a:spcPct val="115000"/>
                        </a:lnSpc>
                        <a:spcAft>
                          <a:spcPts val="0"/>
                        </a:spcAft>
                      </a:pPr>
                      <a:r>
                        <a:rPr lang="es-ES_tradnl" sz="1600" kern="1200" dirty="0" err="1" smtClean="0">
                          <a:effectLst/>
                        </a:rPr>
                        <a:t>Acci</a:t>
                      </a:r>
                      <a:r>
                        <a:rPr lang="es-ES" sz="1600" kern="1200" dirty="0" err="1" smtClean="0">
                          <a:effectLst/>
                        </a:rPr>
                        <a:t>ón</a:t>
                      </a:r>
                      <a:endParaRPr lang="es-ES_tradnl" sz="1600" b="1" kern="1200" dirty="0">
                        <a:solidFill>
                          <a:schemeClr val="lt1"/>
                        </a:solidFill>
                        <a:effectLst/>
                        <a:latin typeface="+mn-lt"/>
                        <a:ea typeface="+mn-ea"/>
                        <a:cs typeface="+mn-cs"/>
                      </a:endParaRPr>
                    </a:p>
                  </a:txBody>
                  <a:tcP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900" strike="noStrike" dirty="0" smtClean="0">
                          <a:effectLst/>
                        </a:rPr>
                        <a:t>Inmediato</a:t>
                      </a:r>
                      <a:endParaRPr lang="es-MX" sz="1900" b="1" strike="noStrike" dirty="0" smtClean="0">
                        <a:solidFill>
                          <a:srgbClr val="FF0000"/>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smtClean="0">
                          <a:effectLst/>
                        </a:rPr>
                        <a:t>Registrar</a:t>
                      </a:r>
                      <a:r>
                        <a:rPr lang="es-MX" sz="1900" baseline="0" dirty="0" smtClean="0">
                          <a:effectLst/>
                        </a:rPr>
                        <a:t> hasta el momento contable del devengado las solicitudes de las asignaciones correspondientes a recursos de ejercicios anteriores. </a:t>
                      </a:r>
                      <a:endParaRPr lang="es-MX" sz="1900" dirty="0">
                        <a:solidFill>
                          <a:srgbClr val="FF0000"/>
                        </a:solidFill>
                        <a:effectLst/>
                        <a:latin typeface="+mn-lt"/>
                        <a:ea typeface="Calibri"/>
                        <a:cs typeface="Arial" panose="020B0604020202020204" pitchFamily="34" charset="0"/>
                      </a:endParaRPr>
                    </a:p>
                  </a:txBody>
                  <a:tcPr marL="50359" marR="50359" marT="0" marB="0"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900" strike="noStrike" dirty="0" smtClean="0">
                          <a:effectLst/>
                        </a:rPr>
                        <a:t>01 de noviembre de</a:t>
                      </a:r>
                      <a:r>
                        <a:rPr lang="es-MX" sz="1900" strike="noStrike" baseline="0" dirty="0" smtClean="0">
                          <a:effectLst/>
                        </a:rPr>
                        <a:t> 2018</a:t>
                      </a:r>
                      <a:endParaRPr lang="es-MX" sz="1900" b="1" strike="noStrike" dirty="0" smtClean="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smtClean="0">
                          <a:effectLst/>
                        </a:rPr>
                        <a:t>Enviar las solicitudes para</a:t>
                      </a:r>
                      <a:r>
                        <a:rPr lang="es-MX" sz="1900" baseline="0" dirty="0" smtClean="0">
                          <a:effectLst/>
                        </a:rPr>
                        <a:t> la apertura de cuentas bancarias específicas (federal y estatal de 2019).</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900" strike="noStrike" dirty="0" smtClean="0">
                          <a:effectLst/>
                        </a:rPr>
                        <a:t>31 de octubre </a:t>
                      </a:r>
                      <a:r>
                        <a:rPr lang="es-MX" sz="1900" strike="noStrike" baseline="0" dirty="0" smtClean="0">
                          <a:effectLst/>
                        </a:rPr>
                        <a:t>de 2018</a:t>
                      </a:r>
                      <a:endParaRPr lang="es-MX" sz="1900" b="1" strike="sngStrike" dirty="0" smtClean="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smtClean="0">
                          <a:effectLst/>
                        </a:rPr>
                        <a:t>Registrar</a:t>
                      </a:r>
                      <a:r>
                        <a:rPr lang="es-MX" sz="1900" baseline="0" dirty="0" smtClean="0">
                          <a:effectLst/>
                        </a:rPr>
                        <a:t> </a:t>
                      </a:r>
                      <a:r>
                        <a:rPr lang="es-MX" sz="1900" dirty="0" smtClean="0">
                          <a:effectLst/>
                        </a:rPr>
                        <a:t>y programar las solicitudes de recursos, </a:t>
                      </a:r>
                      <a:r>
                        <a:rPr lang="es-MX" sz="1900" dirty="0">
                          <a:effectLst/>
                        </a:rPr>
                        <a:t>debiendo notificar a la Unidad de Egresos </a:t>
                      </a:r>
                      <a:r>
                        <a:rPr lang="es-MX" sz="1900" kern="1200" dirty="0">
                          <a:effectLst/>
                        </a:rPr>
                        <a:t> </a:t>
                      </a:r>
                      <a:r>
                        <a:rPr lang="es-MX" sz="1900" dirty="0">
                          <a:effectLst/>
                        </a:rPr>
                        <a:t>de la Dirección de Finanzas.</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s-MX" sz="1900" strike="noStrike" dirty="0" smtClean="0">
                          <a:effectLst/>
                        </a:rPr>
                        <a:t>30 de </a:t>
                      </a:r>
                      <a:r>
                        <a:rPr lang="es-MX" sz="1900" dirty="0" smtClean="0">
                          <a:effectLst/>
                        </a:rPr>
                        <a:t>noviembre </a:t>
                      </a:r>
                      <a:r>
                        <a:rPr lang="es-MX" sz="1900" strike="noStrike" baseline="0" dirty="0" smtClean="0">
                          <a:effectLst/>
                        </a:rPr>
                        <a:t>de 2018</a:t>
                      </a:r>
                      <a:endParaRPr lang="es-MX" sz="1900" b="1" strike="sngStrike" dirty="0" smtClean="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Transferencia de recursos a las cuentas </a:t>
                      </a:r>
                      <a:r>
                        <a:rPr lang="es-MX" sz="1900" dirty="0" smtClean="0">
                          <a:effectLst/>
                        </a:rPr>
                        <a:t>bancarias , </a:t>
                      </a:r>
                      <a:r>
                        <a:rPr lang="es-MX" sz="1900" dirty="0">
                          <a:effectLst/>
                        </a:rPr>
                        <a:t>de la programación enviada a más tardar el </a:t>
                      </a:r>
                      <a:r>
                        <a:rPr lang="es-MX" sz="1900" dirty="0" smtClean="0">
                          <a:effectLst/>
                        </a:rPr>
                        <a:t>31 de octubre.</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strike="noStrike" dirty="0" smtClean="0">
                          <a:effectLst/>
                        </a:rPr>
                        <a:t>30 de </a:t>
                      </a:r>
                      <a:r>
                        <a:rPr lang="es-MX" sz="1800" dirty="0" smtClean="0">
                          <a:effectLst/>
                        </a:rPr>
                        <a:t>noviembre </a:t>
                      </a:r>
                      <a:r>
                        <a:rPr lang="es-MX" sz="1800" strike="noStrike" baseline="0" dirty="0" smtClean="0">
                          <a:effectLst/>
                        </a:rPr>
                        <a:t>de 2018</a:t>
                      </a:r>
                      <a:endParaRPr lang="es-MX" sz="1800" b="1" strike="sngStrike" dirty="0" smtClean="0">
                        <a:solidFill>
                          <a:schemeClr val="tx1"/>
                        </a:solidFill>
                        <a:effectLst/>
                        <a:latin typeface="+mn-lt"/>
                        <a:ea typeface="Calibri"/>
                        <a:cs typeface="Arial" panose="020B0604020202020204" pitchFamily="34" charset="0"/>
                      </a:endParaRPr>
                    </a:p>
                  </a:txBody>
                  <a:tcPr marL="50359" marR="50359"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800" dirty="0" smtClean="0">
                          <a:effectLst/>
                        </a:rPr>
                        <a:t>Enviar las conciliaciones bancarias de las cuentas ejecutoras por los meses de mayo</a:t>
                      </a:r>
                      <a:r>
                        <a:rPr lang="es-MX" sz="1800" baseline="0" dirty="0" smtClean="0">
                          <a:effectLst/>
                        </a:rPr>
                        <a:t> a octubre.</a:t>
                      </a:r>
                      <a:endParaRPr lang="es-MX" sz="1800" dirty="0" smtClean="0">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ES" sz="1900" dirty="0" smtClean="0">
                          <a:effectLst/>
                        </a:rPr>
                        <a:t>28</a:t>
                      </a:r>
                      <a:r>
                        <a:rPr lang="es-MX" sz="1900" dirty="0" smtClean="0">
                          <a:effectLst/>
                        </a:rPr>
                        <a:t> </a:t>
                      </a:r>
                      <a:r>
                        <a:rPr lang="es-MX" sz="1900" dirty="0">
                          <a:effectLst/>
                        </a:rPr>
                        <a:t>de diciembre </a:t>
                      </a:r>
                      <a:r>
                        <a:rPr lang="es-MX" sz="1900" dirty="0" smtClean="0">
                          <a:effectLst/>
                        </a:rPr>
                        <a:t>de </a:t>
                      </a:r>
                      <a:r>
                        <a:rPr lang="es-MX" sz="1900" strike="noStrike" baseline="0" dirty="0" smtClean="0">
                          <a:effectLst/>
                        </a:rPr>
                        <a:t>2018</a:t>
                      </a:r>
                      <a:endParaRPr lang="es-MX" sz="1900" b="1" strike="sngStrike"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Depósitos o transferencias bancarias que correspondan a reintegros de recursos no </a:t>
                      </a:r>
                      <a:r>
                        <a:rPr lang="es-MX" sz="1900" dirty="0" smtClean="0">
                          <a:effectLst/>
                        </a:rPr>
                        <a:t>devengados.</a:t>
                      </a:r>
                      <a:endParaRPr lang="es-MX" sz="1900" b="1"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dirty="0" smtClean="0">
                          <a:effectLst/>
                        </a:rPr>
                        <a:t>31 </a:t>
                      </a:r>
                      <a:r>
                        <a:rPr lang="es-MX" sz="1900" dirty="0">
                          <a:effectLst/>
                        </a:rPr>
                        <a:t>de diciembre de </a:t>
                      </a:r>
                      <a:r>
                        <a:rPr lang="es-MX" sz="1900" strike="noStrike" baseline="0" dirty="0" smtClean="0">
                          <a:effectLst/>
                        </a:rPr>
                        <a:t>2018</a:t>
                      </a:r>
                      <a:endParaRPr lang="es-MX" sz="1900" b="1"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Fecha límite para el registro de las operaciones que afecten el ejercicio </a:t>
                      </a:r>
                      <a:r>
                        <a:rPr lang="es-MX" sz="1900" strike="noStrike" dirty="0" smtClean="0">
                          <a:effectLst/>
                        </a:rPr>
                        <a:t>2018</a:t>
                      </a:r>
                      <a:r>
                        <a:rPr lang="es-MX" sz="1900" dirty="0" smtClean="0">
                          <a:effectLst/>
                        </a:rPr>
                        <a:t>.</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strike="noStrike" dirty="0" smtClean="0">
                          <a:effectLst/>
                        </a:rPr>
                        <a:t>14-25 d</a:t>
                      </a:r>
                      <a:r>
                        <a:rPr lang="es-MX" sz="1900" dirty="0" smtClean="0">
                          <a:effectLst/>
                        </a:rPr>
                        <a:t>e </a:t>
                      </a:r>
                      <a:r>
                        <a:rPr lang="es-MX" sz="1900" dirty="0">
                          <a:effectLst/>
                        </a:rPr>
                        <a:t>enero de </a:t>
                      </a:r>
                      <a:r>
                        <a:rPr lang="es-MX" sz="1900" dirty="0" smtClean="0">
                          <a:effectLst/>
                        </a:rPr>
                        <a:t>2019</a:t>
                      </a:r>
                      <a:r>
                        <a:rPr lang="es-MX" sz="1900" baseline="0" dirty="0" smtClean="0">
                          <a:effectLst/>
                        </a:rPr>
                        <a:t>  </a:t>
                      </a:r>
                      <a:endParaRPr lang="es-MX" sz="1900" b="1"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smtClean="0">
                          <a:effectLst/>
                        </a:rPr>
                        <a:t>Conciliación presupuestal de las asignaciones</a:t>
                      </a:r>
                      <a:r>
                        <a:rPr lang="es-MX" sz="1900" baseline="0" dirty="0" smtClean="0">
                          <a:effectLst/>
                        </a:rPr>
                        <a:t> 2018.</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bl>
          </a:graphicData>
        </a:graphic>
      </p:graphicFrame>
      <p:sp>
        <p:nvSpPr>
          <p:cNvPr id="4"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900" b="1" dirty="0" smtClean="0">
                <a:effectLst>
                  <a:outerShdw blurRad="38100" dist="38100" dir="2700000" algn="tl">
                    <a:srgbClr val="000000">
                      <a:alpha val="43137"/>
                    </a:srgbClr>
                  </a:outerShdw>
                </a:effectLst>
              </a:rPr>
              <a:t>Fechas importantes</a:t>
            </a:r>
          </a:p>
        </p:txBody>
      </p:sp>
    </p:spTree>
    <p:extLst>
      <p:ext uri="{BB962C8B-B14F-4D97-AF65-F5344CB8AC3E}">
        <p14:creationId xmlns:p14="http://schemas.microsoft.com/office/powerpoint/2010/main" val="1126296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34002208"/>
              </p:ext>
            </p:extLst>
          </p:nvPr>
        </p:nvGraphicFramePr>
        <p:xfrm>
          <a:off x="687908" y="1573619"/>
          <a:ext cx="10515600" cy="4788726"/>
        </p:xfrm>
        <a:graphic>
          <a:graphicData uri="http://schemas.openxmlformats.org/drawingml/2006/table">
            <a:tbl>
              <a:tblPr firstRow="1" bandRow="1">
                <a:tableStyleId>{F5AB1C69-6EDB-4FF4-983F-18BD219EF322}</a:tableStyleId>
              </a:tblPr>
              <a:tblGrid>
                <a:gridCol w="2275702"/>
                <a:gridCol w="8239898"/>
              </a:tblGrid>
              <a:tr h="0">
                <a:tc>
                  <a:txBody>
                    <a:bodyPr/>
                    <a:lstStyle/>
                    <a:p>
                      <a:pPr algn="ctr"/>
                      <a:r>
                        <a:rPr lang="es-ES_tradnl" dirty="0" smtClean="0"/>
                        <a:t>Fecha L</a:t>
                      </a:r>
                      <a:r>
                        <a:rPr lang="es-ES" dirty="0" err="1" smtClean="0"/>
                        <a:t>ímite</a:t>
                      </a:r>
                      <a:endParaRPr lang="es-ES_tradnl" dirty="0"/>
                    </a:p>
                  </a:txBody>
                  <a:tcPr/>
                </a:tc>
                <a:tc>
                  <a:txBody>
                    <a:bodyPr/>
                    <a:lstStyle/>
                    <a:p>
                      <a:pPr algn="ctr"/>
                      <a:r>
                        <a:rPr lang="es-ES_tradnl" dirty="0" err="1" smtClean="0"/>
                        <a:t>Acci</a:t>
                      </a:r>
                      <a:r>
                        <a:rPr lang="es-ES" dirty="0" err="1" smtClean="0"/>
                        <a:t>ón</a:t>
                      </a:r>
                      <a:endParaRPr lang="es-ES_tradnl" dirty="0"/>
                    </a:p>
                  </a:txBody>
                  <a:tcPr/>
                </a:tc>
              </a:tr>
              <a:tr h="370840">
                <a:tc>
                  <a:txBody>
                    <a:bodyPr/>
                    <a:lstStyle/>
                    <a:p>
                      <a:pPr>
                        <a:lnSpc>
                          <a:spcPct val="115000"/>
                        </a:lnSpc>
                        <a:spcAft>
                          <a:spcPts val="0"/>
                        </a:spcAft>
                      </a:pPr>
                      <a:r>
                        <a:rPr lang="es-MX" sz="1900" strike="noStrike" dirty="0" smtClean="0">
                          <a:effectLst/>
                        </a:rPr>
                        <a:t>10 </a:t>
                      </a:r>
                      <a:r>
                        <a:rPr lang="es-MX" sz="1900" dirty="0" smtClean="0">
                          <a:effectLst/>
                        </a:rPr>
                        <a:t>de enero de 2019</a:t>
                      </a:r>
                      <a:r>
                        <a:rPr lang="es-MX" sz="1900" baseline="0" dirty="0" smtClean="0">
                          <a:effectLst/>
                        </a:rPr>
                        <a:t> </a:t>
                      </a:r>
                      <a:endParaRPr lang="es-MX" sz="1900" b="1"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smtClean="0">
                          <a:effectLst/>
                        </a:rPr>
                        <a:t>Enviar los</a:t>
                      </a:r>
                      <a:r>
                        <a:rPr lang="es-MX" sz="1900" baseline="0" dirty="0" smtClean="0">
                          <a:effectLst/>
                        </a:rPr>
                        <a:t> cheques de nómina que no proceden, debidamente cancelados.</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dirty="0" smtClean="0">
                          <a:effectLst/>
                        </a:rPr>
                        <a:t>10 </a:t>
                      </a:r>
                      <a:r>
                        <a:rPr lang="es-MX" sz="1900" dirty="0">
                          <a:effectLst/>
                        </a:rPr>
                        <a:t>de enero de </a:t>
                      </a:r>
                      <a:r>
                        <a:rPr lang="es-MX" sz="1900" strike="noStrike" dirty="0" smtClean="0">
                          <a:effectLst/>
                        </a:rPr>
                        <a:t>2019</a:t>
                      </a:r>
                      <a:endParaRPr lang="es-MX" sz="1900" b="1" strike="noStrike"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Notificar mediante oficio a la Unidad de Ingresos </a:t>
                      </a:r>
                      <a:r>
                        <a:rPr lang="es-MX" sz="1900" kern="1200" dirty="0">
                          <a:effectLst/>
                        </a:rPr>
                        <a:t> </a:t>
                      </a:r>
                      <a:r>
                        <a:rPr lang="es-MX" sz="1900" dirty="0">
                          <a:effectLst/>
                        </a:rPr>
                        <a:t>de la Dirección de Finanzas, de los reintegros realizados que requieran validación, así como las reclasificaciones de ingresos.</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dirty="0" smtClean="0">
                          <a:effectLst/>
                        </a:rPr>
                        <a:t> </a:t>
                      </a:r>
                      <a:r>
                        <a:rPr lang="es-MX" sz="1900" dirty="0">
                          <a:effectLst/>
                        </a:rPr>
                        <a:t>de enero de </a:t>
                      </a:r>
                      <a:r>
                        <a:rPr lang="es-MX" sz="1900" strike="noStrike" dirty="0" smtClean="0">
                          <a:effectLst/>
                        </a:rPr>
                        <a:t>2019</a:t>
                      </a:r>
                      <a:endParaRPr lang="es-MX" sz="1900" b="1" strike="noStrike"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Liquidación de las ADEFAS, las cuales corresponderán aquellas solicitudes registradas al 31 de diciembre de </a:t>
                      </a:r>
                      <a:r>
                        <a:rPr lang="es-MX" sz="1900" strike="noStrike" dirty="0" smtClean="0">
                          <a:effectLst/>
                        </a:rPr>
                        <a:t>2018</a:t>
                      </a:r>
                      <a:r>
                        <a:rPr lang="es-MX" sz="1900" dirty="0" smtClean="0">
                          <a:effectLst/>
                        </a:rPr>
                        <a:t>, </a:t>
                      </a:r>
                      <a:r>
                        <a:rPr lang="es-MX" sz="1900" dirty="0">
                          <a:effectLst/>
                        </a:rPr>
                        <a:t>siempre y cuando hubiesen llegado al momento contable del devengado.</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strike="noStrike" dirty="0" smtClean="0">
                          <a:effectLst/>
                        </a:rPr>
                        <a:t>10</a:t>
                      </a:r>
                      <a:r>
                        <a:rPr lang="es-MX" sz="1900" dirty="0" smtClean="0">
                          <a:effectLst/>
                        </a:rPr>
                        <a:t> de enero de 2019</a:t>
                      </a:r>
                      <a:r>
                        <a:rPr lang="es-MX" sz="1900" baseline="0" dirty="0" smtClean="0">
                          <a:effectLst/>
                        </a:rPr>
                        <a:t>  </a:t>
                      </a:r>
                      <a:endParaRPr lang="es-MX" sz="1900" b="1"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smtClean="0">
                          <a:effectLst/>
                        </a:rPr>
                        <a:t>Enviar el informe de impuestos y retenciones, correspondiente al mes de diciembre de </a:t>
                      </a:r>
                      <a:r>
                        <a:rPr lang="es-MX" sz="1900" strike="noStrike" dirty="0" smtClean="0">
                          <a:effectLst/>
                        </a:rPr>
                        <a:t>2018</a:t>
                      </a:r>
                      <a:r>
                        <a:rPr lang="es-MX" sz="1900" dirty="0" smtClean="0">
                          <a:effectLst/>
                        </a:rPr>
                        <a:t>.</a:t>
                      </a:r>
                      <a:endParaRPr lang="es-MX" sz="1900" dirty="0">
                        <a:solidFill>
                          <a:schemeClr val="tx1"/>
                        </a:solidFill>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dirty="0" smtClean="0">
                          <a:effectLst/>
                        </a:rPr>
                        <a:t>12 de </a:t>
                      </a:r>
                      <a:r>
                        <a:rPr lang="es-MX" sz="1900" dirty="0">
                          <a:effectLst/>
                        </a:rPr>
                        <a:t>enero de </a:t>
                      </a:r>
                      <a:r>
                        <a:rPr lang="es-MX" sz="1900" strike="noStrike" dirty="0" smtClean="0">
                          <a:effectLst/>
                        </a:rPr>
                        <a:t>2019</a:t>
                      </a:r>
                      <a:endParaRPr lang="es-MX" sz="1900" b="1" strike="noStrike"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Entrega de comprobaciones.</a:t>
                      </a:r>
                      <a:endParaRPr lang="es-MX" sz="1900" dirty="0">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dirty="0" smtClean="0">
                          <a:effectLst/>
                        </a:rPr>
                        <a:t>15  </a:t>
                      </a:r>
                      <a:r>
                        <a:rPr lang="es-MX" sz="1900" dirty="0">
                          <a:effectLst/>
                        </a:rPr>
                        <a:t>de enero de </a:t>
                      </a:r>
                      <a:r>
                        <a:rPr lang="es-MX" sz="1900" strike="noStrike" dirty="0" smtClean="0">
                          <a:effectLst/>
                        </a:rPr>
                        <a:t>2019</a:t>
                      </a:r>
                      <a:endParaRPr lang="es-MX" sz="1900" b="1" strike="noStrike"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Cierre del ejercicio presupuestal y </a:t>
                      </a:r>
                      <a:r>
                        <a:rPr lang="es-MX" sz="1900" dirty="0" smtClean="0">
                          <a:effectLst/>
                        </a:rPr>
                        <a:t>financiero 2018.</a:t>
                      </a:r>
                      <a:endParaRPr lang="es-MX" sz="1900" dirty="0">
                        <a:effectLst/>
                        <a:latin typeface="+mn-lt"/>
                        <a:ea typeface="Calibri"/>
                        <a:cs typeface="Arial" panose="020B0604020202020204" pitchFamily="34" charset="0"/>
                      </a:endParaRPr>
                    </a:p>
                  </a:txBody>
                  <a:tcPr marL="50359" marR="50359" marT="0" marB="0" anchor="ctr"/>
                </a:tc>
              </a:tr>
              <a:tr h="370840">
                <a:tc>
                  <a:txBody>
                    <a:bodyPr/>
                    <a:lstStyle/>
                    <a:p>
                      <a:pPr>
                        <a:lnSpc>
                          <a:spcPct val="115000"/>
                        </a:lnSpc>
                        <a:spcAft>
                          <a:spcPts val="0"/>
                        </a:spcAft>
                      </a:pPr>
                      <a:r>
                        <a:rPr lang="es-MX" sz="1900" dirty="0" smtClean="0">
                          <a:effectLst/>
                        </a:rPr>
                        <a:t>15  de enero de </a:t>
                      </a:r>
                      <a:r>
                        <a:rPr lang="es-MX" sz="1900" strike="noStrike" dirty="0" smtClean="0">
                          <a:effectLst/>
                        </a:rPr>
                        <a:t>2019</a:t>
                      </a:r>
                      <a:endParaRPr lang="es-MX" sz="1900" b="1" strike="noStrike" dirty="0">
                        <a:solidFill>
                          <a:schemeClr val="tx1"/>
                        </a:solidFill>
                        <a:effectLst/>
                        <a:latin typeface="+mn-lt"/>
                        <a:ea typeface="Calibri"/>
                        <a:cs typeface="Arial" panose="020B0604020202020204" pitchFamily="34" charset="0"/>
                      </a:endParaRPr>
                    </a:p>
                  </a:txBody>
                  <a:tcPr marL="50359" marR="50359" marT="0" marB="0" anchor="ctr"/>
                </a:tc>
                <a:tc>
                  <a:txBody>
                    <a:bodyPr/>
                    <a:lstStyle/>
                    <a:p>
                      <a:pPr algn="just">
                        <a:lnSpc>
                          <a:spcPct val="115000"/>
                        </a:lnSpc>
                        <a:spcAft>
                          <a:spcPts val="0"/>
                        </a:spcAft>
                      </a:pPr>
                      <a:r>
                        <a:rPr lang="es-MX" sz="1900" dirty="0">
                          <a:effectLst/>
                        </a:rPr>
                        <a:t>Enviar las conciliaciones bancarias de las cuentas ejecutoras por los meses de </a:t>
                      </a:r>
                      <a:r>
                        <a:rPr lang="es-MX" sz="1900" dirty="0" smtClean="0">
                          <a:effectLst/>
                        </a:rPr>
                        <a:t>noviembre </a:t>
                      </a:r>
                      <a:r>
                        <a:rPr lang="es-MX" sz="1900" dirty="0">
                          <a:effectLst/>
                        </a:rPr>
                        <a:t>y diciembre.</a:t>
                      </a:r>
                      <a:endParaRPr lang="es-MX" sz="1900" dirty="0">
                        <a:effectLst/>
                        <a:latin typeface="+mn-lt"/>
                        <a:ea typeface="Calibri"/>
                        <a:cs typeface="Arial" panose="020B0604020202020204" pitchFamily="34" charset="0"/>
                      </a:endParaRPr>
                    </a:p>
                  </a:txBody>
                  <a:tcPr marL="50359" marR="50359" marT="0" marB="0" anchor="ctr"/>
                </a:tc>
              </a:tr>
            </a:tbl>
          </a:graphicData>
        </a:graphic>
      </p:graphicFrame>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Fechas importantes</a:t>
            </a:r>
          </a:p>
        </p:txBody>
      </p:sp>
    </p:spTree>
    <p:extLst>
      <p:ext uri="{BB962C8B-B14F-4D97-AF65-F5344CB8AC3E}">
        <p14:creationId xmlns:p14="http://schemas.microsoft.com/office/powerpoint/2010/main" val="17370325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5658" y="1573619"/>
            <a:ext cx="11085095" cy="4431983"/>
          </a:xfrm>
          <a:prstGeom prst="rect">
            <a:avLst/>
          </a:prstGeom>
          <a:noFill/>
        </p:spPr>
        <p:txBody>
          <a:bodyPr wrap="square" rtlCol="0">
            <a:spAutoFit/>
          </a:bodyPr>
          <a:lstStyle/>
          <a:p>
            <a:pPr algn="just"/>
            <a:r>
              <a:rPr lang="es-ES_tradnl" sz="2400" b="1" dirty="0" smtClean="0"/>
              <a:t>LEY FEDERAL DE PRESUPUESTO Y RESPONSABILIDAD HACENDARIA </a:t>
            </a:r>
          </a:p>
          <a:p>
            <a:pPr algn="just"/>
            <a:r>
              <a:rPr lang="es-ES_tradnl" sz="2400" dirty="0" smtClean="0"/>
              <a:t>Nueva Ley publicada en el Diario Oficial de la Federación el </a:t>
            </a:r>
            <a:r>
              <a:rPr lang="es-ES_tradnl" sz="2400" dirty="0"/>
              <a:t>30 de marzo de 2006 </a:t>
            </a:r>
            <a:endParaRPr lang="es-ES_tradnl" sz="2400" dirty="0" smtClean="0"/>
          </a:p>
          <a:p>
            <a:pPr algn="just"/>
            <a:endParaRPr lang="es-ES_tradnl" sz="2400" dirty="0"/>
          </a:p>
          <a:p>
            <a:pPr algn="just"/>
            <a:r>
              <a:rPr lang="es-ES_tradnl" sz="2400" dirty="0" smtClean="0"/>
              <a:t>TEXTO </a:t>
            </a:r>
            <a:r>
              <a:rPr lang="es-ES_tradnl" sz="2400" dirty="0"/>
              <a:t>VIGENTE Última reforma publicada DOF 30-12-2015</a:t>
            </a:r>
            <a:endParaRPr lang="es-ES_tradnl" sz="2400" dirty="0" smtClean="0"/>
          </a:p>
          <a:p>
            <a:pPr algn="just"/>
            <a:endParaRPr lang="es-ES_tradnl" sz="2400" dirty="0" smtClean="0"/>
          </a:p>
          <a:p>
            <a:pPr algn="just"/>
            <a:r>
              <a:rPr lang="es-ES_tradnl" sz="2400" b="1" dirty="0"/>
              <a:t>Artículo </a:t>
            </a:r>
            <a:r>
              <a:rPr lang="es-ES_tradnl" sz="2400" b="1" dirty="0" smtClean="0"/>
              <a:t>54.</a:t>
            </a:r>
            <a:r>
              <a:rPr lang="es-ES_tradnl" sz="2400" dirty="0" smtClean="0"/>
              <a:t>- Una </a:t>
            </a:r>
            <a:r>
              <a:rPr lang="es-ES_tradnl" sz="2400" dirty="0"/>
              <a:t>vez concluida la vigencia de un Presupuesto de Egresos sólo procederá hacer pagos, con base en él por los conceptos efectivamente devengados en el año que corresponda, siempre que se hubieren contabilizado debida y oportunamente las operaciones correspondientes, hayan estado contempladas en el Presupuesto de Egresos, y se hubiere presentado el informe a que se refiere el artículo anterior, así como los correspondientes al costo financiero de la deuda pública. </a:t>
            </a:r>
            <a:endParaRPr lang="es-ES_tradnl" sz="2400" dirty="0" smtClean="0"/>
          </a:p>
          <a:p>
            <a:pPr algn="just"/>
            <a:endParaRPr lang="es-ES_tradnl" dirty="0"/>
          </a:p>
        </p:txBody>
      </p:sp>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s-ES" sz="4900" b="1" dirty="0" smtClean="0">
                <a:effectLst>
                  <a:outerShdw blurRad="38100" dist="38100" dir="2700000" algn="tl">
                    <a:srgbClr val="000000">
                      <a:alpha val="43137"/>
                    </a:srgbClr>
                  </a:outerShdw>
                </a:effectLst>
              </a:rPr>
              <a:t>Referencias normativas</a:t>
            </a:r>
          </a:p>
        </p:txBody>
      </p:sp>
    </p:spTree>
    <p:extLst>
      <p:ext uri="{BB962C8B-B14F-4D97-AF65-F5344CB8AC3E}">
        <p14:creationId xmlns:p14="http://schemas.microsoft.com/office/powerpoint/2010/main" val="1264906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5221" y="914400"/>
            <a:ext cx="11085095" cy="4893647"/>
          </a:xfrm>
          <a:prstGeom prst="rect">
            <a:avLst/>
          </a:prstGeom>
          <a:noFill/>
        </p:spPr>
        <p:txBody>
          <a:bodyPr wrap="square" rtlCol="0">
            <a:spAutoFit/>
          </a:bodyPr>
          <a:lstStyle/>
          <a:p>
            <a:pPr algn="just"/>
            <a:endParaRPr lang="es-ES_tradnl" sz="2400" dirty="0"/>
          </a:p>
          <a:p>
            <a:pPr algn="just"/>
            <a:r>
              <a:rPr lang="es-ES_tradnl" sz="2400" dirty="0"/>
              <a:t>Las erogaciones previstas en el Presupuesto de Egresos que no se encuentren devengadas al 31 de diciembre, no podrán ejercerse. </a:t>
            </a:r>
          </a:p>
          <a:p>
            <a:pPr algn="just"/>
            <a:endParaRPr lang="es-ES_tradnl" sz="2400" dirty="0"/>
          </a:p>
          <a:p>
            <a:pPr algn="just"/>
            <a:r>
              <a:rPr lang="es-ES_tradnl" sz="2400" dirty="0" smtClean="0"/>
              <a:t>Los </a:t>
            </a:r>
            <a:r>
              <a:rPr lang="es-ES_tradnl" sz="2400" dirty="0"/>
              <a:t>Poderes Legislativo y Judicial, los entes autónomos, las dependencias, así como las entidades respecto de los subsidios o transferencias que reciban, que por cualquier motivo al 31 de diciembre conserven recursos, incluyendo los rendimientos obtenidos, deberán reintegrar el importe disponible a la Tesorería de la Federación dentro de los 15 días naturales siguientes al cierre del ejercicio</a:t>
            </a:r>
            <a:r>
              <a:rPr lang="es-ES_tradnl" sz="2400" dirty="0" smtClean="0"/>
              <a:t>.</a:t>
            </a:r>
          </a:p>
          <a:p>
            <a:pPr algn="just"/>
            <a:endParaRPr lang="es-ES_tradnl" sz="2400" dirty="0"/>
          </a:p>
          <a:p>
            <a:pPr algn="just"/>
            <a:r>
              <a:rPr lang="es-ES_tradnl" sz="2400" dirty="0" smtClean="0"/>
              <a:t>Queda </a:t>
            </a:r>
            <a:r>
              <a:rPr lang="es-ES_tradnl" sz="2400" dirty="0"/>
              <a:t>prohibido realizar erogaciones al final del ejercicio con cargo a ahorros y economías del Presupuesto de Egresos que tengan por objeto evitar el reintegro de recursos a que se refiere este artículo</a:t>
            </a:r>
          </a:p>
        </p:txBody>
      </p:sp>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Referencias normativas</a:t>
            </a:r>
          </a:p>
        </p:txBody>
      </p:sp>
    </p:spTree>
    <p:extLst>
      <p:ext uri="{BB962C8B-B14F-4D97-AF65-F5344CB8AC3E}">
        <p14:creationId xmlns:p14="http://schemas.microsoft.com/office/powerpoint/2010/main" val="20669772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7630" y="1225689"/>
            <a:ext cx="11085095" cy="5632311"/>
          </a:xfrm>
          <a:prstGeom prst="rect">
            <a:avLst/>
          </a:prstGeom>
          <a:noFill/>
        </p:spPr>
        <p:txBody>
          <a:bodyPr wrap="square" rtlCol="0">
            <a:spAutoFit/>
          </a:bodyPr>
          <a:lstStyle/>
          <a:p>
            <a:pPr algn="just"/>
            <a:r>
              <a:rPr lang="es-ES_tradnl" sz="2400" b="1" dirty="0" smtClean="0"/>
              <a:t>LEY </a:t>
            </a:r>
            <a:r>
              <a:rPr lang="es-ES_tradnl" sz="2400" b="1" dirty="0"/>
              <a:t>DE DISCIPLINA FINANCIERA DE LAS ENTIDADES FEDERATIVAS Y LOS MUNICIPIOS </a:t>
            </a:r>
            <a:endParaRPr lang="es-ES_tradnl" sz="2400" b="1" dirty="0" smtClean="0"/>
          </a:p>
          <a:p>
            <a:pPr algn="just"/>
            <a:r>
              <a:rPr lang="es-ES_tradnl" sz="2400" dirty="0" smtClean="0"/>
              <a:t>Nueva </a:t>
            </a:r>
            <a:r>
              <a:rPr lang="es-ES_tradnl" sz="2400" dirty="0"/>
              <a:t>Ley publicada en el Diario Oficial de la Federación el 27 de abril de 2016 </a:t>
            </a:r>
            <a:endParaRPr lang="es-ES_tradnl" sz="2400" dirty="0" smtClean="0"/>
          </a:p>
          <a:p>
            <a:pPr algn="just"/>
            <a:endParaRPr lang="es-ES_tradnl" sz="2400" dirty="0"/>
          </a:p>
          <a:p>
            <a:pPr algn="just"/>
            <a:r>
              <a:rPr lang="es-ES_tradnl" sz="2400" dirty="0" smtClean="0"/>
              <a:t>TEXTO </a:t>
            </a:r>
            <a:r>
              <a:rPr lang="es-ES_tradnl" sz="2400" dirty="0"/>
              <a:t>VIGENTE Última reforma publicada DOF </a:t>
            </a:r>
            <a:r>
              <a:rPr lang="es-ES_tradnl" sz="2400" dirty="0" smtClean="0"/>
              <a:t>30-01-2018</a:t>
            </a:r>
          </a:p>
          <a:p>
            <a:pPr algn="just"/>
            <a:endParaRPr lang="es-ES_tradnl" sz="2400" dirty="0" smtClean="0"/>
          </a:p>
          <a:p>
            <a:pPr algn="just"/>
            <a:r>
              <a:rPr lang="es-ES_tradnl" sz="2400" b="1" dirty="0"/>
              <a:t>Artículo </a:t>
            </a:r>
            <a:r>
              <a:rPr lang="es-ES_tradnl" sz="2400" b="1" dirty="0" smtClean="0"/>
              <a:t>13</a:t>
            </a:r>
            <a:r>
              <a:rPr lang="es-ES_tradnl" sz="2400" b="1" dirty="0"/>
              <a:t>.</a:t>
            </a:r>
            <a:r>
              <a:rPr lang="es-ES_tradnl" sz="2400" dirty="0"/>
              <a:t>- - Una vez aprobado el Presupuesto de Egresos, para el ejercicio del gasto, las Entidades Federativas deberán observar las disposiciones siguientes</a:t>
            </a:r>
            <a:r>
              <a:rPr lang="es-ES_tradnl" sz="2400" dirty="0" smtClean="0"/>
              <a:t>:</a:t>
            </a:r>
          </a:p>
          <a:p>
            <a:pPr algn="just"/>
            <a:endParaRPr lang="es-ES_tradnl" sz="2400" b="1" dirty="0" smtClean="0"/>
          </a:p>
          <a:p>
            <a:pPr algn="just"/>
            <a:r>
              <a:rPr lang="es-ES_tradnl" sz="2400" b="1" dirty="0" smtClean="0"/>
              <a:t>Fracción </a:t>
            </a:r>
            <a:r>
              <a:rPr lang="es-ES_tradnl" sz="2400" b="1" dirty="0"/>
              <a:t>VIII. </a:t>
            </a:r>
            <a:r>
              <a:rPr lang="es-ES_tradnl" sz="2400" dirty="0"/>
              <a:t>Una vez concluida la vigencia del Presupuesto de Egresos, </a:t>
            </a:r>
            <a:r>
              <a:rPr lang="es-ES_tradnl" sz="2400" b="1" dirty="0"/>
              <a:t>sólo procederá realizar pagos con base en dicho presupuesto, por los conceptos efectivamente devengados en el año que corresponda </a:t>
            </a:r>
            <a:r>
              <a:rPr lang="es-ES_tradnl" sz="2400" dirty="0"/>
              <a:t>y que se hubieren registrado en el informe de cuentas por pagar y que integran el pasivo circulante al cierre del ejercicio. En el caso de las Transferencias federales etiquetadas se estará a lo dispuesto en el artículo 17 de esta Ley.</a:t>
            </a:r>
          </a:p>
          <a:p>
            <a:pPr algn="just"/>
            <a:endParaRPr lang="es-ES_tradnl" sz="2400" dirty="0"/>
          </a:p>
        </p:txBody>
      </p:sp>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Referencias normativas</a:t>
            </a:r>
          </a:p>
        </p:txBody>
      </p:sp>
    </p:spTree>
    <p:extLst>
      <p:ext uri="{BB962C8B-B14F-4D97-AF65-F5344CB8AC3E}">
        <p14:creationId xmlns:p14="http://schemas.microsoft.com/office/powerpoint/2010/main" val="19910996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3452" y="1351508"/>
            <a:ext cx="11085095" cy="4154984"/>
          </a:xfrm>
          <a:prstGeom prst="rect">
            <a:avLst/>
          </a:prstGeom>
          <a:noFill/>
        </p:spPr>
        <p:txBody>
          <a:bodyPr wrap="square" rtlCol="0">
            <a:spAutoFit/>
          </a:bodyPr>
          <a:lstStyle/>
          <a:p>
            <a:pPr algn="just"/>
            <a:r>
              <a:rPr lang="es-ES_tradnl" sz="2400" dirty="0" smtClean="0"/>
              <a:t>Artículo </a:t>
            </a:r>
            <a:r>
              <a:rPr lang="es-ES_tradnl" sz="2400" dirty="0"/>
              <a:t>17.- Las Entidades Federativas, </a:t>
            </a:r>
            <a:r>
              <a:rPr lang="es-ES_tradnl" sz="2400" b="1" dirty="0"/>
              <a:t>a más tardar el 15 de enero de cada año, deberán reintegrar a la Tesorería de la Federación las Transferencias federales etiquetadas que, al 31 de diciembre del ejercicio fiscal inmediato anterior, </a:t>
            </a:r>
            <a:r>
              <a:rPr lang="es-ES_tradnl" sz="2400" b="1" u="sng" dirty="0"/>
              <a:t>no hayan sido devengadas por sus Entes Públicos</a:t>
            </a:r>
            <a:r>
              <a:rPr lang="es-ES_tradnl" sz="2400" dirty="0"/>
              <a:t>. </a:t>
            </a:r>
            <a:endParaRPr lang="es-ES_tradnl" sz="2400" dirty="0" smtClean="0"/>
          </a:p>
          <a:p>
            <a:pPr algn="just"/>
            <a:endParaRPr lang="es-ES_tradnl" sz="2400" dirty="0"/>
          </a:p>
          <a:p>
            <a:pPr algn="just"/>
            <a:r>
              <a:rPr lang="es-ES_tradnl" sz="2400" dirty="0" smtClean="0"/>
              <a:t>Sin </a:t>
            </a:r>
            <a:r>
              <a:rPr lang="es-ES_tradnl" sz="2400" dirty="0"/>
              <a:t>perjuicio de lo anterior, las Transferencias federales etiquetadas que, al 31 de diciembre del ejercicio fiscal inmediato anterior se hayan comprometido y aquéllas devengadas pero que no hayan sido pagadas, deberán cubrir los pagos respectivos a más tardar durante el primer trimestre del ejercicio fiscal siguiente, o bien, de conformidad con el calendario de ejecución establecido en el convenio LEY DE DISCIPLINA FINANCIERA DE LAS ENTIDADES FEDERATIVAS Y LOS MUNICIPIOS </a:t>
            </a:r>
            <a:r>
              <a:rPr lang="es-ES_tradnl" sz="2400" dirty="0" smtClean="0"/>
              <a:t>CÁMARA</a:t>
            </a:r>
            <a:endParaRPr lang="es-ES_tradnl" sz="2400" dirty="0"/>
          </a:p>
        </p:txBody>
      </p:sp>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Referencias normativas</a:t>
            </a:r>
          </a:p>
        </p:txBody>
      </p:sp>
    </p:spTree>
    <p:extLst>
      <p:ext uri="{BB962C8B-B14F-4D97-AF65-F5344CB8AC3E}">
        <p14:creationId xmlns:p14="http://schemas.microsoft.com/office/powerpoint/2010/main" val="174146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53452" y="1509823"/>
            <a:ext cx="11085095" cy="3416320"/>
          </a:xfrm>
          <a:prstGeom prst="rect">
            <a:avLst/>
          </a:prstGeom>
          <a:noFill/>
        </p:spPr>
        <p:txBody>
          <a:bodyPr wrap="square" rtlCol="0">
            <a:spAutoFit/>
          </a:bodyPr>
          <a:lstStyle/>
          <a:p>
            <a:pPr algn="just"/>
            <a:r>
              <a:rPr lang="es-ES_tradnl" sz="2400" dirty="0"/>
              <a:t>DE DIPUTADOS DEL H. CONGRESO DE LA UNIÓN Secretaría General Secretaría de Servicios Parlamentarios Última Reforma DOF 30-01-2018 12 de 33 correspondiente; una vez cumplido el plazo referido, los recursos remanentes deberán reintegrarse a la Tesorería de la Federación, a más tardar dentro de los 15 días naturales siguientes. </a:t>
            </a:r>
          </a:p>
          <a:p>
            <a:pPr algn="just"/>
            <a:endParaRPr lang="es-ES_tradnl" sz="2400" dirty="0"/>
          </a:p>
          <a:p>
            <a:pPr algn="just"/>
            <a:r>
              <a:rPr lang="es-ES_tradnl" sz="2400" b="1" dirty="0" smtClean="0"/>
              <a:t>Los </a:t>
            </a:r>
            <a:r>
              <a:rPr lang="es-ES_tradnl" sz="2400" b="1" dirty="0"/>
              <a:t>reintegros deberán incluir los rendimientos financieros generados. </a:t>
            </a:r>
            <a:r>
              <a:rPr lang="es-ES_tradnl" sz="2400" dirty="0"/>
              <a:t>Para los efectos de este artículo, se entenderá que las Entidades Federativas han devengado o comprometido las </a:t>
            </a:r>
            <a:r>
              <a:rPr lang="es-ES_tradnl" sz="2400" dirty="0" smtClean="0"/>
              <a:t>transferencias </a:t>
            </a:r>
            <a:r>
              <a:rPr lang="es-ES_tradnl" sz="2400" dirty="0"/>
              <a:t>federales etiquetadas, en los términos previstos en el artículo 4, fracciones XIV y XV de la Ley General de Contabilidad Gubernamental</a:t>
            </a:r>
            <a:r>
              <a:rPr lang="es-ES_tradnl" sz="2400" dirty="0" smtClean="0"/>
              <a:t>.</a:t>
            </a:r>
            <a:endParaRPr lang="es-ES_tradnl" sz="2400" dirty="0"/>
          </a:p>
        </p:txBody>
      </p:sp>
      <p:sp>
        <p:nvSpPr>
          <p:cNvPr id="3" name="1 Título"/>
          <p:cNvSpPr txBox="1">
            <a:spLocks/>
          </p:cNvSpPr>
          <p:nvPr/>
        </p:nvSpPr>
        <p:spPr>
          <a:xfrm>
            <a:off x="-161262" y="234282"/>
            <a:ext cx="11772015" cy="1339337"/>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is-IS" sz="4900" b="1" i="1" dirty="0" smtClean="0">
                <a:effectLst>
                  <a:outerShdw blurRad="38100" dist="38100" dir="2700000" algn="tl">
                    <a:srgbClr val="000000">
                      <a:alpha val="43137"/>
                    </a:srgbClr>
                  </a:outerShdw>
                </a:effectLst>
              </a:rPr>
              <a:t>… </a:t>
            </a:r>
            <a:r>
              <a:rPr lang="es-ES" sz="4900" b="1" i="1" dirty="0" smtClean="0">
                <a:effectLst>
                  <a:outerShdw blurRad="38100" dist="38100" dir="2700000" algn="tl">
                    <a:srgbClr val="000000">
                      <a:alpha val="43137"/>
                    </a:srgbClr>
                  </a:outerShdw>
                </a:effectLst>
              </a:rPr>
              <a:t>Referencias normativas</a:t>
            </a:r>
          </a:p>
        </p:txBody>
      </p:sp>
    </p:spTree>
    <p:extLst>
      <p:ext uri="{BB962C8B-B14F-4D97-AF65-F5344CB8AC3E}">
        <p14:creationId xmlns:p14="http://schemas.microsoft.com/office/powerpoint/2010/main" val="567648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8404" y="823886"/>
            <a:ext cx="10919692" cy="6329874"/>
          </a:xfrm>
          <a:prstGeom prst="rect">
            <a:avLst/>
          </a:prstGeom>
        </p:spPr>
        <p:txBody>
          <a:bodyPr wrap="square">
            <a:spAutoFit/>
          </a:bodyPr>
          <a:lstStyle/>
          <a:p>
            <a:pPr marL="342900" indent="-342900" algn="just">
              <a:buFont typeface="Arial" panose="020B0604020202020204" pitchFamily="34" charset="0"/>
              <a:buChar char="•"/>
            </a:pPr>
            <a:r>
              <a:rPr lang="es-ES" sz="2400" b="1" dirty="0" smtClean="0">
                <a:cs typeface="Arial" pitchFamily="34" charset="0"/>
              </a:rPr>
              <a:t>Exhortar a los trabajadores</a:t>
            </a:r>
            <a:r>
              <a:rPr lang="es-ES" sz="2400" dirty="0" smtClean="0">
                <a:cs typeface="Arial" pitchFamily="34" charset="0"/>
              </a:rPr>
              <a:t> que reciben sus pagos a través de cheque, </a:t>
            </a:r>
            <a:r>
              <a:rPr lang="es-ES" sz="2400" b="1" dirty="0" smtClean="0">
                <a:cs typeface="Arial" pitchFamily="34" charset="0"/>
              </a:rPr>
              <a:t>para que gestionen la apertura de la cuenta bancaria</a:t>
            </a:r>
            <a:r>
              <a:rPr lang="es-ES" sz="2400" dirty="0" smtClean="0">
                <a:cs typeface="Arial" pitchFamily="34" charset="0"/>
              </a:rPr>
              <a:t>.</a:t>
            </a:r>
          </a:p>
          <a:p>
            <a:pPr marL="342900" indent="-342900" algn="just">
              <a:buFont typeface="Arial" panose="020B0604020202020204" pitchFamily="34" charset="0"/>
              <a:buChar char="•"/>
            </a:pPr>
            <a:endParaRPr lang="es-ES" sz="2400" b="1" dirty="0" smtClean="0">
              <a:cs typeface="Arial" pitchFamily="34" charset="0"/>
            </a:endParaRPr>
          </a:p>
          <a:p>
            <a:pPr marL="342900" indent="-342900" algn="just">
              <a:buFont typeface="Arial" panose="020B0604020202020204" pitchFamily="34" charset="0"/>
              <a:buChar char="•"/>
            </a:pPr>
            <a:r>
              <a:rPr lang="es-ES" sz="2400" b="1" dirty="0" smtClean="0">
                <a:cs typeface="Arial" pitchFamily="34" charset="0"/>
              </a:rPr>
              <a:t>Cancelación </a:t>
            </a:r>
            <a:r>
              <a:rPr lang="es-ES" sz="2400" b="1" dirty="0">
                <a:cs typeface="Arial" pitchFamily="34" charset="0"/>
              </a:rPr>
              <a:t>de pagos (cheques) por no proceder</a:t>
            </a:r>
            <a:r>
              <a:rPr lang="es-ES" sz="2400" dirty="0">
                <a:cs typeface="Arial" pitchFamily="34" charset="0"/>
              </a:rPr>
              <a:t>, </a:t>
            </a:r>
            <a:r>
              <a:rPr lang="es-ES" sz="2400" dirty="0" smtClean="0">
                <a:cs typeface="Arial" pitchFamily="34" charset="0"/>
              </a:rPr>
              <a:t>aplicarlos en los </a:t>
            </a:r>
            <a:r>
              <a:rPr lang="es-ES" sz="2400" dirty="0">
                <a:cs typeface="Arial" pitchFamily="34" charset="0"/>
              </a:rPr>
              <a:t>tiempos establecidos y </a:t>
            </a:r>
            <a:r>
              <a:rPr lang="es-ES" sz="2400" dirty="0" smtClean="0">
                <a:cs typeface="Arial" pitchFamily="34" charset="0"/>
              </a:rPr>
              <a:t>dentro del </a:t>
            </a:r>
            <a:r>
              <a:rPr lang="es-ES" sz="2400" dirty="0">
                <a:cs typeface="Arial" pitchFamily="34" charset="0"/>
              </a:rPr>
              <a:t>ejercicio fiscal en el que se emitieron.</a:t>
            </a:r>
          </a:p>
          <a:p>
            <a:pPr marL="342900" indent="-342900" algn="just">
              <a:buFont typeface="Arial" panose="020B0604020202020204" pitchFamily="34" charset="0"/>
              <a:buChar char="•"/>
            </a:pPr>
            <a:endParaRPr lang="es-ES" sz="2400" dirty="0">
              <a:cs typeface="Arial" pitchFamily="34" charset="0"/>
            </a:endParaRPr>
          </a:p>
          <a:p>
            <a:pPr marL="342900" indent="-342900" algn="just">
              <a:buFont typeface="Arial" panose="020B0604020202020204" pitchFamily="34" charset="0"/>
              <a:buChar char="•"/>
            </a:pPr>
            <a:r>
              <a:rPr lang="es-ES" sz="2400" dirty="0">
                <a:cs typeface="Arial" pitchFamily="34" charset="0"/>
              </a:rPr>
              <a:t> </a:t>
            </a:r>
            <a:r>
              <a:rPr lang="es-ES" sz="2400" b="1" dirty="0" smtClean="0">
                <a:cs typeface="Arial" pitchFamily="34" charset="0"/>
              </a:rPr>
              <a:t>Reportar</a:t>
            </a:r>
            <a:r>
              <a:rPr lang="es-ES" sz="2400" dirty="0" smtClean="0">
                <a:cs typeface="Arial" pitchFamily="34" charset="0"/>
              </a:rPr>
              <a:t> en tiempo y forma las </a:t>
            </a:r>
            <a:r>
              <a:rPr lang="es-ES" sz="2400" b="1" dirty="0" smtClean="0">
                <a:cs typeface="Arial" pitchFamily="34" charset="0"/>
              </a:rPr>
              <a:t>baja </a:t>
            </a:r>
            <a:r>
              <a:rPr lang="es-ES" sz="2400" b="1" dirty="0">
                <a:cs typeface="Arial" pitchFamily="34" charset="0"/>
              </a:rPr>
              <a:t>por fallecimiento o renuncia</a:t>
            </a:r>
            <a:r>
              <a:rPr lang="es-ES" sz="2400" dirty="0">
                <a:cs typeface="Arial" pitchFamily="34" charset="0"/>
              </a:rPr>
              <a:t>.</a:t>
            </a:r>
          </a:p>
          <a:p>
            <a:pPr marL="342900" indent="-342900" algn="just">
              <a:buFont typeface="Arial" panose="020B0604020202020204" pitchFamily="34" charset="0"/>
              <a:buChar char="•"/>
            </a:pPr>
            <a:endParaRPr lang="es-ES" sz="2400" dirty="0">
              <a:cs typeface="Arial" pitchFamily="34" charset="0"/>
            </a:endParaRPr>
          </a:p>
          <a:p>
            <a:pPr marL="342900" lvl="0" indent="-342900" algn="just">
              <a:buFont typeface="Arial" charset="0"/>
              <a:buChar char="•"/>
            </a:pPr>
            <a:r>
              <a:rPr lang="es-MX" sz="2400" b="1" dirty="0" smtClean="0">
                <a:cs typeface="Arial" pitchFamily="34" charset="0"/>
              </a:rPr>
              <a:t>Gestionar </a:t>
            </a:r>
            <a:r>
              <a:rPr lang="es-MX" sz="2400" dirty="0">
                <a:cs typeface="Arial" pitchFamily="34" charset="0"/>
              </a:rPr>
              <a:t>ante la Coordinación General de Recursos Humanos, </a:t>
            </a:r>
            <a:r>
              <a:rPr lang="es-MX" sz="2400" b="1" dirty="0"/>
              <a:t>todos los pagos que afecten el ejercicio </a:t>
            </a:r>
            <a:r>
              <a:rPr lang="es-MX" sz="2400" b="1" dirty="0" smtClean="0"/>
              <a:t>2018</a:t>
            </a:r>
            <a:r>
              <a:rPr lang="es-MX" sz="2400" dirty="0" smtClean="0"/>
              <a:t>, </a:t>
            </a:r>
            <a:r>
              <a:rPr lang="es-MX" sz="2400" dirty="0"/>
              <a:t>conforme a los tiempos establecidos en el calendario de nómina.</a:t>
            </a:r>
          </a:p>
          <a:p>
            <a:pPr marL="342900" lvl="0" indent="-342900" algn="just">
              <a:buFont typeface="Arial" charset="0"/>
              <a:buChar char="•"/>
            </a:pPr>
            <a:endParaRPr lang="es-MX" sz="2400" dirty="0">
              <a:cs typeface="Arial" pitchFamily="34" charset="0"/>
            </a:endParaRPr>
          </a:p>
          <a:p>
            <a:pPr marL="342900" indent="-342900" algn="just">
              <a:buFont typeface="Arial" panose="020B0604020202020204" pitchFamily="34" charset="0"/>
              <a:buChar char="•"/>
            </a:pPr>
            <a:r>
              <a:rPr lang="es-MX" sz="2400" dirty="0">
                <a:cs typeface="Arial" pitchFamily="34" charset="0"/>
              </a:rPr>
              <a:t>Los</a:t>
            </a:r>
            <a:r>
              <a:rPr lang="es-ES" sz="2400" dirty="0">
                <a:cs typeface="Arial" pitchFamily="34" charset="0"/>
              </a:rPr>
              <a:t> </a:t>
            </a:r>
            <a:r>
              <a:rPr lang="es-ES" sz="2400" b="1" dirty="0">
                <a:cs typeface="Arial" pitchFamily="34" charset="0"/>
              </a:rPr>
              <a:t>pagos de las incidencias de diciembre </a:t>
            </a:r>
            <a:r>
              <a:rPr lang="es-ES" sz="2400" b="1" dirty="0" smtClean="0">
                <a:cs typeface="Arial" pitchFamily="34" charset="0"/>
              </a:rPr>
              <a:t>2018 </a:t>
            </a:r>
            <a:r>
              <a:rPr lang="es-ES" sz="2400" dirty="0">
                <a:cs typeface="Arial" pitchFamily="34" charset="0"/>
              </a:rPr>
              <a:t>(tiempo extra, prima dominical y </a:t>
            </a:r>
            <a:r>
              <a:rPr lang="es-ES" sz="2400" dirty="0" smtClean="0">
                <a:cs typeface="Arial" pitchFamily="34" charset="0"/>
              </a:rPr>
              <a:t>demás) gestionados </a:t>
            </a:r>
            <a:r>
              <a:rPr lang="es-ES" sz="2400" dirty="0">
                <a:cs typeface="Arial" pitchFamily="34" charset="0"/>
              </a:rPr>
              <a:t>en enero </a:t>
            </a:r>
            <a:r>
              <a:rPr lang="es-ES" sz="2400" dirty="0" smtClean="0">
                <a:cs typeface="Arial" pitchFamily="34" charset="0"/>
              </a:rPr>
              <a:t>2019, </a:t>
            </a:r>
            <a:r>
              <a:rPr lang="es-ES" sz="2400" b="1" dirty="0">
                <a:cs typeface="Arial" pitchFamily="34" charset="0"/>
              </a:rPr>
              <a:t>serán con cargo a proyectos </a:t>
            </a:r>
            <a:r>
              <a:rPr lang="es-ES" sz="2400" b="1" dirty="0" smtClean="0">
                <a:cs typeface="Arial" pitchFamily="34" charset="0"/>
              </a:rPr>
              <a:t>2019</a:t>
            </a:r>
            <a:r>
              <a:rPr lang="es-ES" sz="2400" dirty="0" smtClean="0">
                <a:cs typeface="Arial" pitchFamily="34" charset="0"/>
              </a:rPr>
              <a:t>. </a:t>
            </a:r>
          </a:p>
          <a:p>
            <a:pPr marL="342900" indent="-342900" algn="just">
              <a:buFont typeface="Arial" panose="020B0604020202020204" pitchFamily="34" charset="0"/>
              <a:buChar char="•"/>
            </a:pPr>
            <a:endParaRPr lang="es-ES" sz="2400" dirty="0">
              <a:cs typeface="Arial" pitchFamily="34" charset="0"/>
            </a:endParaRPr>
          </a:p>
          <a:p>
            <a:pPr marL="342900" indent="-342900" algn="just">
              <a:buFont typeface="Arial" panose="020B0604020202020204" pitchFamily="34" charset="0"/>
              <a:buChar char="•"/>
            </a:pPr>
            <a:endParaRPr lang="es-ES" sz="2400" dirty="0">
              <a:cs typeface="Arial" pitchFamily="34" charset="0"/>
            </a:endParaRPr>
          </a:p>
          <a:p>
            <a:pPr algn="just">
              <a:buFont typeface="Arial" charset="0"/>
              <a:buChar char="•"/>
            </a:pPr>
            <a:endParaRPr lang="es-MX" sz="2133" dirty="0"/>
          </a:p>
        </p:txBody>
      </p:sp>
      <p:sp>
        <p:nvSpPr>
          <p:cNvPr id="4" name="1 Título"/>
          <p:cNvSpPr txBox="1">
            <a:spLocks/>
          </p:cNvSpPr>
          <p:nvPr/>
        </p:nvSpPr>
        <p:spPr>
          <a:xfrm>
            <a:off x="1463784" y="261627"/>
            <a:ext cx="10515600" cy="830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effectLst>
                  <a:outerShdw blurRad="38100" dist="38100" dir="2700000" algn="tl">
                    <a:srgbClr val="000000">
                      <a:alpha val="43137"/>
                    </a:srgbClr>
                  </a:outerShdw>
                </a:effectLst>
              </a:rPr>
              <a:t>Nómina</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92284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6154" y="3429000"/>
            <a:ext cx="10919692" cy="1754326"/>
          </a:xfrm>
          <a:prstGeom prst="rect">
            <a:avLst/>
          </a:prstGeom>
        </p:spPr>
        <p:txBody>
          <a:bodyPr wrap="square">
            <a:spAutoFit/>
          </a:bodyPr>
          <a:lstStyle/>
          <a:p>
            <a:pPr lvl="0" algn="r"/>
            <a:r>
              <a:rPr lang="es-MX" sz="5400" b="1" dirty="0" smtClean="0">
                <a:cs typeface="Arial" pitchFamily="34" charset="0"/>
              </a:rPr>
              <a:t>Recomendaciones para el</a:t>
            </a:r>
          </a:p>
          <a:p>
            <a:pPr lvl="0" algn="r"/>
            <a:r>
              <a:rPr lang="es-MX" sz="5400" b="1" dirty="0" smtClean="0">
                <a:cs typeface="Arial" pitchFamily="34" charset="0"/>
              </a:rPr>
              <a:t>ejercicio 2019</a:t>
            </a:r>
            <a:endParaRPr lang="es-MX" sz="5400" dirty="0"/>
          </a:p>
        </p:txBody>
      </p:sp>
    </p:spTree>
    <p:extLst>
      <p:ext uri="{BB962C8B-B14F-4D97-AF65-F5344CB8AC3E}">
        <p14:creationId xmlns:p14="http://schemas.microsoft.com/office/powerpoint/2010/main" val="13865320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4157" y="866809"/>
            <a:ext cx="10919692" cy="7109639"/>
          </a:xfrm>
          <a:prstGeom prst="rect">
            <a:avLst/>
          </a:prstGeom>
        </p:spPr>
        <p:txBody>
          <a:bodyPr wrap="square">
            <a:spAutoFit/>
          </a:bodyPr>
          <a:lstStyle/>
          <a:p>
            <a:pPr algn="just">
              <a:buFont typeface="Arial" charset="0"/>
              <a:buChar char="•"/>
            </a:pPr>
            <a:r>
              <a:rPr lang="es-MX" sz="2400" b="1" dirty="0" smtClean="0"/>
              <a:t> Registrar </a:t>
            </a:r>
            <a:r>
              <a:rPr lang="es-MX" sz="2400" dirty="0" smtClean="0"/>
              <a:t>dentro del </a:t>
            </a:r>
            <a:r>
              <a:rPr lang="es-MX" sz="2400" b="1" dirty="0" smtClean="0"/>
              <a:t>mes de enero de 2019 la totalidad de los proyectos </a:t>
            </a:r>
            <a:r>
              <a:rPr lang="es-MX" sz="2400" dirty="0" smtClean="0"/>
              <a:t>que contemplen la </a:t>
            </a:r>
            <a:r>
              <a:rPr lang="es-MX" sz="2400" b="1" dirty="0" smtClean="0"/>
              <a:t>asignación aprobada en el Presupuesto de Ingresos y Egresos 2019</a:t>
            </a:r>
            <a:r>
              <a:rPr lang="es-MX" sz="2400" dirty="0" smtClean="0"/>
              <a:t>.</a:t>
            </a:r>
          </a:p>
          <a:p>
            <a:pPr algn="just">
              <a:buFont typeface="Arial" charset="0"/>
              <a:buChar char="•"/>
            </a:pPr>
            <a:endParaRPr lang="es-MX" sz="2400" b="1" dirty="0" smtClean="0"/>
          </a:p>
          <a:p>
            <a:pPr algn="just">
              <a:buFont typeface="Arial" charset="0"/>
              <a:buChar char="•"/>
            </a:pPr>
            <a:r>
              <a:rPr lang="es-MX" sz="2400" b="1" dirty="0" smtClean="0"/>
              <a:t> Proyectos 2019, </a:t>
            </a:r>
            <a:r>
              <a:rPr lang="es-MX" sz="2400" dirty="0" smtClean="0"/>
              <a:t>con afectación para el pago de nómina deberán estar cerrados y migrados al AFIN, previo al pago de la primera quincena de enero.</a:t>
            </a:r>
          </a:p>
          <a:p>
            <a:pPr algn="just">
              <a:buFont typeface="Arial" charset="0"/>
              <a:buChar char="•"/>
            </a:pPr>
            <a:endParaRPr lang="es-MX" sz="2400" b="1" dirty="0" smtClean="0"/>
          </a:p>
          <a:p>
            <a:pPr algn="just">
              <a:buFont typeface="Arial" charset="0"/>
              <a:buChar char="•"/>
            </a:pPr>
            <a:r>
              <a:rPr lang="es-MX" sz="2400" b="1" dirty="0" smtClean="0"/>
              <a:t> Verificar y concluir</a:t>
            </a:r>
            <a:r>
              <a:rPr lang="es-MX" sz="2400" dirty="0" smtClean="0"/>
              <a:t> oportunamente los </a:t>
            </a:r>
            <a:r>
              <a:rPr lang="es-MX" sz="2400" dirty="0"/>
              <a:t>procesos de </a:t>
            </a:r>
            <a:r>
              <a:rPr lang="es-MX" sz="2400" b="1" dirty="0"/>
              <a:t>vinculación “Bolsas – Proyectos”, </a:t>
            </a:r>
            <a:r>
              <a:rPr lang="es-MX" sz="2400" dirty="0"/>
              <a:t>para el otorgamiento del </a:t>
            </a:r>
            <a:r>
              <a:rPr lang="es-MX" sz="2400" b="1" dirty="0"/>
              <a:t>financiamiento</a:t>
            </a:r>
            <a:r>
              <a:rPr lang="es-MX" sz="2400" b="1" dirty="0" smtClean="0"/>
              <a:t>.</a:t>
            </a:r>
          </a:p>
          <a:p>
            <a:pPr algn="just">
              <a:buFont typeface="Arial" charset="0"/>
              <a:buChar char="•"/>
            </a:pPr>
            <a:endParaRPr lang="es-MX" sz="2400" b="1" dirty="0"/>
          </a:p>
          <a:p>
            <a:pPr algn="just">
              <a:buFont typeface="Arial" charset="0"/>
              <a:buChar char="•"/>
            </a:pPr>
            <a:r>
              <a:rPr lang="es-MX" sz="2400" b="1" dirty="0" smtClean="0"/>
              <a:t> Gestionar</a:t>
            </a:r>
            <a:r>
              <a:rPr lang="es-MX" sz="2400" dirty="0" smtClean="0"/>
              <a:t> la </a:t>
            </a:r>
            <a:r>
              <a:rPr lang="es-MX" sz="2400" b="1" dirty="0" smtClean="0"/>
              <a:t>vinculación de las chequeras 2019 </a:t>
            </a:r>
            <a:r>
              <a:rPr lang="es-MX" sz="2400" dirty="0" smtClean="0"/>
              <a:t>a las “bolsas-Proyectos”.</a:t>
            </a:r>
            <a:endParaRPr lang="es-MX" sz="2400" dirty="0"/>
          </a:p>
          <a:p>
            <a:pPr algn="just">
              <a:buFont typeface="Arial" charset="0"/>
              <a:buChar char="•"/>
            </a:pPr>
            <a:endParaRPr lang="es-ES" sz="2400" dirty="0" smtClean="0"/>
          </a:p>
          <a:p>
            <a:pPr algn="just">
              <a:buFont typeface="Arial" charset="0"/>
              <a:buChar char="•"/>
            </a:pPr>
            <a:r>
              <a:rPr lang="es-ES" sz="2400" dirty="0"/>
              <a:t> </a:t>
            </a:r>
            <a:r>
              <a:rPr lang="es-MX" sz="2400" b="1" dirty="0"/>
              <a:t>E</a:t>
            </a:r>
            <a:r>
              <a:rPr lang="es-MX" sz="2400" b="1" dirty="0" smtClean="0"/>
              <a:t>nviar </a:t>
            </a:r>
            <a:r>
              <a:rPr lang="es-MX" sz="2400" dirty="0" smtClean="0"/>
              <a:t>para programación de transferencias, las solicitudes clasificadas como ADEFAS.</a:t>
            </a:r>
          </a:p>
          <a:p>
            <a:pPr algn="just">
              <a:buFont typeface="Arial" charset="0"/>
              <a:buChar char="•"/>
            </a:pPr>
            <a:endParaRPr lang="es-MX" sz="2400" dirty="0"/>
          </a:p>
          <a:p>
            <a:pPr algn="just">
              <a:buFont typeface="Arial" charset="0"/>
              <a:buChar char="•"/>
            </a:pPr>
            <a:r>
              <a:rPr lang="es-MX" sz="2400" dirty="0" smtClean="0"/>
              <a:t> </a:t>
            </a:r>
            <a:r>
              <a:rPr lang="es-MX" sz="2400" b="1" dirty="0" smtClean="0"/>
              <a:t>Atender la programación </a:t>
            </a:r>
            <a:r>
              <a:rPr lang="es-MX" sz="2400" dirty="0" smtClean="0"/>
              <a:t>para la solicitud de transferencias </a:t>
            </a:r>
          </a:p>
          <a:p>
            <a:pPr algn="just">
              <a:buFont typeface="Arial" charset="0"/>
              <a:buChar char="•"/>
            </a:pPr>
            <a:endParaRPr lang="es-MX" sz="2400" dirty="0"/>
          </a:p>
          <a:p>
            <a:pPr algn="just">
              <a:buFont typeface="Arial" charset="0"/>
              <a:buChar char="•"/>
            </a:pPr>
            <a:endParaRPr lang="es-MX" sz="2400" dirty="0" smtClean="0"/>
          </a:p>
          <a:p>
            <a:endParaRPr lang="es-MX" sz="2400" dirty="0" smtClean="0"/>
          </a:p>
          <a:p>
            <a:pPr algn="just">
              <a:buFont typeface="Arial" charset="0"/>
              <a:buChar char="•"/>
            </a:pPr>
            <a:endParaRPr lang="es-MX" sz="2400" dirty="0" smtClean="0"/>
          </a:p>
        </p:txBody>
      </p:sp>
    </p:spTree>
    <p:extLst>
      <p:ext uri="{BB962C8B-B14F-4D97-AF65-F5344CB8AC3E}">
        <p14:creationId xmlns:p14="http://schemas.microsoft.com/office/powerpoint/2010/main" val="1443372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4157" y="866809"/>
            <a:ext cx="10919692" cy="2677656"/>
          </a:xfrm>
          <a:prstGeom prst="rect">
            <a:avLst/>
          </a:prstGeom>
        </p:spPr>
        <p:txBody>
          <a:bodyPr wrap="square">
            <a:spAutoFit/>
          </a:bodyPr>
          <a:lstStyle/>
          <a:p>
            <a:pPr algn="just">
              <a:buFont typeface="Arial" charset="0"/>
              <a:buChar char="•"/>
            </a:pPr>
            <a:r>
              <a:rPr lang="es-MX" sz="2400" b="1" dirty="0" smtClean="0"/>
              <a:t> Remitir la relación de los funcionarios autorizados para el ejercicio de los recursos, con su firma y antefirma y copia de la identificación </a:t>
            </a:r>
            <a:r>
              <a:rPr lang="es-MX" sz="2400" dirty="0" smtClean="0"/>
              <a:t>(Titular de la Entidad, Secretario Administrativo y Coordinador de Finanzas o equivalentes para estos últimos). </a:t>
            </a:r>
            <a:endParaRPr lang="es-MX" sz="2400" dirty="0"/>
          </a:p>
          <a:p>
            <a:pPr algn="just">
              <a:buFont typeface="Arial" charset="0"/>
              <a:buChar char="•"/>
            </a:pPr>
            <a:endParaRPr lang="es-MX" sz="2400" dirty="0"/>
          </a:p>
          <a:p>
            <a:pPr algn="just">
              <a:buFont typeface="Arial" charset="0"/>
              <a:buChar char="•"/>
            </a:pPr>
            <a:r>
              <a:rPr lang="es-MX" sz="2400" dirty="0"/>
              <a:t> </a:t>
            </a:r>
            <a:r>
              <a:rPr lang="es-MX" sz="2400" b="1" dirty="0" smtClean="0"/>
              <a:t>Verificar y actualizar </a:t>
            </a:r>
            <a:r>
              <a:rPr lang="es-MX" sz="2400" dirty="0" smtClean="0"/>
              <a:t>a los usuarios de los diversos sistemas que son de uso para la gestión de trámites y consulta.</a:t>
            </a:r>
          </a:p>
          <a:p>
            <a:pPr algn="just">
              <a:buFont typeface="Arial" charset="0"/>
              <a:buChar char="•"/>
            </a:pPr>
            <a:endParaRPr lang="es-MX" sz="2400" dirty="0" smtClean="0"/>
          </a:p>
        </p:txBody>
      </p:sp>
    </p:spTree>
    <p:extLst>
      <p:ext uri="{BB962C8B-B14F-4D97-AF65-F5344CB8AC3E}">
        <p14:creationId xmlns:p14="http://schemas.microsoft.com/office/powerpoint/2010/main" val="4642408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8854" y="3822700"/>
            <a:ext cx="10919692" cy="1754326"/>
          </a:xfrm>
          <a:prstGeom prst="rect">
            <a:avLst/>
          </a:prstGeom>
        </p:spPr>
        <p:txBody>
          <a:bodyPr wrap="square">
            <a:spAutoFit/>
          </a:bodyPr>
          <a:lstStyle/>
          <a:p>
            <a:pPr lvl="0" algn="r"/>
            <a:r>
              <a:rPr lang="es-MX" sz="5400" b="1" dirty="0" smtClean="0">
                <a:cs typeface="Arial" pitchFamily="34" charset="0"/>
              </a:rPr>
              <a:t>Incidencias </a:t>
            </a:r>
            <a:r>
              <a:rPr lang="es-MX" sz="5400" b="1" dirty="0">
                <a:cs typeface="Arial" pitchFamily="34" charset="0"/>
              </a:rPr>
              <a:t>en el ámbito del ejercicio y comprobación de </a:t>
            </a:r>
            <a:r>
              <a:rPr lang="es-MX" sz="5400" b="1">
                <a:cs typeface="Arial" pitchFamily="34" charset="0"/>
              </a:rPr>
              <a:t>los </a:t>
            </a:r>
            <a:r>
              <a:rPr lang="es-MX" sz="5400" b="1" smtClean="0">
                <a:cs typeface="Arial" pitchFamily="34" charset="0"/>
              </a:rPr>
              <a:t>recursos</a:t>
            </a:r>
            <a:endParaRPr lang="es-MX" sz="5400" dirty="0"/>
          </a:p>
        </p:txBody>
      </p:sp>
    </p:spTree>
    <p:extLst>
      <p:ext uri="{BB962C8B-B14F-4D97-AF65-F5344CB8AC3E}">
        <p14:creationId xmlns:p14="http://schemas.microsoft.com/office/powerpoint/2010/main" val="10536564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4157" y="866809"/>
            <a:ext cx="10919692" cy="4893647"/>
          </a:xfrm>
          <a:prstGeom prst="rect">
            <a:avLst/>
          </a:prstGeom>
        </p:spPr>
        <p:txBody>
          <a:bodyPr wrap="square">
            <a:spAutoFit/>
          </a:bodyPr>
          <a:lstStyle/>
          <a:p>
            <a:pPr algn="just">
              <a:buFont typeface="Arial" charset="0"/>
              <a:buChar char="•"/>
            </a:pPr>
            <a:r>
              <a:rPr lang="es-MX" sz="2400" b="1" dirty="0"/>
              <a:t> </a:t>
            </a:r>
            <a:r>
              <a:rPr lang="es-MX" sz="2400" b="1" dirty="0" smtClean="0"/>
              <a:t>Falta de registro oportuno de las operaciones en el sistema contable institucional.</a:t>
            </a:r>
          </a:p>
          <a:p>
            <a:pPr algn="just">
              <a:buFont typeface="Arial" charset="0"/>
              <a:buChar char="•"/>
            </a:pPr>
            <a:endParaRPr lang="es-MX" sz="2400" b="1" dirty="0" smtClean="0"/>
          </a:p>
          <a:p>
            <a:pPr algn="just">
              <a:buFont typeface="Arial" charset="0"/>
              <a:buChar char="•"/>
            </a:pPr>
            <a:r>
              <a:rPr lang="es-MX" sz="2400" b="1" dirty="0"/>
              <a:t> </a:t>
            </a:r>
            <a:r>
              <a:rPr lang="es-MX" sz="2400" b="1" dirty="0" smtClean="0"/>
              <a:t>Aplicación de ajustes desfasados</a:t>
            </a:r>
            <a:r>
              <a:rPr lang="es-MX" sz="2400" dirty="0" smtClean="0"/>
              <a:t> </a:t>
            </a:r>
            <a:r>
              <a:rPr lang="es-MX" sz="2400" b="1" dirty="0" smtClean="0"/>
              <a:t>que afectan el registro de los activos fijos.</a:t>
            </a:r>
          </a:p>
          <a:p>
            <a:pPr algn="just">
              <a:buFont typeface="Arial" charset="0"/>
              <a:buChar char="•"/>
            </a:pPr>
            <a:endParaRPr lang="es-MX" sz="2400" b="1" dirty="0" smtClean="0"/>
          </a:p>
          <a:p>
            <a:pPr algn="just">
              <a:buFont typeface="Arial" charset="0"/>
              <a:buChar char="•"/>
            </a:pPr>
            <a:r>
              <a:rPr lang="es-MX" sz="2400" b="1" dirty="0" smtClean="0"/>
              <a:t> Envío de la información para el pago de becas que no cumple con la estructura requerida.</a:t>
            </a:r>
          </a:p>
          <a:p>
            <a:pPr algn="just">
              <a:buFont typeface="Arial" charset="0"/>
              <a:buChar char="•"/>
            </a:pPr>
            <a:endParaRPr lang="es-MX" sz="2400" b="1" dirty="0"/>
          </a:p>
          <a:p>
            <a:pPr algn="just">
              <a:buFont typeface="Arial" charset="0"/>
              <a:buChar char="•"/>
            </a:pPr>
            <a:r>
              <a:rPr lang="es-MX" sz="2400" b="1" dirty="0" smtClean="0"/>
              <a:t> Cancelación tardía de los cheque por concepto de nómina que no proceden.</a:t>
            </a:r>
            <a:endParaRPr lang="es-MX" sz="2400" dirty="0"/>
          </a:p>
          <a:p>
            <a:pPr algn="just">
              <a:buFont typeface="Arial" charset="0"/>
              <a:buChar char="•"/>
            </a:pPr>
            <a:endParaRPr lang="es-ES" sz="2400" dirty="0" smtClean="0"/>
          </a:p>
          <a:p>
            <a:pPr algn="just">
              <a:buFont typeface="Arial" charset="0"/>
              <a:buChar char="•"/>
            </a:pPr>
            <a:r>
              <a:rPr lang="es-ES" sz="2400" dirty="0"/>
              <a:t> </a:t>
            </a:r>
            <a:r>
              <a:rPr lang="es-MX" sz="2400" b="1" dirty="0" smtClean="0"/>
              <a:t>Envio desfasado a la Dirección de Finanzas  de los documentos comprobatorios.</a:t>
            </a:r>
            <a:endParaRPr lang="es-MX" sz="2400" dirty="0"/>
          </a:p>
          <a:p>
            <a:pPr algn="just">
              <a:buFont typeface="Arial" charset="0"/>
              <a:buChar char="•"/>
            </a:pPr>
            <a:endParaRPr lang="es-MX" sz="2400" dirty="0" smtClean="0"/>
          </a:p>
          <a:p>
            <a:endParaRPr lang="es-MX" sz="2400" dirty="0" smtClean="0"/>
          </a:p>
          <a:p>
            <a:pPr algn="just">
              <a:buFont typeface="Arial" charset="0"/>
              <a:buChar char="•"/>
            </a:pPr>
            <a:endParaRPr lang="es-MX" sz="2400" dirty="0" smtClean="0"/>
          </a:p>
        </p:txBody>
      </p:sp>
    </p:spTree>
    <p:extLst>
      <p:ext uri="{BB962C8B-B14F-4D97-AF65-F5344CB8AC3E}">
        <p14:creationId xmlns:p14="http://schemas.microsoft.com/office/powerpoint/2010/main" val="3839991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74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8404" y="1382686"/>
            <a:ext cx="10919692" cy="3005887"/>
          </a:xfrm>
          <a:prstGeom prst="rect">
            <a:avLst/>
          </a:prstGeom>
        </p:spPr>
        <p:txBody>
          <a:bodyPr wrap="square">
            <a:spAutoFit/>
          </a:bodyPr>
          <a:lstStyle/>
          <a:p>
            <a:pPr marL="342900" indent="-342900" algn="just">
              <a:buFont typeface="Arial" panose="020B0604020202020204" pitchFamily="34" charset="0"/>
              <a:buChar char="•"/>
            </a:pPr>
            <a:r>
              <a:rPr lang="es-ES_tradnl" sz="2400" dirty="0"/>
              <a:t>Socializar a todos los </a:t>
            </a:r>
            <a:r>
              <a:rPr lang="es-ES_tradnl" sz="2400" dirty="0" smtClean="0"/>
              <a:t>trabajadores </a:t>
            </a:r>
            <a:r>
              <a:rPr lang="es-ES_tradnl" sz="2400" dirty="0"/>
              <a:t>que </a:t>
            </a:r>
            <a:r>
              <a:rPr lang="es-ES_tradnl" sz="2400" dirty="0" smtClean="0"/>
              <a:t>si </a:t>
            </a:r>
            <a:r>
              <a:rPr lang="es-ES_tradnl" sz="2400" dirty="0"/>
              <a:t>cuentan con otro </a:t>
            </a:r>
            <a:r>
              <a:rPr lang="es-ES_tradnl" sz="2400" dirty="0" smtClean="0"/>
              <a:t>patrón, deberán </a:t>
            </a:r>
            <a:r>
              <a:rPr lang="es-ES_tradnl" sz="2400" b="1" dirty="0"/>
              <a:t>entregar un escrito </a:t>
            </a:r>
            <a:r>
              <a:rPr lang="es-ES_tradnl" sz="2400" b="1" dirty="0" smtClean="0"/>
              <a:t>libre</a:t>
            </a:r>
            <a:r>
              <a:rPr lang="es-ES_tradnl" sz="2400" dirty="0"/>
              <a:t> </a:t>
            </a:r>
            <a:r>
              <a:rPr lang="es-ES_tradnl" sz="2400" dirty="0" smtClean="0"/>
              <a:t>notificando quien otorgará el subsidio </a:t>
            </a:r>
            <a:r>
              <a:rPr lang="es-ES_tradnl" sz="2400" dirty="0"/>
              <a:t>para el </a:t>
            </a:r>
            <a:r>
              <a:rPr lang="es-ES_tradnl" sz="2400" dirty="0" smtClean="0"/>
              <a:t>empleo</a:t>
            </a:r>
            <a:r>
              <a:rPr lang="es-ES_tradnl" sz="2400" dirty="0"/>
              <a:t>, en caso de que les proceda</a:t>
            </a:r>
            <a:r>
              <a:rPr lang="es-ES_tradnl" sz="2400" dirty="0" smtClean="0"/>
              <a:t>.</a:t>
            </a:r>
          </a:p>
          <a:p>
            <a:pPr marL="342900" indent="-342900" algn="just">
              <a:buFont typeface="Arial" panose="020B0604020202020204" pitchFamily="34" charset="0"/>
              <a:buChar char="•"/>
            </a:pPr>
            <a:endParaRPr lang="es-ES_tradnl" sz="2400" dirty="0"/>
          </a:p>
          <a:p>
            <a:pPr marL="342900" indent="-342900" algn="just">
              <a:buFont typeface="Arial" panose="020B0604020202020204" pitchFamily="34" charset="0"/>
              <a:buChar char="•"/>
            </a:pPr>
            <a:r>
              <a:rPr lang="es-MX" sz="2400" b="1" dirty="0"/>
              <a:t>Solicitar a </a:t>
            </a:r>
            <a:r>
              <a:rPr lang="es-MX" sz="2400" b="1" dirty="0" smtClean="0"/>
              <a:t>los trabajadores </a:t>
            </a:r>
            <a:r>
              <a:rPr lang="es-MX" sz="2400" dirty="0" smtClean="0"/>
              <a:t>se </a:t>
            </a:r>
            <a:r>
              <a:rPr lang="es-MX" sz="2400" dirty="0"/>
              <a:t>complementen los datos de </a:t>
            </a:r>
            <a:r>
              <a:rPr lang="es-MX" sz="2400" b="1" dirty="0"/>
              <a:t>RFC, NSS, CURP</a:t>
            </a:r>
            <a:r>
              <a:rPr lang="es-MX" sz="2400" dirty="0"/>
              <a:t>, datos obligatorios para la emisión del Comprobante Fiscal Digital por Internet (CFDI).</a:t>
            </a:r>
          </a:p>
          <a:p>
            <a:pPr marL="342900" indent="-342900" algn="just">
              <a:buFont typeface="Arial" panose="020B0604020202020204" pitchFamily="34" charset="0"/>
              <a:buChar char="•"/>
            </a:pPr>
            <a:endParaRPr lang="es-ES" sz="2400" dirty="0"/>
          </a:p>
          <a:p>
            <a:pPr algn="just">
              <a:buFont typeface="Arial" charset="0"/>
              <a:buChar char="•"/>
            </a:pPr>
            <a:endParaRPr lang="es-MX" sz="2133" dirty="0"/>
          </a:p>
        </p:txBody>
      </p:sp>
      <p:sp>
        <p:nvSpPr>
          <p:cNvPr id="4" name="1 Título"/>
          <p:cNvSpPr txBox="1">
            <a:spLocks/>
          </p:cNvSpPr>
          <p:nvPr/>
        </p:nvSpPr>
        <p:spPr>
          <a:xfrm>
            <a:off x="1463784" y="261627"/>
            <a:ext cx="10515600" cy="830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s-IS" b="1" i="1" dirty="0" smtClean="0">
                <a:effectLst>
                  <a:outerShdw blurRad="38100" dist="38100" dir="2700000" algn="tl">
                    <a:srgbClr val="000000">
                      <a:alpha val="43137"/>
                    </a:srgbClr>
                  </a:outerShdw>
                </a:effectLst>
              </a:rPr>
              <a:t>… </a:t>
            </a:r>
            <a:r>
              <a:rPr lang="es-MX" b="1" i="1" dirty="0" smtClean="0">
                <a:effectLst>
                  <a:outerShdw blurRad="38100" dist="38100" dir="2700000" algn="tl">
                    <a:srgbClr val="000000">
                      <a:alpha val="43137"/>
                    </a:srgbClr>
                  </a:outerShdw>
                </a:effectLst>
              </a:rPr>
              <a:t>Nómina</a:t>
            </a:r>
            <a:endParaRPr lang="es-MX"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77420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6154" y="1289835"/>
            <a:ext cx="10919692" cy="4483215"/>
          </a:xfrm>
          <a:prstGeom prst="rect">
            <a:avLst/>
          </a:prstGeom>
        </p:spPr>
        <p:txBody>
          <a:bodyPr wrap="square">
            <a:spAutoFit/>
          </a:bodyPr>
          <a:lstStyle/>
          <a:p>
            <a:pPr algn="just"/>
            <a:r>
              <a:rPr lang="es-MX" sz="2400" dirty="0" smtClean="0">
                <a:cs typeface="Arial" pitchFamily="34" charset="0"/>
              </a:rPr>
              <a:t>Los </a:t>
            </a:r>
            <a:r>
              <a:rPr lang="es-MX" sz="2400" dirty="0">
                <a:cs typeface="Arial" pitchFamily="34" charset="0"/>
              </a:rPr>
              <a:t>recursos del ejercicio </a:t>
            </a:r>
            <a:r>
              <a:rPr lang="es-MX" sz="2400" dirty="0" smtClean="0">
                <a:cs typeface="Arial" pitchFamily="34" charset="0"/>
              </a:rPr>
              <a:t>2018 </a:t>
            </a:r>
            <a:r>
              <a:rPr lang="es-MX" sz="2400" dirty="0">
                <a:cs typeface="Arial" pitchFamily="34" charset="0"/>
              </a:rPr>
              <a:t>deberán ser ejercidos y registrados en el sistema contable </a:t>
            </a:r>
            <a:r>
              <a:rPr lang="es-MX" sz="2400" dirty="0" smtClean="0">
                <a:cs typeface="Arial" pitchFamily="34" charset="0"/>
              </a:rPr>
              <a:t>institucional (AFIN) para </a:t>
            </a:r>
            <a:r>
              <a:rPr lang="es-MX" sz="2400" dirty="0">
                <a:cs typeface="Arial" pitchFamily="34" charset="0"/>
              </a:rPr>
              <a:t>lo cual se atenderá lo siguiente:</a:t>
            </a:r>
          </a:p>
          <a:p>
            <a:pPr algn="just"/>
            <a:endParaRPr lang="es-MX" sz="2400" dirty="0">
              <a:cs typeface="Arial" pitchFamily="34" charset="0"/>
            </a:endParaRPr>
          </a:p>
          <a:p>
            <a:pPr marL="342900" indent="-342900" algn="just">
              <a:buFont typeface="Arial" panose="020B0604020202020204" pitchFamily="34" charset="0"/>
              <a:buChar char="•"/>
            </a:pPr>
            <a:r>
              <a:rPr lang="es-MX" sz="2400" dirty="0">
                <a:cs typeface="Arial" pitchFamily="34" charset="0"/>
              </a:rPr>
              <a:t>Todas las </a:t>
            </a:r>
            <a:r>
              <a:rPr lang="es-MX" sz="2400" b="1" dirty="0">
                <a:cs typeface="Arial" pitchFamily="34" charset="0"/>
              </a:rPr>
              <a:t>solicitudes de recursos del ejercicio </a:t>
            </a:r>
            <a:r>
              <a:rPr lang="es-MX" sz="2400" b="1" dirty="0" smtClean="0">
                <a:cs typeface="Arial" pitchFamily="34" charset="0"/>
              </a:rPr>
              <a:t>2018 </a:t>
            </a:r>
            <a:r>
              <a:rPr lang="es-MX" sz="2400" dirty="0">
                <a:cs typeface="Arial" pitchFamily="34" charset="0"/>
              </a:rPr>
              <a:t>de los tipos compra, reposición, recibo, y parcial que hayan sido transferidos los recursos por la Unidad de Egresos </a:t>
            </a:r>
            <a:r>
              <a:rPr lang="es-MX" sz="2400" b="1" dirty="0">
                <a:cs typeface="Arial" pitchFamily="34" charset="0"/>
              </a:rPr>
              <a:t>deberán quedar registrados</a:t>
            </a:r>
            <a:r>
              <a:rPr lang="es-MX" sz="2400" dirty="0">
                <a:cs typeface="Arial" pitchFamily="34" charset="0"/>
              </a:rPr>
              <a:t> en sistema hasta el </a:t>
            </a:r>
            <a:r>
              <a:rPr lang="es-MX" sz="2400" b="1" dirty="0">
                <a:cs typeface="Arial" pitchFamily="34" charset="0"/>
              </a:rPr>
              <a:t>momento contable del pagado</a:t>
            </a:r>
            <a:r>
              <a:rPr lang="es-MX" sz="2400" dirty="0">
                <a:cs typeface="Arial" pitchFamily="34" charset="0"/>
              </a:rPr>
              <a:t>.</a:t>
            </a:r>
          </a:p>
          <a:p>
            <a:pPr marL="342900" indent="-342900" algn="just">
              <a:buFont typeface="Arial" panose="020B0604020202020204" pitchFamily="34" charset="0"/>
              <a:buChar char="•"/>
            </a:pPr>
            <a:endParaRPr lang="es-MX" sz="2400" dirty="0">
              <a:cs typeface="Arial" pitchFamily="34" charset="0"/>
            </a:endParaRPr>
          </a:p>
          <a:p>
            <a:pPr marL="342900" indent="-342900" algn="just">
              <a:buFont typeface="Arial" panose="020B0604020202020204" pitchFamily="34" charset="0"/>
              <a:buChar char="•"/>
            </a:pPr>
            <a:r>
              <a:rPr lang="es-MX" sz="2400" b="1" dirty="0" smtClean="0">
                <a:cs typeface="Arial" pitchFamily="34" charset="0"/>
              </a:rPr>
              <a:t>Comprobar </a:t>
            </a:r>
            <a:r>
              <a:rPr lang="es-MX" sz="2400" b="1" dirty="0">
                <a:cs typeface="Arial" pitchFamily="34" charset="0"/>
              </a:rPr>
              <a:t>los vales pagados </a:t>
            </a:r>
            <a:r>
              <a:rPr lang="es-MX" sz="2400" dirty="0" smtClean="0">
                <a:cs typeface="Arial" pitchFamily="34" charset="0"/>
              </a:rPr>
              <a:t>y </a:t>
            </a:r>
            <a:r>
              <a:rPr lang="es-MX" sz="2400" b="1" dirty="0" smtClean="0">
                <a:cs typeface="Arial" pitchFamily="34" charset="0"/>
              </a:rPr>
              <a:t>amortizar </a:t>
            </a:r>
            <a:r>
              <a:rPr lang="es-MX" sz="2400" b="1" dirty="0">
                <a:cs typeface="Arial" pitchFamily="34" charset="0"/>
              </a:rPr>
              <a:t>los anticipos </a:t>
            </a:r>
            <a:r>
              <a:rPr lang="es-MX" sz="2400" dirty="0">
                <a:cs typeface="Arial" pitchFamily="34" charset="0"/>
              </a:rPr>
              <a:t>entregados a los proveedores o contratistas (recibir los bienes) con cargo al presupuesto </a:t>
            </a:r>
            <a:r>
              <a:rPr lang="es-MX" sz="2400" dirty="0" smtClean="0">
                <a:cs typeface="Arial" pitchFamily="34" charset="0"/>
              </a:rPr>
              <a:t>2018.</a:t>
            </a:r>
            <a:endParaRPr lang="es-MX" sz="2400" dirty="0">
              <a:cs typeface="Arial" pitchFamily="34" charset="0"/>
            </a:endParaRPr>
          </a:p>
          <a:p>
            <a:pPr marL="342900" indent="-342900" algn="just">
              <a:buFont typeface="Arial" panose="020B0604020202020204" pitchFamily="34" charset="0"/>
              <a:buChar char="•"/>
            </a:pPr>
            <a:endParaRPr lang="es-MX" sz="2400" dirty="0">
              <a:cs typeface="Arial" pitchFamily="34" charset="0"/>
            </a:endParaRPr>
          </a:p>
          <a:p>
            <a:pPr marL="342900" indent="-342900" algn="just">
              <a:buFont typeface="Arial" panose="020B0604020202020204" pitchFamily="34" charset="0"/>
              <a:buChar char="•"/>
            </a:pPr>
            <a:endParaRPr lang="es-MX" sz="2400" dirty="0">
              <a:cs typeface="Arial" pitchFamily="34" charset="0"/>
            </a:endParaRPr>
          </a:p>
          <a:p>
            <a:pPr algn="just">
              <a:buFont typeface="Arial" charset="0"/>
              <a:buChar char="•"/>
            </a:pPr>
            <a:endParaRPr lang="es-MX" sz="2133" dirty="0"/>
          </a:p>
        </p:txBody>
      </p:sp>
      <p:sp>
        <p:nvSpPr>
          <p:cNvPr id="3" name="1 Título"/>
          <p:cNvSpPr txBox="1">
            <a:spLocks/>
          </p:cNvSpPr>
          <p:nvPr/>
        </p:nvSpPr>
        <p:spPr>
          <a:xfrm>
            <a:off x="1463784" y="261627"/>
            <a:ext cx="10515600" cy="830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MX" b="1" dirty="0" smtClean="0">
                <a:effectLst>
                  <a:outerShdw blurRad="38100" dist="38100" dir="2700000" algn="tl">
                    <a:srgbClr val="000000">
                      <a:alpha val="43137"/>
                    </a:srgbClr>
                  </a:outerShdw>
                </a:effectLst>
              </a:rPr>
              <a:t>Gasto de operación</a:t>
            </a:r>
            <a:endParaRPr lang="es-MX"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9812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6154" y="712322"/>
            <a:ext cx="10919692" cy="5591211"/>
          </a:xfrm>
          <a:prstGeom prst="rect">
            <a:avLst/>
          </a:prstGeom>
        </p:spPr>
        <p:txBody>
          <a:bodyPr wrap="square">
            <a:spAutoFit/>
          </a:bodyPr>
          <a:lstStyle/>
          <a:p>
            <a:pPr marL="342900" indent="-342900" algn="just">
              <a:buFont typeface="Arial" panose="020B0604020202020204" pitchFamily="34" charset="0"/>
              <a:buChar char="•"/>
            </a:pPr>
            <a:endParaRPr lang="es-MX" sz="2400" dirty="0">
              <a:cs typeface="Arial" pitchFamily="34" charset="0"/>
            </a:endParaRPr>
          </a:p>
          <a:p>
            <a:pPr marL="342900" indent="-342900" algn="just">
              <a:buFont typeface="Arial" panose="020B0604020202020204" pitchFamily="34" charset="0"/>
              <a:buChar char="•"/>
            </a:pPr>
            <a:r>
              <a:rPr lang="es-MX" sz="2400" dirty="0">
                <a:cs typeface="Arial" pitchFamily="34" charset="0"/>
              </a:rPr>
              <a:t>Los </a:t>
            </a:r>
            <a:r>
              <a:rPr lang="es-MX" sz="2400" b="1" dirty="0">
                <a:cs typeface="Arial" pitchFamily="34" charset="0"/>
              </a:rPr>
              <a:t>compromisos adquiridos al cierre del ejercicio </a:t>
            </a:r>
            <a:r>
              <a:rPr lang="es-MX" sz="2400" dirty="0">
                <a:cs typeface="Arial" pitchFamily="34" charset="0"/>
              </a:rPr>
              <a:t>con cargo al presupuesto </a:t>
            </a:r>
            <a:r>
              <a:rPr lang="es-MX" sz="2400" dirty="0" smtClean="0">
                <a:cs typeface="Arial" pitchFamily="34" charset="0"/>
              </a:rPr>
              <a:t>2018, </a:t>
            </a:r>
            <a:r>
              <a:rPr lang="es-MX" sz="2400" b="1" dirty="0">
                <a:cs typeface="Arial" pitchFamily="34" charset="0"/>
              </a:rPr>
              <a:t>que no fueron transferidos por la Unidad de Egresos  </a:t>
            </a:r>
            <a:r>
              <a:rPr lang="es-MX" sz="2400" dirty="0">
                <a:cs typeface="Arial" pitchFamily="34" charset="0"/>
              </a:rPr>
              <a:t>deberán ser registrados en el sistema contable institucional hasta el momento contable del </a:t>
            </a:r>
            <a:r>
              <a:rPr lang="es-MX" sz="2400" b="1" u="sng" dirty="0">
                <a:cs typeface="Arial" pitchFamily="34" charset="0"/>
              </a:rPr>
              <a:t>Devengado</a:t>
            </a:r>
            <a:r>
              <a:rPr lang="es-MX" sz="2400" dirty="0">
                <a:cs typeface="Arial" pitchFamily="34" charset="0"/>
              </a:rPr>
              <a:t>, lo anterior para que permita que sean </a:t>
            </a:r>
            <a:r>
              <a:rPr lang="es-MX" sz="2400" dirty="0" smtClean="0">
                <a:cs typeface="Arial" pitchFamily="34" charset="0"/>
              </a:rPr>
              <a:t>validados </a:t>
            </a:r>
            <a:r>
              <a:rPr lang="es-MX" sz="2400" dirty="0">
                <a:cs typeface="Arial" pitchFamily="34" charset="0"/>
              </a:rPr>
              <a:t>como </a:t>
            </a:r>
            <a:r>
              <a:rPr lang="es-MX" sz="2400" b="1" dirty="0">
                <a:cs typeface="Arial" pitchFamily="34" charset="0"/>
              </a:rPr>
              <a:t>Adeudos de Ejercicios Anteriores (ADEFAS). </a:t>
            </a:r>
            <a:endParaRPr lang="es-MX" sz="2400" b="1" dirty="0" smtClean="0">
              <a:cs typeface="Arial" pitchFamily="34" charset="0"/>
            </a:endParaRPr>
          </a:p>
          <a:p>
            <a:pPr marL="342900" indent="-342900" algn="just">
              <a:buFont typeface="Arial" panose="020B0604020202020204" pitchFamily="34" charset="0"/>
              <a:buChar char="•"/>
            </a:pPr>
            <a:endParaRPr lang="es-MX" sz="2400" b="1" dirty="0" smtClean="0">
              <a:cs typeface="Arial" pitchFamily="34" charset="0"/>
            </a:endParaRPr>
          </a:p>
          <a:p>
            <a:pPr marL="342900" indent="-342900" algn="just">
              <a:buFont typeface="Arial" charset="0"/>
              <a:buChar char="•"/>
            </a:pPr>
            <a:r>
              <a:rPr lang="es-MX" sz="2400" b="1" dirty="0" smtClean="0">
                <a:cs typeface="Arial" pitchFamily="34" charset="0"/>
              </a:rPr>
              <a:t>Notificar </a:t>
            </a:r>
            <a:r>
              <a:rPr lang="es-MX" sz="2400" dirty="0" smtClean="0">
                <a:cs typeface="Arial" pitchFamily="34" charset="0"/>
              </a:rPr>
              <a:t>oportunamente </a:t>
            </a:r>
            <a:r>
              <a:rPr lang="es-MX" sz="2400" b="1" dirty="0" smtClean="0">
                <a:cs typeface="Arial" pitchFamily="34" charset="0"/>
              </a:rPr>
              <a:t>las retenciones del 5 al millar, y las entidades que administren cuenta</a:t>
            </a:r>
            <a:r>
              <a:rPr lang="es-MX" sz="2400" dirty="0" smtClean="0"/>
              <a:t>s </a:t>
            </a:r>
            <a:r>
              <a:rPr lang="es-MX" sz="2400" b="1" dirty="0"/>
              <a:t>bancarias específicas </a:t>
            </a:r>
            <a:r>
              <a:rPr lang="es-MX" sz="2400" dirty="0" smtClean="0"/>
              <a:t>de las que derive la obligación de ésta, deberán </a:t>
            </a:r>
            <a:r>
              <a:rPr lang="es-MX" sz="2400" dirty="0"/>
              <a:t>realizar el entero del 5 al millar a las cuentas bancarias </a:t>
            </a:r>
            <a:r>
              <a:rPr lang="es-MX" sz="2400" dirty="0" smtClean="0"/>
              <a:t>establecidas por la Secretaria de Planeación, Administración y Finanzas (SEPAF) a </a:t>
            </a:r>
            <a:r>
              <a:rPr lang="es-MX" sz="2400" dirty="0"/>
              <a:t>más </a:t>
            </a:r>
            <a:r>
              <a:rPr lang="es-MX" sz="2400" dirty="0" smtClean="0"/>
              <a:t>tardar cinco días </a:t>
            </a:r>
            <a:r>
              <a:rPr lang="es-MX" sz="2400" dirty="0"/>
              <a:t>posteriores a la fecha de pago al </a:t>
            </a:r>
            <a:r>
              <a:rPr lang="es-MX" sz="2400" dirty="0" smtClean="0"/>
              <a:t>contratista.</a:t>
            </a:r>
            <a:endParaRPr lang="es-ES_tradnl" sz="2400" dirty="0"/>
          </a:p>
          <a:p>
            <a:pPr marL="342900" indent="-342900" algn="just">
              <a:buFont typeface="Arial" charset="0"/>
              <a:buChar char="•"/>
            </a:pPr>
            <a:endParaRPr lang="es-ES_tradnl" sz="2400" dirty="0"/>
          </a:p>
          <a:p>
            <a:pPr marL="342900" indent="-342900" algn="just">
              <a:buFont typeface="Arial" panose="020B0604020202020204" pitchFamily="34" charset="0"/>
              <a:buChar char="•"/>
            </a:pPr>
            <a:endParaRPr lang="es-MX" sz="2400" dirty="0">
              <a:cs typeface="Arial" pitchFamily="34" charset="0"/>
            </a:endParaRPr>
          </a:p>
          <a:p>
            <a:pPr algn="just">
              <a:buFont typeface="Arial" charset="0"/>
              <a:buChar char="•"/>
            </a:pPr>
            <a:endParaRPr lang="es-MX" sz="2133" dirty="0"/>
          </a:p>
        </p:txBody>
      </p:sp>
      <p:sp>
        <p:nvSpPr>
          <p:cNvPr id="3" name="1 Título"/>
          <p:cNvSpPr txBox="1">
            <a:spLocks/>
          </p:cNvSpPr>
          <p:nvPr/>
        </p:nvSpPr>
        <p:spPr>
          <a:xfrm>
            <a:off x="1463784" y="261627"/>
            <a:ext cx="10515600" cy="830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s-IS" b="1" i="1" dirty="0" smtClean="0">
                <a:effectLst>
                  <a:outerShdw blurRad="38100" dist="38100" dir="2700000" algn="tl">
                    <a:srgbClr val="000000">
                      <a:alpha val="43137"/>
                    </a:srgbClr>
                  </a:outerShdw>
                </a:effectLst>
              </a:rPr>
              <a:t>… </a:t>
            </a:r>
            <a:r>
              <a:rPr lang="es-MX" b="1" i="1" dirty="0" smtClean="0">
                <a:effectLst>
                  <a:outerShdw blurRad="38100" dist="38100" dir="2700000" algn="tl">
                    <a:srgbClr val="000000">
                      <a:alpha val="43137"/>
                    </a:srgbClr>
                  </a:outerShdw>
                </a:effectLst>
              </a:rPr>
              <a:t>Gasto de operación</a:t>
            </a:r>
            <a:endParaRPr lang="es-MX"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001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314" y="1552353"/>
            <a:ext cx="10584543" cy="4102096"/>
          </a:xfrm>
        </p:spPr>
        <p:txBody>
          <a:bodyPr>
            <a:noAutofit/>
          </a:bodyPr>
          <a:lstStyle/>
          <a:p>
            <a:pPr marL="342900" lvl="0" indent="-342900" algn="just"/>
            <a:r>
              <a:rPr lang="es-ES_tradnl" sz="2400" dirty="0" smtClean="0">
                <a:cs typeface="Arial" pitchFamily="34" charset="0"/>
              </a:rPr>
              <a:t>Las dependencias </a:t>
            </a:r>
            <a:r>
              <a:rPr lang="es-ES_tradnl" sz="2400" dirty="0">
                <a:cs typeface="Arial" pitchFamily="34" charset="0"/>
              </a:rPr>
              <a:t>deberán </a:t>
            </a:r>
            <a:r>
              <a:rPr lang="es-ES_tradnl" sz="2400" b="1" dirty="0">
                <a:cs typeface="Arial" pitchFamily="34" charset="0"/>
              </a:rPr>
              <a:t>observar que las bolsas creadas en el ejercicio 2018 de recursos reasignados y/o reprogramados </a:t>
            </a:r>
            <a:r>
              <a:rPr lang="es-ES_tradnl" sz="2400" dirty="0">
                <a:cs typeface="Arial" pitchFamily="34" charset="0"/>
              </a:rPr>
              <a:t>y que principalmente tengan como origen de fuente de financiamiento (FNDI) presupuesto de ejercicios anteriores a 2018, </a:t>
            </a:r>
            <a:r>
              <a:rPr lang="es-ES_tradnl" sz="2400" b="1" dirty="0">
                <a:cs typeface="Arial" pitchFamily="34" charset="0"/>
              </a:rPr>
              <a:t>estén vinculadas a las cuentas ejecutoras del ejercicio anterior </a:t>
            </a:r>
            <a:r>
              <a:rPr lang="es-ES_tradnl" sz="2400" dirty="0">
                <a:cs typeface="Arial" pitchFamily="34" charset="0"/>
              </a:rPr>
              <a:t>y no se mezclen o asignen con cuentes específicas aperturadas para operación y manejo </a:t>
            </a:r>
            <a:r>
              <a:rPr lang="es-ES_tradnl" sz="2400" dirty="0" smtClean="0">
                <a:cs typeface="Arial" pitchFamily="34" charset="0"/>
              </a:rPr>
              <a:t>específico de </a:t>
            </a:r>
            <a:r>
              <a:rPr lang="es-ES_tradnl" sz="2400" dirty="0">
                <a:cs typeface="Arial" pitchFamily="34" charset="0"/>
              </a:rPr>
              <a:t>los recursos del ejercicio 2018</a:t>
            </a:r>
            <a:r>
              <a:rPr lang="es-ES_tradnl" sz="2400" dirty="0" smtClean="0">
                <a:cs typeface="Arial" pitchFamily="34" charset="0"/>
              </a:rPr>
              <a:t>.</a:t>
            </a:r>
          </a:p>
          <a:p>
            <a:pPr marL="342900" lvl="0" indent="-342900" algn="just"/>
            <a:endParaRPr lang="es-ES_tradnl" sz="2400" dirty="0">
              <a:cs typeface="Arial" pitchFamily="34" charset="0"/>
            </a:endParaRPr>
          </a:p>
          <a:p>
            <a:pPr marL="342900" lvl="0" indent="-342900" algn="just"/>
            <a:r>
              <a:rPr lang="es-ES_tradnl" sz="2400" b="1" dirty="0" smtClean="0">
                <a:cs typeface="Arial" pitchFamily="34" charset="0"/>
              </a:rPr>
              <a:t>Atender el procedimiento </a:t>
            </a:r>
            <a:r>
              <a:rPr lang="es-ES_tradnl" sz="2400" dirty="0" smtClean="0">
                <a:cs typeface="Arial" pitchFamily="34" charset="0"/>
              </a:rPr>
              <a:t>establecido para la recaudación de los </a:t>
            </a:r>
            <a:r>
              <a:rPr lang="es-ES_tradnl" sz="2400" b="1" dirty="0" smtClean="0">
                <a:cs typeface="Arial" pitchFamily="34" charset="0"/>
              </a:rPr>
              <a:t>recursos provenientes de </a:t>
            </a:r>
            <a:r>
              <a:rPr lang="es-ES_tradnl" sz="2400" b="1" dirty="0" err="1" smtClean="0">
                <a:cs typeface="Arial" pitchFamily="34" charset="0"/>
              </a:rPr>
              <a:t>CONACyT</a:t>
            </a:r>
            <a:r>
              <a:rPr lang="es-ES_tradnl" sz="2400" b="1" dirty="0" smtClean="0">
                <a:cs typeface="Arial" pitchFamily="34" charset="0"/>
              </a:rPr>
              <a:t>,</a:t>
            </a:r>
            <a:r>
              <a:rPr lang="es-ES_tradnl" sz="2400" dirty="0" smtClean="0">
                <a:cs typeface="Arial" pitchFamily="34" charset="0"/>
              </a:rPr>
              <a:t> que deberá realizarse a través de la cuenta general específica para este fondo y la gestión se realizará desde la cuenta bancaria específica.</a:t>
            </a:r>
            <a:endParaRPr lang="es-MX" sz="2400" dirty="0">
              <a:cs typeface="Arial" pitchFamily="34" charset="0"/>
            </a:endParaRPr>
          </a:p>
          <a:p>
            <a:pPr marL="342900" indent="-342900" algn="just"/>
            <a:endParaRPr lang="es-MX" sz="2400" dirty="0">
              <a:cs typeface="Arial" pitchFamily="34" charset="0"/>
            </a:endParaRPr>
          </a:p>
        </p:txBody>
      </p:sp>
      <p:sp>
        <p:nvSpPr>
          <p:cNvPr id="4" name="1 Título"/>
          <p:cNvSpPr txBox="1">
            <a:spLocks/>
          </p:cNvSpPr>
          <p:nvPr/>
        </p:nvSpPr>
        <p:spPr>
          <a:xfrm>
            <a:off x="1463784" y="261627"/>
            <a:ext cx="10515600" cy="8305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is-IS" b="1" i="1" dirty="0" smtClean="0">
                <a:effectLst>
                  <a:outerShdw blurRad="38100" dist="38100" dir="2700000" algn="tl">
                    <a:srgbClr val="000000">
                      <a:alpha val="43137"/>
                    </a:srgbClr>
                  </a:outerShdw>
                </a:effectLst>
              </a:rPr>
              <a:t>… </a:t>
            </a:r>
            <a:r>
              <a:rPr lang="es-MX" b="1" i="1" dirty="0" smtClean="0">
                <a:effectLst>
                  <a:outerShdw blurRad="38100" dist="38100" dir="2700000" algn="tl">
                    <a:srgbClr val="000000">
                      <a:alpha val="43137"/>
                    </a:srgbClr>
                  </a:outerShdw>
                </a:effectLst>
              </a:rPr>
              <a:t>Gasto de operación</a:t>
            </a:r>
            <a:endParaRPr lang="es-MX"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4549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1262" y="666983"/>
            <a:ext cx="11772015" cy="747259"/>
          </a:xfrm>
        </p:spPr>
        <p:txBody>
          <a:bodyPr anchor="ctr">
            <a:normAutofit fontScale="90000"/>
          </a:bodyPr>
          <a:lstStyle/>
          <a:p>
            <a:pPr algn="r"/>
            <a:r>
              <a:rPr lang="es-MX" sz="4900" b="1" dirty="0" smtClean="0">
                <a:effectLst>
                  <a:outerShdw blurRad="38100" dist="38100" dir="2700000" algn="tl">
                    <a:srgbClr val="000000">
                      <a:alpha val="43137"/>
                    </a:srgbClr>
                  </a:outerShdw>
                </a:effectLst>
              </a:rPr>
              <a:t>Contabilidad institucional</a:t>
            </a:r>
            <a:endParaRPr lang="es-MX" sz="4900"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94657" y="1712686"/>
            <a:ext cx="10645976" cy="4290105"/>
          </a:xfrm>
        </p:spPr>
        <p:txBody>
          <a:bodyPr>
            <a:noAutofit/>
          </a:bodyPr>
          <a:lstStyle/>
          <a:p>
            <a:pPr marL="342900" lvl="0" indent="-342900" algn="just"/>
            <a:r>
              <a:rPr lang="es-MX" sz="2400" b="1" dirty="0" smtClean="0"/>
              <a:t>Registrar</a:t>
            </a:r>
            <a:r>
              <a:rPr lang="es-MX" sz="2400" dirty="0" smtClean="0"/>
              <a:t> </a:t>
            </a:r>
            <a:r>
              <a:rPr lang="es-MX" sz="2400" dirty="0"/>
              <a:t>la </a:t>
            </a:r>
            <a:r>
              <a:rPr lang="es-MX" sz="2400" b="1" dirty="0"/>
              <a:t>partida del clasificador por objeto del gasto que corresponda </a:t>
            </a:r>
            <a:r>
              <a:rPr lang="es-MX" sz="2400" dirty="0"/>
              <a:t>al concepto de la adquisición del bien o servicio</a:t>
            </a:r>
            <a:r>
              <a:rPr lang="es-MX" sz="2400" dirty="0" smtClean="0"/>
              <a:t>.</a:t>
            </a:r>
            <a:endParaRPr lang="es-MX" sz="2400" dirty="0"/>
          </a:p>
          <a:p>
            <a:pPr lvl="1" algn="just">
              <a:buFont typeface="Courier New" charset="0"/>
              <a:buChar char="o"/>
            </a:pPr>
            <a:r>
              <a:rPr lang="es-MX" dirty="0"/>
              <a:t>Para </a:t>
            </a:r>
            <a:r>
              <a:rPr lang="es-MX" dirty="0" smtClean="0"/>
              <a:t>atender este supuesto, se </a:t>
            </a:r>
            <a:r>
              <a:rPr lang="es-MX" dirty="0"/>
              <a:t>deberá prever en su caso, la compensación interna que se requiera</a:t>
            </a:r>
            <a:r>
              <a:rPr lang="es-MX" dirty="0" smtClean="0"/>
              <a:t>.</a:t>
            </a:r>
          </a:p>
          <a:p>
            <a:pPr lvl="1" algn="just">
              <a:buFont typeface="Courier New" charset="0"/>
              <a:buChar char="o"/>
            </a:pPr>
            <a:endParaRPr lang="es-MX" dirty="0"/>
          </a:p>
          <a:p>
            <a:pPr marL="342900" lvl="0" indent="-342900" algn="just"/>
            <a:r>
              <a:rPr lang="es-MX" sz="2400" b="1" dirty="0"/>
              <a:t>Registrar de forma </a:t>
            </a:r>
            <a:r>
              <a:rPr lang="es-MX" sz="2400" dirty="0"/>
              <a:t>oportuna las retenciones</a:t>
            </a:r>
            <a:r>
              <a:rPr lang="es-MX" sz="2400" dirty="0" smtClean="0"/>
              <a:t>.</a:t>
            </a:r>
          </a:p>
          <a:p>
            <a:pPr marL="342900" lvl="0" indent="-342900" algn="just"/>
            <a:endParaRPr lang="es-MX" sz="2400" dirty="0"/>
          </a:p>
          <a:p>
            <a:pPr marL="342900" lvl="0" indent="-342900" algn="just"/>
            <a:r>
              <a:rPr lang="es-MX" sz="2400" b="1" dirty="0"/>
              <a:t>Solventar las incidencias reportadas</a:t>
            </a:r>
            <a:r>
              <a:rPr lang="es-MX" sz="2400" b="1" dirty="0" smtClean="0"/>
              <a:t>.</a:t>
            </a:r>
          </a:p>
          <a:p>
            <a:pPr marL="342900" lvl="0" indent="-342900" algn="just"/>
            <a:endParaRPr lang="es-MX" sz="2400" dirty="0"/>
          </a:p>
          <a:p>
            <a:pPr marL="342900" lvl="0" indent="-342900" algn="just"/>
            <a:r>
              <a:rPr lang="es-ES" sz="2400" b="1" dirty="0"/>
              <a:t>Entregar comprobaciones financieras</a:t>
            </a:r>
            <a:r>
              <a:rPr lang="es-ES" sz="2400" b="1" dirty="0" smtClean="0"/>
              <a:t>.</a:t>
            </a:r>
            <a:endParaRPr lang="es-MX" sz="2400" b="1" dirty="0"/>
          </a:p>
        </p:txBody>
      </p:sp>
    </p:spTree>
    <p:extLst>
      <p:ext uri="{BB962C8B-B14F-4D97-AF65-F5344CB8AC3E}">
        <p14:creationId xmlns:p14="http://schemas.microsoft.com/office/powerpoint/2010/main" val="2507581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4100</Words>
  <Application>Microsoft Macintosh PowerPoint</Application>
  <PresentationFormat>Panorámica</PresentationFormat>
  <Paragraphs>385</Paragraphs>
  <Slides>45</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45</vt:i4>
      </vt:variant>
    </vt:vector>
  </HeadingPairs>
  <TitlesOfParts>
    <vt:vector size="52" baseType="lpstr">
      <vt:lpstr>Arial</vt:lpstr>
      <vt:lpstr>Calibri</vt:lpstr>
      <vt:lpstr>Calibri Light</vt:lpstr>
      <vt:lpstr>Courier New</vt:lpstr>
      <vt:lpstr>Times New Roman</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Contabilidad institucional</vt:lpstr>
      <vt:lpstr>… Contabilidad institucional</vt:lpstr>
      <vt:lpstr>… Contabilidad institucional</vt:lpstr>
      <vt:lpstr>… Contabilidad institucional</vt:lpstr>
      <vt:lpstr>… Contabilidad institucional</vt:lpstr>
      <vt:lpstr>… Contabilidad institucional Servicios bancarios</vt:lpstr>
      <vt:lpstr>… Contabilidad institucional Servicios bancarios</vt:lpstr>
      <vt:lpstr>… Contabilidad institucional Servicios bancarios</vt:lpstr>
      <vt:lpstr>Obligaciones fiscales</vt:lpstr>
      <vt:lpstr>… Obligaciones fiscales</vt:lpstr>
      <vt:lpstr>… Obligaciones fiscales</vt:lpstr>
      <vt:lpstr>… Obligaciones fiscales</vt:lpstr>
      <vt:lpstr>… Obligaciones fiscales</vt:lpstr>
      <vt:lpstr>… Obligaciones fiscales</vt:lpstr>
      <vt:lpstr>… Obligaciones fiscales</vt:lpstr>
      <vt:lpstr>… Obligaciones fiscales</vt:lpstr>
      <vt:lpstr>… Obligaciones fiscales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Mayola</dc:creator>
  <cp:lastModifiedBy>Usuario de Microsoft Office</cp:lastModifiedBy>
  <cp:revision>91</cp:revision>
  <dcterms:created xsi:type="dcterms:W3CDTF">2018-08-24T18:30:16Z</dcterms:created>
  <dcterms:modified xsi:type="dcterms:W3CDTF">2018-08-31T15:45:18Z</dcterms:modified>
</cp:coreProperties>
</file>