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2" r:id="rId3"/>
    <p:sldId id="303" r:id="rId4"/>
    <p:sldId id="304" r:id="rId5"/>
    <p:sldId id="302" r:id="rId6"/>
    <p:sldId id="269" r:id="rId7"/>
    <p:sldId id="270" r:id="rId8"/>
    <p:sldId id="267" r:id="rId9"/>
    <p:sldId id="257" r:id="rId10"/>
    <p:sldId id="263" r:id="rId11"/>
    <p:sldId id="293" r:id="rId12"/>
    <p:sldId id="290" r:id="rId13"/>
    <p:sldId id="300" r:id="rId14"/>
    <p:sldId id="301" r:id="rId15"/>
    <p:sldId id="268" r:id="rId16"/>
    <p:sldId id="296" r:id="rId17"/>
    <p:sldId id="298" r:id="rId18"/>
    <p:sldId id="297" r:id="rId19"/>
    <p:sldId id="261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12"/>
    <a:srgbClr val="9EBB5D"/>
    <a:srgbClr val="C0D395"/>
    <a:srgbClr val="9093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1" autoAdjust="0"/>
    <p:restoredTop sz="50000" autoAdjust="0"/>
  </p:normalViewPr>
  <p:slideViewPr>
    <p:cSldViewPr snapToGrid="0" showGuides="1">
      <p:cViewPr>
        <p:scale>
          <a:sx n="122" d="100"/>
          <a:sy n="122" d="100"/>
        </p:scale>
        <p:origin x="144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image" Target="../media/image12.png"/><Relationship Id="rId2" Type="http://schemas.microsoft.com/office/2007/relationships/hdphoto" Target="../media/hdphoto4.wdp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image" Target="../media/image12.png"/><Relationship Id="rId2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E2BB5-6C90-4312-B20F-6C7401A2D22B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6FA6442A-5483-44B1-BED9-F4E68C60C2BD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28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Documentos normativos</a:t>
          </a:r>
          <a:endParaRPr lang="es-MX" sz="28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560C8-65ED-4A42-9A1F-76A548090C09}" type="parTrans" cxnId="{161CDDEA-696C-47A9-8959-D676C20AD863}">
      <dgm:prSet/>
      <dgm:spPr/>
      <dgm:t>
        <a:bodyPr/>
        <a:lstStyle/>
        <a:p>
          <a:endParaRPr lang="es-MX"/>
        </a:p>
      </dgm:t>
    </dgm:pt>
    <dgm:pt modelId="{A67A5DCA-57A6-49CB-8B85-89451CEEDE63}" type="sibTrans" cxnId="{161CDDEA-696C-47A9-8959-D676C20AD863}">
      <dgm:prSet/>
      <dgm:spPr/>
      <dgm:t>
        <a:bodyPr/>
        <a:lstStyle/>
        <a:p>
          <a:endParaRPr lang="es-MX"/>
        </a:p>
      </dgm:t>
    </dgm:pt>
    <dgm:pt modelId="{2912F7F5-D34B-4981-9DC7-77258A00AD66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Acuerdo No. RG/019/2018 </a:t>
          </a:r>
          <a:r>
            <a:rPr lang="es-MX" sz="2800" b="1" dirty="0" smtClean="0">
              <a:solidFill>
                <a:srgbClr val="4A4512"/>
              </a:solidFill>
            </a:rPr>
            <a:t>Lineamientos para la Asignación y Uso de la Tarjeta de Débito Corporativa (TDCor) para Viáticos o Gastos de Representación</a:t>
          </a:r>
          <a:r>
            <a:rPr lang="es-MX" sz="2800" b="1" dirty="0" smtClean="0"/>
            <a:t> de la Universidad de Guadalajara, </a:t>
          </a:r>
          <a:r>
            <a:rPr lang="es-MX" sz="2800" b="0" dirty="0" smtClean="0"/>
            <a:t>de observancia obligatoria para la Red Universitaria.</a:t>
          </a:r>
          <a:endParaRPr lang="es-MX" sz="2800" b="0" dirty="0"/>
        </a:p>
      </dgm:t>
    </dgm:pt>
    <dgm:pt modelId="{4FBD724D-608B-404D-8D03-3E33B5B15044}" type="parTrans" cxnId="{A859BD30-6F1A-4B00-B56E-02DD6567894C}">
      <dgm:prSet/>
      <dgm:spPr/>
      <dgm:t>
        <a:bodyPr/>
        <a:lstStyle/>
        <a:p>
          <a:endParaRPr lang="es-MX"/>
        </a:p>
      </dgm:t>
    </dgm:pt>
    <dgm:pt modelId="{6CB56F88-BB96-4D57-BC4E-762405B78295}" type="sibTrans" cxnId="{A859BD30-6F1A-4B00-B56E-02DD6567894C}">
      <dgm:prSet/>
      <dgm:spPr/>
      <dgm:t>
        <a:bodyPr/>
        <a:lstStyle/>
        <a:p>
          <a:endParaRPr lang="es-MX"/>
        </a:p>
      </dgm:t>
    </dgm:pt>
    <dgm:pt modelId="{794E4DC3-1FD0-AC4C-9886-AC1A979CA26D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Serán aplicables conjuntamente con la </a:t>
          </a:r>
          <a:r>
            <a:rPr lang="es-MX" sz="2800" b="1" dirty="0" smtClean="0">
              <a:solidFill>
                <a:srgbClr val="4A4512"/>
              </a:solidFill>
            </a:rPr>
            <a:t>Circular 3/2018 </a:t>
          </a:r>
          <a:r>
            <a:rPr lang="es-MX" sz="2800" b="0" dirty="0" smtClean="0"/>
            <a:t>emitida por la </a:t>
          </a:r>
          <a:r>
            <a:rPr lang="es-MX" sz="2800" b="1" dirty="0" smtClean="0">
              <a:solidFill>
                <a:srgbClr val="4A4512"/>
              </a:solidFill>
            </a:rPr>
            <a:t>Comisión de Hacienda</a:t>
          </a:r>
          <a:r>
            <a:rPr lang="es-MX" sz="2800" b="0" dirty="0" smtClean="0"/>
            <a:t>, en la que se establecen los </a:t>
          </a:r>
          <a:r>
            <a:rPr lang="es-MX" sz="2800" b="1" dirty="0" smtClean="0">
              <a:solidFill>
                <a:srgbClr val="4A4512"/>
              </a:solidFill>
            </a:rPr>
            <a:t>Lineamientos para la Asignación de Viáticos.</a:t>
          </a:r>
          <a:endParaRPr lang="es-MX" sz="2800" b="1" dirty="0">
            <a:solidFill>
              <a:srgbClr val="4A4512"/>
            </a:solidFill>
          </a:endParaRPr>
        </a:p>
      </dgm:t>
    </dgm:pt>
    <dgm:pt modelId="{7F83E972-3E01-F048-B3DE-A8DCA9E06899}" type="parTrans" cxnId="{19ECF353-DDF8-8544-A63C-A98D46D33055}">
      <dgm:prSet/>
      <dgm:spPr/>
      <dgm:t>
        <a:bodyPr/>
        <a:lstStyle/>
        <a:p>
          <a:endParaRPr lang="es-ES_tradnl"/>
        </a:p>
      </dgm:t>
    </dgm:pt>
    <dgm:pt modelId="{35B4C9A3-E97A-D74F-8E72-3AF802B7CE1D}" type="sibTrans" cxnId="{19ECF353-DDF8-8544-A63C-A98D46D33055}">
      <dgm:prSet/>
      <dgm:spPr/>
      <dgm:t>
        <a:bodyPr/>
        <a:lstStyle/>
        <a:p>
          <a:endParaRPr lang="es-ES_tradnl"/>
        </a:p>
      </dgm:t>
    </dgm:pt>
    <dgm:pt modelId="{43201B85-E7EA-BC48-A9FF-464C32B0AEA5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endParaRPr lang="es-MX" sz="2800" b="0" dirty="0"/>
        </a:p>
      </dgm:t>
    </dgm:pt>
    <dgm:pt modelId="{5E3C9909-6165-D14B-83DA-A121EED26701}" type="parTrans" cxnId="{C03F5C9C-51F5-944C-A433-61E29CBC4117}">
      <dgm:prSet/>
      <dgm:spPr/>
      <dgm:t>
        <a:bodyPr/>
        <a:lstStyle/>
        <a:p>
          <a:endParaRPr lang="es-ES_tradnl"/>
        </a:p>
      </dgm:t>
    </dgm:pt>
    <dgm:pt modelId="{D2BA1FCC-0C99-294F-BDDC-47127B66FBDA}" type="sibTrans" cxnId="{C03F5C9C-51F5-944C-A433-61E29CBC4117}">
      <dgm:prSet/>
      <dgm:spPr/>
      <dgm:t>
        <a:bodyPr/>
        <a:lstStyle/>
        <a:p>
          <a:endParaRPr lang="es-ES_tradnl"/>
        </a:p>
      </dgm:t>
    </dgm:pt>
    <dgm:pt modelId="{E15E8F70-DE25-4D2B-B44B-6475697CD3C2}" type="pres">
      <dgm:prSet presAssocID="{52EE2BB5-6C90-4312-B20F-6C7401A2D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070825-CE22-43A0-B3D8-5EBB19ED5910}" type="pres">
      <dgm:prSet presAssocID="{6FA6442A-5483-44B1-BED9-F4E68C60C2BD}" presName="parentLin" presStyleCnt="0"/>
      <dgm:spPr/>
    </dgm:pt>
    <dgm:pt modelId="{5F22CB19-BC49-4435-934C-998E694A2540}" type="pres">
      <dgm:prSet presAssocID="{6FA6442A-5483-44B1-BED9-F4E68C60C2BD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374E7AA8-C013-450F-A9B5-DD88C18A4BDC}" type="pres">
      <dgm:prSet presAssocID="{6FA6442A-5483-44B1-BED9-F4E68C60C2BD}" presName="parentText" presStyleLbl="node1" presStyleIdx="0" presStyleCnt="1" custScaleX="98385" custScaleY="42507" custLinFactNeighborX="-25696" custLinFactNeighborY="-1016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4EB02-6C0E-4896-960B-BE81B403CC3F}" type="pres">
      <dgm:prSet presAssocID="{6FA6442A-5483-44B1-BED9-F4E68C60C2BD}" presName="negativeSpace" presStyleCnt="0"/>
      <dgm:spPr/>
    </dgm:pt>
    <dgm:pt modelId="{D010310B-E749-4497-A2E8-E686325BD001}" type="pres">
      <dgm:prSet presAssocID="{6FA6442A-5483-44B1-BED9-F4E68C60C2BD}" presName="childText" presStyleLbl="conFgAcc1" presStyleIdx="0" presStyleCnt="1" custScaleY="571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8064E2D-CCBE-0141-B25C-C9998A10B8C9}" type="presOf" srcId="{2912F7F5-D34B-4981-9DC7-77258A00AD66}" destId="{D010310B-E749-4497-A2E8-E686325BD001}" srcOrd="0" destOrd="0" presId="urn:microsoft.com/office/officeart/2005/8/layout/list1"/>
    <dgm:cxn modelId="{90F62041-F4D6-5A4D-A326-8B0D87115739}" type="presOf" srcId="{6FA6442A-5483-44B1-BED9-F4E68C60C2BD}" destId="{5F22CB19-BC49-4435-934C-998E694A2540}" srcOrd="0" destOrd="0" presId="urn:microsoft.com/office/officeart/2005/8/layout/list1"/>
    <dgm:cxn modelId="{C03F5C9C-51F5-944C-A433-61E29CBC4117}" srcId="{6FA6442A-5483-44B1-BED9-F4E68C60C2BD}" destId="{43201B85-E7EA-BC48-A9FF-464C32B0AEA5}" srcOrd="1" destOrd="0" parTransId="{5E3C9909-6165-D14B-83DA-A121EED26701}" sibTransId="{D2BA1FCC-0C99-294F-BDDC-47127B66FBDA}"/>
    <dgm:cxn modelId="{161CDDEA-696C-47A9-8959-D676C20AD863}" srcId="{52EE2BB5-6C90-4312-B20F-6C7401A2D22B}" destId="{6FA6442A-5483-44B1-BED9-F4E68C60C2BD}" srcOrd="0" destOrd="0" parTransId="{4D2560C8-65ED-4A42-9A1F-76A548090C09}" sibTransId="{A67A5DCA-57A6-49CB-8B85-89451CEEDE63}"/>
    <dgm:cxn modelId="{B74E5156-A279-D84E-A3FF-37D7206C1260}" type="presOf" srcId="{794E4DC3-1FD0-AC4C-9886-AC1A979CA26D}" destId="{D010310B-E749-4497-A2E8-E686325BD001}" srcOrd="0" destOrd="2" presId="urn:microsoft.com/office/officeart/2005/8/layout/list1"/>
    <dgm:cxn modelId="{B8C9A362-22B1-0B40-9B7A-F55AE7025738}" type="presOf" srcId="{52EE2BB5-6C90-4312-B20F-6C7401A2D22B}" destId="{E15E8F70-DE25-4D2B-B44B-6475697CD3C2}" srcOrd="0" destOrd="0" presId="urn:microsoft.com/office/officeart/2005/8/layout/list1"/>
    <dgm:cxn modelId="{A859BD30-6F1A-4B00-B56E-02DD6567894C}" srcId="{6FA6442A-5483-44B1-BED9-F4E68C60C2BD}" destId="{2912F7F5-D34B-4981-9DC7-77258A00AD66}" srcOrd="0" destOrd="0" parTransId="{4FBD724D-608B-404D-8D03-3E33B5B15044}" sibTransId="{6CB56F88-BB96-4D57-BC4E-762405B78295}"/>
    <dgm:cxn modelId="{19ECF353-DDF8-8544-A63C-A98D46D33055}" srcId="{6FA6442A-5483-44B1-BED9-F4E68C60C2BD}" destId="{794E4DC3-1FD0-AC4C-9886-AC1A979CA26D}" srcOrd="2" destOrd="0" parTransId="{7F83E972-3E01-F048-B3DE-A8DCA9E06899}" sibTransId="{35B4C9A3-E97A-D74F-8E72-3AF802B7CE1D}"/>
    <dgm:cxn modelId="{E3D3E945-D55D-4B43-9907-80E2F0C6C97F}" type="presOf" srcId="{43201B85-E7EA-BC48-A9FF-464C32B0AEA5}" destId="{D010310B-E749-4497-A2E8-E686325BD001}" srcOrd="0" destOrd="1" presId="urn:microsoft.com/office/officeart/2005/8/layout/list1"/>
    <dgm:cxn modelId="{F143C385-F359-4946-BE2B-8D2D4944965E}" type="presOf" srcId="{6FA6442A-5483-44B1-BED9-F4E68C60C2BD}" destId="{374E7AA8-C013-450F-A9B5-DD88C18A4BDC}" srcOrd="1" destOrd="0" presId="urn:microsoft.com/office/officeart/2005/8/layout/list1"/>
    <dgm:cxn modelId="{3606E41C-DFF5-F04B-ADDF-7C2695B45896}" type="presParOf" srcId="{E15E8F70-DE25-4D2B-B44B-6475697CD3C2}" destId="{BC070825-CE22-43A0-B3D8-5EBB19ED5910}" srcOrd="0" destOrd="0" presId="urn:microsoft.com/office/officeart/2005/8/layout/list1"/>
    <dgm:cxn modelId="{B72554CC-773A-4E41-A170-025EFC27B6D8}" type="presParOf" srcId="{BC070825-CE22-43A0-B3D8-5EBB19ED5910}" destId="{5F22CB19-BC49-4435-934C-998E694A2540}" srcOrd="0" destOrd="0" presId="urn:microsoft.com/office/officeart/2005/8/layout/list1"/>
    <dgm:cxn modelId="{24D41D82-A8FE-EA40-BFD8-1760BB7968BF}" type="presParOf" srcId="{BC070825-CE22-43A0-B3D8-5EBB19ED5910}" destId="{374E7AA8-C013-450F-A9B5-DD88C18A4BDC}" srcOrd="1" destOrd="0" presId="urn:microsoft.com/office/officeart/2005/8/layout/list1"/>
    <dgm:cxn modelId="{E2892767-473D-4446-ADEC-8537E2312380}" type="presParOf" srcId="{E15E8F70-DE25-4D2B-B44B-6475697CD3C2}" destId="{20A4EB02-6C0E-4896-960B-BE81B403CC3F}" srcOrd="1" destOrd="0" presId="urn:microsoft.com/office/officeart/2005/8/layout/list1"/>
    <dgm:cxn modelId="{8BB5A9B2-39DD-DD4B-BAF7-74F5661118CD}" type="presParOf" srcId="{E15E8F70-DE25-4D2B-B44B-6475697CD3C2}" destId="{D010310B-E749-4497-A2E8-E686325BD0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E2BB5-6C90-4312-B20F-6C7401A2D22B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6FA6442A-5483-44B1-BED9-F4E68C60C2BD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28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 de aplicación</a:t>
          </a:r>
          <a:endParaRPr lang="es-MX" sz="28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560C8-65ED-4A42-9A1F-76A548090C09}" type="parTrans" cxnId="{161CDDEA-696C-47A9-8959-D676C20AD863}">
      <dgm:prSet/>
      <dgm:spPr/>
      <dgm:t>
        <a:bodyPr/>
        <a:lstStyle/>
        <a:p>
          <a:endParaRPr lang="es-MX"/>
        </a:p>
      </dgm:t>
    </dgm:pt>
    <dgm:pt modelId="{A67A5DCA-57A6-49CB-8B85-89451CEEDE63}" type="sibTrans" cxnId="{161CDDEA-696C-47A9-8959-D676C20AD863}">
      <dgm:prSet/>
      <dgm:spPr/>
      <dgm:t>
        <a:bodyPr/>
        <a:lstStyle/>
        <a:p>
          <a:endParaRPr lang="es-MX"/>
        </a:p>
      </dgm:t>
    </dgm:pt>
    <dgm:pt modelId="{2912F7F5-D34B-4981-9DC7-77258A00AD66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Los </a:t>
          </a:r>
          <a:r>
            <a:rPr lang="es-MX" sz="2800" b="1" dirty="0" smtClean="0">
              <a:solidFill>
                <a:srgbClr val="4A4512"/>
              </a:solidFill>
            </a:rPr>
            <a:t>titulares</a:t>
          </a:r>
          <a:r>
            <a:rPr lang="es-MX" sz="2800" b="1" dirty="0" smtClean="0"/>
            <a:t> </a:t>
          </a:r>
          <a:r>
            <a:rPr lang="es-MX" sz="2800" b="0" dirty="0" smtClean="0"/>
            <a:t>de las Dependencias de la Red Universitaria, serán los responsables de </a:t>
          </a:r>
          <a:r>
            <a:rPr lang="es-MX" sz="2800" b="1" dirty="0" smtClean="0">
              <a:solidFill>
                <a:srgbClr val="4A4512"/>
              </a:solidFill>
            </a:rPr>
            <a:t>autorizar las TDCor.</a:t>
          </a:r>
          <a:endParaRPr lang="es-MX" sz="2800" b="1" dirty="0">
            <a:solidFill>
              <a:srgbClr val="4A4512"/>
            </a:solidFill>
          </a:endParaRPr>
        </a:p>
      </dgm:t>
    </dgm:pt>
    <dgm:pt modelId="{4FBD724D-608B-404D-8D03-3E33B5B15044}" type="parTrans" cxnId="{A859BD30-6F1A-4B00-B56E-02DD6567894C}">
      <dgm:prSet/>
      <dgm:spPr/>
      <dgm:t>
        <a:bodyPr/>
        <a:lstStyle/>
        <a:p>
          <a:endParaRPr lang="es-MX"/>
        </a:p>
      </dgm:t>
    </dgm:pt>
    <dgm:pt modelId="{6CB56F88-BB96-4D57-BC4E-762405B78295}" type="sibTrans" cxnId="{A859BD30-6F1A-4B00-B56E-02DD6567894C}">
      <dgm:prSet/>
      <dgm:spPr/>
      <dgm:t>
        <a:bodyPr/>
        <a:lstStyle/>
        <a:p>
          <a:endParaRPr lang="es-MX"/>
        </a:p>
      </dgm:t>
    </dgm:pt>
    <dgm:pt modelId="{C875EB66-0D07-4EBE-AC4B-FB7F454ECC35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24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 sujeto a la asignación    </a:t>
          </a:r>
          <a:endParaRPr lang="es-MX" sz="24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61B4D9-F1E2-43BF-B5FA-05571691A7F6}" type="parTrans" cxnId="{3A55EA13-0C0B-41F2-9941-408A2AA3E796}">
      <dgm:prSet/>
      <dgm:spPr/>
      <dgm:t>
        <a:bodyPr/>
        <a:lstStyle/>
        <a:p>
          <a:endParaRPr lang="es-MX"/>
        </a:p>
      </dgm:t>
    </dgm:pt>
    <dgm:pt modelId="{E93248F3-8CA3-4473-8FB8-9B259D48730A}" type="sibTrans" cxnId="{3A55EA13-0C0B-41F2-9941-408A2AA3E796}">
      <dgm:prSet/>
      <dgm:spPr/>
      <dgm:t>
        <a:bodyPr/>
        <a:lstStyle/>
        <a:p>
          <a:endParaRPr lang="es-MX"/>
        </a:p>
      </dgm:t>
    </dgm:pt>
    <dgm:pt modelId="{2EF4C46A-A495-40D4-A3F3-B371794FE49C}">
      <dgm:prSet phldrT="[Texto]" custT="1"/>
      <dgm:spPr>
        <a:ln>
          <a:gradFill>
            <a:gsLst>
              <a:gs pos="0">
                <a:srgbClr val="4A4512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1" dirty="0" smtClean="0">
              <a:solidFill>
                <a:srgbClr val="4A4512"/>
              </a:solidFill>
            </a:rPr>
            <a:t>Titulares de la dependencias </a:t>
          </a:r>
          <a:r>
            <a:rPr lang="es-MX" sz="2800" b="0" dirty="0" smtClean="0"/>
            <a:t>de la Red Universitaria.</a:t>
          </a:r>
          <a:endParaRPr lang="es-MX" sz="2800" b="0" dirty="0"/>
        </a:p>
      </dgm:t>
    </dgm:pt>
    <dgm:pt modelId="{E92CA855-9F33-41F7-B89B-A8FA6AA2124A}" type="parTrans" cxnId="{C93F2D5B-A681-4555-9569-5F8EEBDCF191}">
      <dgm:prSet/>
      <dgm:spPr/>
      <dgm:t>
        <a:bodyPr/>
        <a:lstStyle/>
        <a:p>
          <a:endParaRPr lang="es-MX"/>
        </a:p>
      </dgm:t>
    </dgm:pt>
    <dgm:pt modelId="{8A0177B1-B34A-45CC-9DC7-C1016BD5F3C4}" type="sibTrans" cxnId="{C93F2D5B-A681-4555-9569-5F8EEBDCF191}">
      <dgm:prSet/>
      <dgm:spPr/>
      <dgm:t>
        <a:bodyPr/>
        <a:lstStyle/>
        <a:p>
          <a:endParaRPr lang="es-MX"/>
        </a:p>
      </dgm:t>
    </dgm:pt>
    <dgm:pt modelId="{4F2E2CD2-4EF4-4EBC-BAD5-EDCBCC5F74A2}">
      <dgm:prSet phldrT="[Texto]" custT="1"/>
      <dgm:spPr>
        <a:ln>
          <a:gradFill>
            <a:gsLst>
              <a:gs pos="0">
                <a:srgbClr val="4A4512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dirty="0" smtClean="0"/>
            <a:t>Trabajador universitario que desempeñe alguna </a:t>
          </a:r>
          <a:r>
            <a:rPr lang="es-MX" sz="2800" b="1" dirty="0" smtClean="0">
              <a:solidFill>
                <a:srgbClr val="4A4512"/>
              </a:solidFill>
            </a:rPr>
            <a:t>comisión en el extranjero</a:t>
          </a:r>
          <a:r>
            <a:rPr lang="es-MX" sz="2800" dirty="0" smtClean="0"/>
            <a:t>.</a:t>
          </a:r>
          <a:endParaRPr lang="es-MX" sz="2800" dirty="0"/>
        </a:p>
      </dgm:t>
    </dgm:pt>
    <dgm:pt modelId="{687C9E00-EA5A-4E31-8852-CDF5FEEFE105}" type="parTrans" cxnId="{DF85ED0E-0BAE-4BF0-8C77-47484E9BB99F}">
      <dgm:prSet/>
      <dgm:spPr/>
      <dgm:t>
        <a:bodyPr/>
        <a:lstStyle/>
        <a:p>
          <a:endParaRPr lang="es-MX"/>
        </a:p>
      </dgm:t>
    </dgm:pt>
    <dgm:pt modelId="{F69E0716-D82C-4355-9AE5-F493E0A67C83}" type="sibTrans" cxnId="{DF85ED0E-0BAE-4BF0-8C77-47484E9BB99F}">
      <dgm:prSet/>
      <dgm:spPr/>
      <dgm:t>
        <a:bodyPr/>
        <a:lstStyle/>
        <a:p>
          <a:endParaRPr lang="es-MX"/>
        </a:p>
      </dgm:t>
    </dgm:pt>
    <dgm:pt modelId="{B28004CB-6118-492A-8480-120FEA07364D}">
      <dgm:prSet phldrT="[Texto]" custT="1"/>
      <dgm:spPr>
        <a:ln>
          <a:gradFill>
            <a:gsLst>
              <a:gs pos="0">
                <a:srgbClr val="4A4512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dirty="0" smtClean="0"/>
            <a:t>Trabajador universitario que realice </a:t>
          </a:r>
          <a:r>
            <a:rPr lang="es-MX" sz="2800" b="1" dirty="0" smtClean="0">
              <a:solidFill>
                <a:srgbClr val="4A4512"/>
              </a:solidFill>
            </a:rPr>
            <a:t>frecuentemente comisiones en el país</a:t>
          </a:r>
          <a:r>
            <a:rPr lang="es-MX" sz="2800" dirty="0" smtClean="0"/>
            <a:t>.</a:t>
          </a:r>
        </a:p>
      </dgm:t>
    </dgm:pt>
    <dgm:pt modelId="{11638A0D-0D7A-46A7-B584-C5FEB7B73EEC}" type="parTrans" cxnId="{3EE976C8-F733-4853-B4F2-66B738CD3AC8}">
      <dgm:prSet/>
      <dgm:spPr/>
      <dgm:t>
        <a:bodyPr/>
        <a:lstStyle/>
        <a:p>
          <a:endParaRPr lang="es-MX"/>
        </a:p>
      </dgm:t>
    </dgm:pt>
    <dgm:pt modelId="{8ECA88B7-0619-4911-A946-2EABE200BFE7}" type="sibTrans" cxnId="{3EE976C8-F733-4853-B4F2-66B738CD3AC8}">
      <dgm:prSet/>
      <dgm:spPr/>
      <dgm:t>
        <a:bodyPr/>
        <a:lstStyle/>
        <a:p>
          <a:endParaRPr lang="es-MX"/>
        </a:p>
      </dgm:t>
    </dgm:pt>
    <dgm:pt modelId="{001B937D-3EB7-564D-BA07-B31C25F641D2}">
      <dgm:prSet phldrT="[Texto]" custT="1"/>
      <dgm:spPr>
        <a:ln>
          <a:gradFill>
            <a:gsLst>
              <a:gs pos="0">
                <a:srgbClr val="4A4512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1" dirty="0" smtClean="0">
              <a:solidFill>
                <a:srgbClr val="4A4512"/>
              </a:solidFill>
            </a:rPr>
            <a:t>Los demás trabajadores universitarios que determinen los Titulares </a:t>
          </a:r>
          <a:r>
            <a:rPr lang="es-MX" sz="2800" dirty="0" smtClean="0"/>
            <a:t>de las dependencias.</a:t>
          </a:r>
        </a:p>
      </dgm:t>
    </dgm:pt>
    <dgm:pt modelId="{0F89598A-1076-B24C-A9E2-CC42E63A8804}" type="parTrans" cxnId="{5D5C8C6F-BA85-9A41-997F-A461C856E38F}">
      <dgm:prSet/>
      <dgm:spPr/>
      <dgm:t>
        <a:bodyPr/>
        <a:lstStyle/>
        <a:p>
          <a:endParaRPr lang="es-MX"/>
        </a:p>
      </dgm:t>
    </dgm:pt>
    <dgm:pt modelId="{635D5F76-BF02-C645-90C6-C3C6DED2A8C2}" type="sibTrans" cxnId="{5D5C8C6F-BA85-9A41-997F-A461C856E38F}">
      <dgm:prSet/>
      <dgm:spPr/>
      <dgm:t>
        <a:bodyPr/>
        <a:lstStyle/>
        <a:p>
          <a:endParaRPr lang="es-MX"/>
        </a:p>
      </dgm:t>
    </dgm:pt>
    <dgm:pt modelId="{E15E8F70-DE25-4D2B-B44B-6475697CD3C2}" type="pres">
      <dgm:prSet presAssocID="{52EE2BB5-6C90-4312-B20F-6C7401A2D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070825-CE22-43A0-B3D8-5EBB19ED5910}" type="pres">
      <dgm:prSet presAssocID="{6FA6442A-5483-44B1-BED9-F4E68C60C2BD}" presName="parentLin" presStyleCnt="0"/>
      <dgm:spPr/>
    </dgm:pt>
    <dgm:pt modelId="{5F22CB19-BC49-4435-934C-998E694A2540}" type="pres">
      <dgm:prSet presAssocID="{6FA6442A-5483-44B1-BED9-F4E68C60C2BD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374E7AA8-C013-450F-A9B5-DD88C18A4BDC}" type="pres">
      <dgm:prSet presAssocID="{6FA6442A-5483-44B1-BED9-F4E68C60C2BD}" presName="parentText" presStyleLbl="node1" presStyleIdx="0" presStyleCnt="2" custScaleY="7958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4EB02-6C0E-4896-960B-BE81B403CC3F}" type="pres">
      <dgm:prSet presAssocID="{6FA6442A-5483-44B1-BED9-F4E68C60C2BD}" presName="negativeSpace" presStyleCnt="0"/>
      <dgm:spPr/>
    </dgm:pt>
    <dgm:pt modelId="{D010310B-E749-4497-A2E8-E686325BD001}" type="pres">
      <dgm:prSet presAssocID="{6FA6442A-5483-44B1-BED9-F4E68C60C2B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BEDDE5-8BC7-40AA-95D4-A11DBE4F4F4D}" type="pres">
      <dgm:prSet presAssocID="{A67A5DCA-57A6-49CB-8B85-89451CEEDE63}" presName="spaceBetweenRectangles" presStyleCnt="0"/>
      <dgm:spPr/>
    </dgm:pt>
    <dgm:pt modelId="{D10396C3-30A4-4A16-87FD-F36B70C5039C}" type="pres">
      <dgm:prSet presAssocID="{C875EB66-0D07-4EBE-AC4B-FB7F454ECC35}" presName="parentLin" presStyleCnt="0"/>
      <dgm:spPr/>
    </dgm:pt>
    <dgm:pt modelId="{277538D6-D8FD-4DDB-A1A2-FD0D83944E05}" type="pres">
      <dgm:prSet presAssocID="{C875EB66-0D07-4EBE-AC4B-FB7F454ECC35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688C2570-A577-43F6-A628-26A737C20B9A}" type="pres">
      <dgm:prSet presAssocID="{C875EB66-0D07-4EBE-AC4B-FB7F454ECC35}" presName="parentText" presStyleLbl="node1" presStyleIdx="1" presStyleCnt="2" custLinFactNeighborX="7144" custLinFactNeighborY="-3114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952251-1959-4BE9-A059-14D974BC48A1}" type="pres">
      <dgm:prSet presAssocID="{C875EB66-0D07-4EBE-AC4B-FB7F454ECC35}" presName="negativeSpace" presStyleCnt="0"/>
      <dgm:spPr/>
    </dgm:pt>
    <dgm:pt modelId="{F059B587-DBCE-4D6C-AA6D-8159A13CD8B2}" type="pres">
      <dgm:prSet presAssocID="{C875EB66-0D07-4EBE-AC4B-FB7F454ECC3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C8DD91-F6AE-B642-B126-405E3105BE0D}" type="presOf" srcId="{2912F7F5-D34B-4981-9DC7-77258A00AD66}" destId="{D010310B-E749-4497-A2E8-E686325BD001}" srcOrd="0" destOrd="0" presId="urn:microsoft.com/office/officeart/2005/8/layout/list1"/>
    <dgm:cxn modelId="{F3D3263E-272B-BC4A-8995-3FA1F9B37228}" type="presOf" srcId="{001B937D-3EB7-564D-BA07-B31C25F641D2}" destId="{F059B587-DBCE-4D6C-AA6D-8159A13CD8B2}" srcOrd="0" destOrd="3" presId="urn:microsoft.com/office/officeart/2005/8/layout/list1"/>
    <dgm:cxn modelId="{E25CE68D-BA7B-4845-9CCE-BE24971CCA70}" type="presOf" srcId="{B28004CB-6118-492A-8480-120FEA07364D}" destId="{F059B587-DBCE-4D6C-AA6D-8159A13CD8B2}" srcOrd="0" destOrd="2" presId="urn:microsoft.com/office/officeart/2005/8/layout/list1"/>
    <dgm:cxn modelId="{99920BEF-7910-C14E-8708-7C7702E9D95C}" type="presOf" srcId="{6FA6442A-5483-44B1-BED9-F4E68C60C2BD}" destId="{5F22CB19-BC49-4435-934C-998E694A2540}" srcOrd="0" destOrd="0" presId="urn:microsoft.com/office/officeart/2005/8/layout/list1"/>
    <dgm:cxn modelId="{DF85ED0E-0BAE-4BF0-8C77-47484E9BB99F}" srcId="{C875EB66-0D07-4EBE-AC4B-FB7F454ECC35}" destId="{4F2E2CD2-4EF4-4EBC-BAD5-EDCBCC5F74A2}" srcOrd="1" destOrd="0" parTransId="{687C9E00-EA5A-4E31-8852-CDF5FEEFE105}" sibTransId="{F69E0716-D82C-4355-9AE5-F493E0A67C83}"/>
    <dgm:cxn modelId="{3EE976C8-F733-4853-B4F2-66B738CD3AC8}" srcId="{C875EB66-0D07-4EBE-AC4B-FB7F454ECC35}" destId="{B28004CB-6118-492A-8480-120FEA07364D}" srcOrd="2" destOrd="0" parTransId="{11638A0D-0D7A-46A7-B584-C5FEB7B73EEC}" sibTransId="{8ECA88B7-0619-4911-A946-2EABE200BFE7}"/>
    <dgm:cxn modelId="{5D5C8C6F-BA85-9A41-997F-A461C856E38F}" srcId="{C875EB66-0D07-4EBE-AC4B-FB7F454ECC35}" destId="{001B937D-3EB7-564D-BA07-B31C25F641D2}" srcOrd="3" destOrd="0" parTransId="{0F89598A-1076-B24C-A9E2-CC42E63A8804}" sibTransId="{635D5F76-BF02-C645-90C6-C3C6DED2A8C2}"/>
    <dgm:cxn modelId="{A859BD30-6F1A-4B00-B56E-02DD6567894C}" srcId="{6FA6442A-5483-44B1-BED9-F4E68C60C2BD}" destId="{2912F7F5-D34B-4981-9DC7-77258A00AD66}" srcOrd="0" destOrd="0" parTransId="{4FBD724D-608B-404D-8D03-3E33B5B15044}" sibTransId="{6CB56F88-BB96-4D57-BC4E-762405B78295}"/>
    <dgm:cxn modelId="{FD34BC12-A5D9-A849-B3BA-1BFB0428DFDD}" type="presOf" srcId="{C875EB66-0D07-4EBE-AC4B-FB7F454ECC35}" destId="{688C2570-A577-43F6-A628-26A737C20B9A}" srcOrd="1" destOrd="0" presId="urn:microsoft.com/office/officeart/2005/8/layout/list1"/>
    <dgm:cxn modelId="{425554CC-FEB8-614E-ABB1-D98AFB9DDD87}" type="presOf" srcId="{6FA6442A-5483-44B1-BED9-F4E68C60C2BD}" destId="{374E7AA8-C013-450F-A9B5-DD88C18A4BDC}" srcOrd="1" destOrd="0" presId="urn:microsoft.com/office/officeart/2005/8/layout/list1"/>
    <dgm:cxn modelId="{C93F2D5B-A681-4555-9569-5F8EEBDCF191}" srcId="{C875EB66-0D07-4EBE-AC4B-FB7F454ECC35}" destId="{2EF4C46A-A495-40D4-A3F3-B371794FE49C}" srcOrd="0" destOrd="0" parTransId="{E92CA855-9F33-41F7-B89B-A8FA6AA2124A}" sibTransId="{8A0177B1-B34A-45CC-9DC7-C1016BD5F3C4}"/>
    <dgm:cxn modelId="{649CDA76-DB64-8C42-A707-D1B47EC35E48}" type="presOf" srcId="{4F2E2CD2-4EF4-4EBC-BAD5-EDCBCC5F74A2}" destId="{F059B587-DBCE-4D6C-AA6D-8159A13CD8B2}" srcOrd="0" destOrd="1" presId="urn:microsoft.com/office/officeart/2005/8/layout/list1"/>
    <dgm:cxn modelId="{38FA6697-9DCC-1348-A30C-591371E2B88B}" type="presOf" srcId="{C875EB66-0D07-4EBE-AC4B-FB7F454ECC35}" destId="{277538D6-D8FD-4DDB-A1A2-FD0D83944E05}" srcOrd="0" destOrd="0" presId="urn:microsoft.com/office/officeart/2005/8/layout/list1"/>
    <dgm:cxn modelId="{5E1FE322-B447-4D47-BDCE-B62066D0F0E8}" type="presOf" srcId="{52EE2BB5-6C90-4312-B20F-6C7401A2D22B}" destId="{E15E8F70-DE25-4D2B-B44B-6475697CD3C2}" srcOrd="0" destOrd="0" presId="urn:microsoft.com/office/officeart/2005/8/layout/list1"/>
    <dgm:cxn modelId="{161CDDEA-696C-47A9-8959-D676C20AD863}" srcId="{52EE2BB5-6C90-4312-B20F-6C7401A2D22B}" destId="{6FA6442A-5483-44B1-BED9-F4E68C60C2BD}" srcOrd="0" destOrd="0" parTransId="{4D2560C8-65ED-4A42-9A1F-76A548090C09}" sibTransId="{A67A5DCA-57A6-49CB-8B85-89451CEEDE63}"/>
    <dgm:cxn modelId="{3A55EA13-0C0B-41F2-9941-408A2AA3E796}" srcId="{52EE2BB5-6C90-4312-B20F-6C7401A2D22B}" destId="{C875EB66-0D07-4EBE-AC4B-FB7F454ECC35}" srcOrd="1" destOrd="0" parTransId="{C761B4D9-F1E2-43BF-B5FA-05571691A7F6}" sibTransId="{E93248F3-8CA3-4473-8FB8-9B259D48730A}"/>
    <dgm:cxn modelId="{7B5E2113-5FFF-DD41-935A-62357DD6437E}" type="presOf" srcId="{2EF4C46A-A495-40D4-A3F3-B371794FE49C}" destId="{F059B587-DBCE-4D6C-AA6D-8159A13CD8B2}" srcOrd="0" destOrd="0" presId="urn:microsoft.com/office/officeart/2005/8/layout/list1"/>
    <dgm:cxn modelId="{996F519A-5D9D-DB4F-B88A-0B411C452046}" type="presParOf" srcId="{E15E8F70-DE25-4D2B-B44B-6475697CD3C2}" destId="{BC070825-CE22-43A0-B3D8-5EBB19ED5910}" srcOrd="0" destOrd="0" presId="urn:microsoft.com/office/officeart/2005/8/layout/list1"/>
    <dgm:cxn modelId="{CFEFC830-23B2-5341-86D1-DDB52EE8D865}" type="presParOf" srcId="{BC070825-CE22-43A0-B3D8-5EBB19ED5910}" destId="{5F22CB19-BC49-4435-934C-998E694A2540}" srcOrd="0" destOrd="0" presId="urn:microsoft.com/office/officeart/2005/8/layout/list1"/>
    <dgm:cxn modelId="{6319EDFB-6BAA-524C-A2EF-8C3496C26498}" type="presParOf" srcId="{BC070825-CE22-43A0-B3D8-5EBB19ED5910}" destId="{374E7AA8-C013-450F-A9B5-DD88C18A4BDC}" srcOrd="1" destOrd="0" presId="urn:microsoft.com/office/officeart/2005/8/layout/list1"/>
    <dgm:cxn modelId="{98E1C9C6-0726-184A-B353-B6F3641F5364}" type="presParOf" srcId="{E15E8F70-DE25-4D2B-B44B-6475697CD3C2}" destId="{20A4EB02-6C0E-4896-960B-BE81B403CC3F}" srcOrd="1" destOrd="0" presId="urn:microsoft.com/office/officeart/2005/8/layout/list1"/>
    <dgm:cxn modelId="{AEBF68E2-8D0C-BB40-8765-D33C2E7FB84C}" type="presParOf" srcId="{E15E8F70-DE25-4D2B-B44B-6475697CD3C2}" destId="{D010310B-E749-4497-A2E8-E686325BD001}" srcOrd="2" destOrd="0" presId="urn:microsoft.com/office/officeart/2005/8/layout/list1"/>
    <dgm:cxn modelId="{702B7D93-9959-5648-B32D-BA18E65F9E92}" type="presParOf" srcId="{E15E8F70-DE25-4D2B-B44B-6475697CD3C2}" destId="{B7BEDDE5-8BC7-40AA-95D4-A11DBE4F4F4D}" srcOrd="3" destOrd="0" presId="urn:microsoft.com/office/officeart/2005/8/layout/list1"/>
    <dgm:cxn modelId="{DEAF19A0-548B-9743-8BB3-0A7D159B4694}" type="presParOf" srcId="{E15E8F70-DE25-4D2B-B44B-6475697CD3C2}" destId="{D10396C3-30A4-4A16-87FD-F36B70C5039C}" srcOrd="4" destOrd="0" presId="urn:microsoft.com/office/officeart/2005/8/layout/list1"/>
    <dgm:cxn modelId="{B783C670-85E9-B845-B5CB-A204EB972BCA}" type="presParOf" srcId="{D10396C3-30A4-4A16-87FD-F36B70C5039C}" destId="{277538D6-D8FD-4DDB-A1A2-FD0D83944E05}" srcOrd="0" destOrd="0" presId="urn:microsoft.com/office/officeart/2005/8/layout/list1"/>
    <dgm:cxn modelId="{EFD39F10-90BE-2249-A7C2-C16228512721}" type="presParOf" srcId="{D10396C3-30A4-4A16-87FD-F36B70C5039C}" destId="{688C2570-A577-43F6-A628-26A737C20B9A}" srcOrd="1" destOrd="0" presId="urn:microsoft.com/office/officeart/2005/8/layout/list1"/>
    <dgm:cxn modelId="{2A8EBE2E-816C-DA4A-85CB-AEBC100268FE}" type="presParOf" srcId="{E15E8F70-DE25-4D2B-B44B-6475697CD3C2}" destId="{0E952251-1959-4BE9-A059-14D974BC48A1}" srcOrd="5" destOrd="0" presId="urn:microsoft.com/office/officeart/2005/8/layout/list1"/>
    <dgm:cxn modelId="{F153A43B-E284-0944-9E68-8703F9A2C31C}" type="presParOf" srcId="{E15E8F70-DE25-4D2B-B44B-6475697CD3C2}" destId="{F059B587-DBCE-4D6C-AA6D-8159A13CD8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EE2BB5-6C90-4312-B20F-6C7401A2D22B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6FA6442A-5483-44B1-BED9-F4E68C60C2BD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28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TDCor Personalizadas</a:t>
          </a:r>
          <a:endParaRPr lang="es-MX" sz="28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560C8-65ED-4A42-9A1F-76A548090C09}" type="parTrans" cxnId="{161CDDEA-696C-47A9-8959-D676C20AD863}">
      <dgm:prSet/>
      <dgm:spPr/>
      <dgm:t>
        <a:bodyPr/>
        <a:lstStyle/>
        <a:p>
          <a:endParaRPr lang="es-MX"/>
        </a:p>
      </dgm:t>
    </dgm:pt>
    <dgm:pt modelId="{A67A5DCA-57A6-49CB-8B85-89451CEEDE63}" type="sibTrans" cxnId="{161CDDEA-696C-47A9-8959-D676C20AD863}">
      <dgm:prSet/>
      <dgm:spPr/>
      <dgm:t>
        <a:bodyPr/>
        <a:lstStyle/>
        <a:p>
          <a:endParaRPr lang="es-MX"/>
        </a:p>
      </dgm:t>
    </dgm:pt>
    <dgm:pt modelId="{2912F7F5-D34B-4981-9DC7-77258A00AD66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Se emitirián las </a:t>
          </a:r>
          <a:r>
            <a:rPr lang="es-MX" sz="2800" b="1" dirty="0" smtClean="0">
              <a:solidFill>
                <a:srgbClr val="4A4512"/>
              </a:solidFill>
            </a:rPr>
            <a:t>tarjetas de débito a favor de la Universidad </a:t>
          </a:r>
          <a:r>
            <a:rPr lang="es-MX" sz="2800" b="0" dirty="0" smtClean="0"/>
            <a:t>de Guadalajara, </a:t>
          </a:r>
          <a:r>
            <a:rPr lang="es-MX" sz="2800" b="1" dirty="0" smtClean="0">
              <a:solidFill>
                <a:srgbClr val="4A4512"/>
              </a:solidFill>
            </a:rPr>
            <a:t>personalizadas</a:t>
          </a:r>
          <a:r>
            <a:rPr lang="es-MX" sz="2800" b="0" dirty="0" smtClean="0"/>
            <a:t> con el nombre del funcionario o trabajador universitario a quien se designe.</a:t>
          </a:r>
          <a:endParaRPr lang="es-MX" sz="2800" b="0" dirty="0"/>
        </a:p>
      </dgm:t>
    </dgm:pt>
    <dgm:pt modelId="{4FBD724D-608B-404D-8D03-3E33B5B15044}" type="parTrans" cxnId="{A859BD30-6F1A-4B00-B56E-02DD6567894C}">
      <dgm:prSet/>
      <dgm:spPr/>
      <dgm:t>
        <a:bodyPr/>
        <a:lstStyle/>
        <a:p>
          <a:endParaRPr lang="es-MX"/>
        </a:p>
      </dgm:t>
    </dgm:pt>
    <dgm:pt modelId="{6CB56F88-BB96-4D57-BC4E-762405B78295}" type="sibTrans" cxnId="{A859BD30-6F1A-4B00-B56E-02DD6567894C}">
      <dgm:prSet/>
      <dgm:spPr/>
      <dgm:t>
        <a:bodyPr/>
        <a:lstStyle/>
        <a:p>
          <a:endParaRPr lang="es-MX"/>
        </a:p>
      </dgm:t>
    </dgm:pt>
    <dgm:pt modelId="{C4A03332-DC04-DF4E-9326-86A94EAB1D5F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endParaRPr lang="es-MX" sz="2800" b="0" dirty="0"/>
        </a:p>
      </dgm:t>
    </dgm:pt>
    <dgm:pt modelId="{FE0D2E0E-ED2B-F045-B75E-C9F278484C96}" type="parTrans" cxnId="{1508F53B-2C4F-4A47-846A-88876A33B64B}">
      <dgm:prSet/>
      <dgm:spPr/>
      <dgm:t>
        <a:bodyPr/>
        <a:lstStyle/>
        <a:p>
          <a:endParaRPr lang="es-ES_tradnl"/>
        </a:p>
      </dgm:t>
    </dgm:pt>
    <dgm:pt modelId="{51787980-57E1-AA49-9EBC-CE51B5664BA6}" type="sibTrans" cxnId="{1508F53B-2C4F-4A47-846A-88876A33B64B}">
      <dgm:prSet/>
      <dgm:spPr/>
      <dgm:t>
        <a:bodyPr/>
        <a:lstStyle/>
        <a:p>
          <a:endParaRPr lang="es-ES_tradnl"/>
        </a:p>
      </dgm:t>
    </dgm:pt>
    <dgm:pt modelId="{E15E8F70-DE25-4D2B-B44B-6475697CD3C2}" type="pres">
      <dgm:prSet presAssocID="{52EE2BB5-6C90-4312-B20F-6C7401A2D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070825-CE22-43A0-B3D8-5EBB19ED5910}" type="pres">
      <dgm:prSet presAssocID="{6FA6442A-5483-44B1-BED9-F4E68C60C2BD}" presName="parentLin" presStyleCnt="0"/>
      <dgm:spPr/>
    </dgm:pt>
    <dgm:pt modelId="{5F22CB19-BC49-4435-934C-998E694A2540}" type="pres">
      <dgm:prSet presAssocID="{6FA6442A-5483-44B1-BED9-F4E68C60C2BD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374E7AA8-C013-450F-A9B5-DD88C18A4BDC}" type="pres">
      <dgm:prSet presAssocID="{6FA6442A-5483-44B1-BED9-F4E68C60C2BD}" presName="parentText" presStyleLbl="node1" presStyleIdx="0" presStyleCnt="1" custScaleX="98385" custScaleY="42507" custLinFactNeighborX="-25965" custLinFactNeighborY="1692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4EB02-6C0E-4896-960B-BE81B403CC3F}" type="pres">
      <dgm:prSet presAssocID="{6FA6442A-5483-44B1-BED9-F4E68C60C2BD}" presName="negativeSpace" presStyleCnt="0"/>
      <dgm:spPr/>
    </dgm:pt>
    <dgm:pt modelId="{D010310B-E749-4497-A2E8-E686325BD001}" type="pres">
      <dgm:prSet presAssocID="{6FA6442A-5483-44B1-BED9-F4E68C60C2BD}" presName="childText" presStyleLbl="conFgAcc1" presStyleIdx="0" presStyleCnt="1" custScaleY="571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66F446-1284-9A46-93C9-CAB5500CEC00}" type="presOf" srcId="{6FA6442A-5483-44B1-BED9-F4E68C60C2BD}" destId="{5F22CB19-BC49-4435-934C-998E694A2540}" srcOrd="0" destOrd="0" presId="urn:microsoft.com/office/officeart/2005/8/layout/list1"/>
    <dgm:cxn modelId="{1508F53B-2C4F-4A47-846A-88876A33B64B}" srcId="{6FA6442A-5483-44B1-BED9-F4E68C60C2BD}" destId="{C4A03332-DC04-DF4E-9326-86A94EAB1D5F}" srcOrd="0" destOrd="0" parTransId="{FE0D2E0E-ED2B-F045-B75E-C9F278484C96}" sibTransId="{51787980-57E1-AA49-9EBC-CE51B5664BA6}"/>
    <dgm:cxn modelId="{82064B7F-015B-A444-943C-871A49BF8716}" type="presOf" srcId="{52EE2BB5-6C90-4312-B20F-6C7401A2D22B}" destId="{E15E8F70-DE25-4D2B-B44B-6475697CD3C2}" srcOrd="0" destOrd="0" presId="urn:microsoft.com/office/officeart/2005/8/layout/list1"/>
    <dgm:cxn modelId="{161CDDEA-696C-47A9-8959-D676C20AD863}" srcId="{52EE2BB5-6C90-4312-B20F-6C7401A2D22B}" destId="{6FA6442A-5483-44B1-BED9-F4E68C60C2BD}" srcOrd="0" destOrd="0" parTransId="{4D2560C8-65ED-4A42-9A1F-76A548090C09}" sibTransId="{A67A5DCA-57A6-49CB-8B85-89451CEEDE63}"/>
    <dgm:cxn modelId="{057E4749-5F91-A943-9C65-60856081D252}" type="presOf" srcId="{2912F7F5-D34B-4981-9DC7-77258A00AD66}" destId="{D010310B-E749-4497-A2E8-E686325BD001}" srcOrd="0" destOrd="1" presId="urn:microsoft.com/office/officeart/2005/8/layout/list1"/>
    <dgm:cxn modelId="{5A172451-C4F7-3543-B80C-CD3CFD246170}" type="presOf" srcId="{6FA6442A-5483-44B1-BED9-F4E68C60C2BD}" destId="{374E7AA8-C013-450F-A9B5-DD88C18A4BDC}" srcOrd="1" destOrd="0" presId="urn:microsoft.com/office/officeart/2005/8/layout/list1"/>
    <dgm:cxn modelId="{8214EA90-F3D3-EA4F-B39D-EB9E1F37D922}" type="presOf" srcId="{C4A03332-DC04-DF4E-9326-86A94EAB1D5F}" destId="{D010310B-E749-4497-A2E8-E686325BD001}" srcOrd="0" destOrd="0" presId="urn:microsoft.com/office/officeart/2005/8/layout/list1"/>
    <dgm:cxn modelId="{A859BD30-6F1A-4B00-B56E-02DD6567894C}" srcId="{6FA6442A-5483-44B1-BED9-F4E68C60C2BD}" destId="{2912F7F5-D34B-4981-9DC7-77258A00AD66}" srcOrd="1" destOrd="0" parTransId="{4FBD724D-608B-404D-8D03-3E33B5B15044}" sibTransId="{6CB56F88-BB96-4D57-BC4E-762405B78295}"/>
    <dgm:cxn modelId="{5DE21F38-34B2-5D47-B8BC-E96C05FDD083}" type="presParOf" srcId="{E15E8F70-DE25-4D2B-B44B-6475697CD3C2}" destId="{BC070825-CE22-43A0-B3D8-5EBB19ED5910}" srcOrd="0" destOrd="0" presId="urn:microsoft.com/office/officeart/2005/8/layout/list1"/>
    <dgm:cxn modelId="{ED1626A5-EEA6-864A-9650-06EB62329A55}" type="presParOf" srcId="{BC070825-CE22-43A0-B3D8-5EBB19ED5910}" destId="{5F22CB19-BC49-4435-934C-998E694A2540}" srcOrd="0" destOrd="0" presId="urn:microsoft.com/office/officeart/2005/8/layout/list1"/>
    <dgm:cxn modelId="{DFC0EDA1-47D9-A04A-8845-1383132E020D}" type="presParOf" srcId="{BC070825-CE22-43A0-B3D8-5EBB19ED5910}" destId="{374E7AA8-C013-450F-A9B5-DD88C18A4BDC}" srcOrd="1" destOrd="0" presId="urn:microsoft.com/office/officeart/2005/8/layout/list1"/>
    <dgm:cxn modelId="{6C63FB81-6866-3341-9C2F-9F4168D18F9E}" type="presParOf" srcId="{E15E8F70-DE25-4D2B-B44B-6475697CD3C2}" destId="{20A4EB02-6C0E-4896-960B-BE81B403CC3F}" srcOrd="1" destOrd="0" presId="urn:microsoft.com/office/officeart/2005/8/layout/list1"/>
    <dgm:cxn modelId="{7056C03E-CA81-9A49-AEB6-D41CC28A5A60}" type="presParOf" srcId="{E15E8F70-DE25-4D2B-B44B-6475697CD3C2}" destId="{D010310B-E749-4497-A2E8-E686325BD0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C3915-C277-479D-8A08-BC718194EF27}" type="doc">
      <dgm:prSet loTypeId="urn:microsoft.com/office/officeart/2005/8/layout/hList7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12EAD5AF-6AE9-4672-9C21-6800F49C379B}">
      <dgm:prSet phldrT="[Texto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s-MX" dirty="0" smtClean="0">
              <a:latin typeface="+mn-lt"/>
            </a:rPr>
            <a:t>Operará sobre la base de recursos de cada Dependencia de la Red.</a:t>
          </a:r>
          <a:endParaRPr lang="es-MX" dirty="0">
            <a:latin typeface="+mn-lt"/>
          </a:endParaRPr>
        </a:p>
      </dgm:t>
    </dgm:pt>
    <dgm:pt modelId="{6388C5A1-8D7D-4824-A46D-A044E68AED35}" type="parTrans" cxnId="{F6811F4D-CA97-4874-8971-70424470CEA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A7649A5E-BA2D-4D49-988B-06B7540F7166}" type="sibTrans" cxnId="{F6811F4D-CA97-4874-8971-70424470CEA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1DEAE7FE-0C49-4916-9F6E-906D6E24C71A}">
      <dgm:prSet phldrT="[Texto]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 smtClean="0">
              <a:latin typeface="+mn-lt"/>
            </a:rPr>
            <a:t>Estableciéndose límites de gastos.</a:t>
          </a:r>
          <a:endParaRPr lang="es-MX" dirty="0">
            <a:latin typeface="+mn-lt"/>
          </a:endParaRPr>
        </a:p>
      </dgm:t>
    </dgm:pt>
    <dgm:pt modelId="{0A2A546A-7891-45E4-B60B-EF23918C1652}" type="parTrans" cxnId="{E67C2AEC-B6EE-4253-97C8-607D7361621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75376129-F5B2-40E2-9E04-3633A0FDFFED}" type="sibTrans" cxnId="{E67C2AEC-B6EE-4253-97C8-607D7361621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2A495A6A-0139-4FE9-B251-15A02A654F11}">
      <dgm:prSet phldrT="[Texto]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 smtClean="0">
              <a:latin typeface="+mn-lt"/>
            </a:rPr>
            <a:t>Dirección de Finanzas, será la responsable de administrar y asignar las </a:t>
          </a:r>
          <a:r>
            <a:rPr lang="es-MX" b="1" dirty="0" smtClean="0">
              <a:latin typeface="+mn-lt"/>
            </a:rPr>
            <a:t>TDCor</a:t>
          </a:r>
          <a:r>
            <a:rPr lang="es-MX" dirty="0" smtClean="0">
              <a:latin typeface="+mn-lt"/>
            </a:rPr>
            <a:t> a las Dependencias que lo soliciten.</a:t>
          </a:r>
          <a:endParaRPr lang="es-MX" dirty="0">
            <a:latin typeface="+mn-lt"/>
          </a:endParaRPr>
        </a:p>
      </dgm:t>
    </dgm:pt>
    <dgm:pt modelId="{3192443E-775C-4829-B8ED-1FF192A98B7A}" type="parTrans" cxnId="{84867AA5-9508-4A8C-B9AD-C592025377B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8FD6C7D9-6944-42B3-A281-87F12403A090}" type="sibTrans" cxnId="{84867AA5-9508-4A8C-B9AD-C592025377B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4CFCBA61-DD74-4A91-8484-36AA20BA600D}">
      <dgm:prSet phldrT="[Texto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s-MX" dirty="0" smtClean="0">
              <a:latin typeface="+mn-lt"/>
            </a:rPr>
            <a:t>Uso exclusivo para los gastos de viáticos, por comisión o representación, conforme a los montos autorizados. </a:t>
          </a:r>
          <a:endParaRPr lang="es-MX" dirty="0">
            <a:latin typeface="+mn-lt"/>
          </a:endParaRPr>
        </a:p>
      </dgm:t>
    </dgm:pt>
    <dgm:pt modelId="{8594CEDB-2467-4200-9739-7B1B7F18C42E}" type="parTrans" cxnId="{67DE5186-C251-47E0-92FE-62A8696B29FF}">
      <dgm:prSet/>
      <dgm:spPr/>
      <dgm:t>
        <a:bodyPr/>
        <a:lstStyle/>
        <a:p>
          <a:endParaRPr lang="es-MX"/>
        </a:p>
      </dgm:t>
    </dgm:pt>
    <dgm:pt modelId="{AB6C2849-425D-40AE-98B4-1450CE7E0C9B}" type="sibTrans" cxnId="{67DE5186-C251-47E0-92FE-62A8696B29FF}">
      <dgm:prSet/>
      <dgm:spPr/>
      <dgm:t>
        <a:bodyPr/>
        <a:lstStyle/>
        <a:p>
          <a:endParaRPr lang="es-MX"/>
        </a:p>
      </dgm:t>
    </dgm:pt>
    <dgm:pt modelId="{9A48EB9D-52E1-4732-A4C2-2593664B5502}" type="pres">
      <dgm:prSet presAssocID="{09FC3915-C277-479D-8A08-BC718194EF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BA1934C-560B-4EE5-8C04-FB81D1077193}" type="pres">
      <dgm:prSet presAssocID="{09FC3915-C277-479D-8A08-BC718194EF27}" presName="fgShape" presStyleLbl="fgShp" presStyleIdx="0" presStyleCnt="1" custAng="5400000" custFlipHor="0" custScaleX="5584" custScaleY="666667" custLinFactNeighborX="-9528" custLinFactNeighborY="31896"/>
      <dgm:spPr>
        <a:prstGeom prst="upArrow">
          <a:avLst/>
        </a:prstGeom>
        <a:noFill/>
        <a:ln>
          <a:noFill/>
        </a:ln>
      </dgm:spPr>
    </dgm:pt>
    <dgm:pt modelId="{C2279285-A5CB-46E7-87D5-810972B8B6EE}" type="pres">
      <dgm:prSet presAssocID="{09FC3915-C277-479D-8A08-BC718194EF27}" presName="linComp" presStyleCnt="0"/>
      <dgm:spPr/>
    </dgm:pt>
    <dgm:pt modelId="{E6713179-9930-478E-95BD-8754B96E63F1}" type="pres">
      <dgm:prSet presAssocID="{12EAD5AF-6AE9-4672-9C21-6800F49C379B}" presName="compNode" presStyleCnt="0"/>
      <dgm:spPr/>
    </dgm:pt>
    <dgm:pt modelId="{83677BAE-FF92-4DE2-973C-513CE1446982}" type="pres">
      <dgm:prSet presAssocID="{12EAD5AF-6AE9-4672-9C21-6800F49C379B}" presName="bkgdShape" presStyleLbl="node1" presStyleIdx="0" presStyleCnt="4"/>
      <dgm:spPr/>
      <dgm:t>
        <a:bodyPr/>
        <a:lstStyle/>
        <a:p>
          <a:endParaRPr lang="es-MX"/>
        </a:p>
      </dgm:t>
    </dgm:pt>
    <dgm:pt modelId="{72ED7ACF-9CF3-4AD3-A46B-81098F7E9ED1}" type="pres">
      <dgm:prSet presAssocID="{12EAD5AF-6AE9-4672-9C21-6800F49C379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A97687-E81B-4B7B-9873-439FFCB4D961}" type="pres">
      <dgm:prSet presAssocID="{12EAD5AF-6AE9-4672-9C21-6800F49C379B}" presName="invisiNode" presStyleLbl="node1" presStyleIdx="0" presStyleCnt="4"/>
      <dgm:spPr/>
    </dgm:pt>
    <dgm:pt modelId="{048AE8EC-0CE0-42E6-A1AB-CF84E9C4501C}" type="pres">
      <dgm:prSet presAssocID="{12EAD5AF-6AE9-4672-9C21-6800F49C379B}" presName="imagNode" presStyleLbl="fgImgPlace1" presStyleIdx="0" presStyleCnt="4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effectLst>
          <a:reflection blurRad="6350" stA="50000" endA="300" endPos="39000" dist="50800" dir="5400000" sy="-100000" algn="bl" rotWithShape="0"/>
        </a:effectLst>
      </dgm:spPr>
      <dgm:t>
        <a:bodyPr/>
        <a:lstStyle/>
        <a:p>
          <a:endParaRPr lang="es-ES_tradnl"/>
        </a:p>
      </dgm:t>
    </dgm:pt>
    <dgm:pt modelId="{0B4883B4-AB33-4C08-9C80-53651BFDBA24}" type="pres">
      <dgm:prSet presAssocID="{A7649A5E-BA2D-4D49-988B-06B7540F716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8D380F3-7E96-41FE-997D-C9036634C7E5}" type="pres">
      <dgm:prSet presAssocID="{1DEAE7FE-0C49-4916-9F6E-906D6E24C71A}" presName="compNode" presStyleCnt="0"/>
      <dgm:spPr/>
    </dgm:pt>
    <dgm:pt modelId="{9E5C307D-42C6-4E36-9CBE-AB44D8DB87E2}" type="pres">
      <dgm:prSet presAssocID="{1DEAE7FE-0C49-4916-9F6E-906D6E24C71A}" presName="bkgdShape" presStyleLbl="node1" presStyleIdx="1" presStyleCnt="4" custLinFactNeighborY="11157"/>
      <dgm:spPr/>
      <dgm:t>
        <a:bodyPr/>
        <a:lstStyle/>
        <a:p>
          <a:endParaRPr lang="es-MX"/>
        </a:p>
      </dgm:t>
    </dgm:pt>
    <dgm:pt modelId="{DDF09D2B-4781-45FC-BD75-A7C2988783C1}" type="pres">
      <dgm:prSet presAssocID="{1DEAE7FE-0C49-4916-9F6E-906D6E24C71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0A7E9D-99D6-44BD-B9E1-13EEDC3F25C6}" type="pres">
      <dgm:prSet presAssocID="{1DEAE7FE-0C49-4916-9F6E-906D6E24C71A}" presName="invisiNode" presStyleLbl="node1" presStyleIdx="1" presStyleCnt="4"/>
      <dgm:spPr/>
    </dgm:pt>
    <dgm:pt modelId="{9AE3997E-52F3-4E7E-AC0A-D82EDCC9277C}" type="pres">
      <dgm:prSet presAssocID="{1DEAE7FE-0C49-4916-9F6E-906D6E24C71A}" presName="imagNode" presStyleLbl="fgImgPlace1" presStyleIdx="1" presStyleCnt="4" custLinFactNeighborX="-907" custLinFactNeighborY="3629"/>
      <dgm:spPr>
        <a:blipFill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BEEB776-7F1A-471D-9A1A-5922EA384F1C}" type="pres">
      <dgm:prSet presAssocID="{75376129-F5B2-40E2-9E04-3633A0FDFFE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01EDA0-E168-4A9C-854B-78DA1F8DD136}" type="pres">
      <dgm:prSet presAssocID="{2A495A6A-0139-4FE9-B251-15A02A654F11}" presName="compNode" presStyleCnt="0"/>
      <dgm:spPr/>
    </dgm:pt>
    <dgm:pt modelId="{1B61A1B5-6DF0-426A-8D37-845B08DB2732}" type="pres">
      <dgm:prSet presAssocID="{2A495A6A-0139-4FE9-B251-15A02A654F11}" presName="bkgdShape" presStyleLbl="node1" presStyleIdx="2" presStyleCnt="4"/>
      <dgm:spPr/>
      <dgm:t>
        <a:bodyPr/>
        <a:lstStyle/>
        <a:p>
          <a:endParaRPr lang="es-MX"/>
        </a:p>
      </dgm:t>
    </dgm:pt>
    <dgm:pt modelId="{5E5D9B43-65AA-42A9-B998-5FF29097C929}" type="pres">
      <dgm:prSet presAssocID="{2A495A6A-0139-4FE9-B251-15A02A654F1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5155E2-8C53-467D-8D7A-97CCFEB5DAFE}" type="pres">
      <dgm:prSet presAssocID="{2A495A6A-0139-4FE9-B251-15A02A654F11}" presName="invisiNode" presStyleLbl="node1" presStyleIdx="2" presStyleCnt="4"/>
      <dgm:spPr/>
    </dgm:pt>
    <dgm:pt modelId="{4CCE3919-3627-4E97-8C61-5CA778B053D7}" type="pres">
      <dgm:prSet presAssocID="{2A495A6A-0139-4FE9-B251-15A02A654F11}" presName="imagNode" presStyleLbl="fgImgPlace1" presStyleIdx="2" presStyleCnt="4"/>
      <dgm:spPr>
        <a:blipFill rotWithShape="1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FEE5FC3-0CD6-423F-BFDB-BD00BE3D6FF3}" type="pres">
      <dgm:prSet presAssocID="{8FD6C7D9-6944-42B3-A281-87F12403A09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5DF36D3-7EA8-4CA1-971F-10ACEEAD3240}" type="pres">
      <dgm:prSet presAssocID="{4CFCBA61-DD74-4A91-8484-36AA20BA600D}" presName="compNode" presStyleCnt="0"/>
      <dgm:spPr/>
    </dgm:pt>
    <dgm:pt modelId="{45B4E711-E947-4B4E-A922-24F46BCEBFFB}" type="pres">
      <dgm:prSet presAssocID="{4CFCBA61-DD74-4A91-8484-36AA20BA600D}" presName="bkgdShape" presStyleLbl="node1" presStyleIdx="3" presStyleCnt="4" custLinFactNeighborX="-1264" custLinFactNeighborY="11157"/>
      <dgm:spPr/>
      <dgm:t>
        <a:bodyPr/>
        <a:lstStyle/>
        <a:p>
          <a:endParaRPr lang="es-MX"/>
        </a:p>
      </dgm:t>
    </dgm:pt>
    <dgm:pt modelId="{C894D91D-C220-4933-844B-ACAD5C817F86}" type="pres">
      <dgm:prSet presAssocID="{4CFCBA61-DD74-4A91-8484-36AA20BA600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0D6706-DB25-4BB4-BE3C-8D54DD20234D}" type="pres">
      <dgm:prSet presAssocID="{4CFCBA61-DD74-4A91-8484-36AA20BA600D}" presName="invisiNode" presStyleLbl="node1" presStyleIdx="3" presStyleCnt="4"/>
      <dgm:spPr/>
    </dgm:pt>
    <dgm:pt modelId="{15779BBF-A037-4D6F-BD89-C06A64BC1C64}" type="pres">
      <dgm:prSet presAssocID="{4CFCBA61-DD74-4A91-8484-36AA20BA600D}" presName="imagNode" presStyleLbl="fgImgPlace1" presStyleIdx="3" presStyleCnt="4" custScaleX="107190" custScaleY="8665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202A8638-A7B5-42EF-B90B-99EDCD510A13}" type="presOf" srcId="{12EAD5AF-6AE9-4672-9C21-6800F49C379B}" destId="{72ED7ACF-9CF3-4AD3-A46B-81098F7E9ED1}" srcOrd="1" destOrd="0" presId="urn:microsoft.com/office/officeart/2005/8/layout/hList7"/>
    <dgm:cxn modelId="{84867AA5-9508-4A8C-B9AD-C592025377B1}" srcId="{09FC3915-C277-479D-8A08-BC718194EF27}" destId="{2A495A6A-0139-4FE9-B251-15A02A654F11}" srcOrd="2" destOrd="0" parTransId="{3192443E-775C-4829-B8ED-1FF192A98B7A}" sibTransId="{8FD6C7D9-6944-42B3-A281-87F12403A090}"/>
    <dgm:cxn modelId="{E67C2AEC-B6EE-4253-97C8-607D73616218}" srcId="{09FC3915-C277-479D-8A08-BC718194EF27}" destId="{1DEAE7FE-0C49-4916-9F6E-906D6E24C71A}" srcOrd="1" destOrd="0" parTransId="{0A2A546A-7891-45E4-B60B-EF23918C1652}" sibTransId="{75376129-F5B2-40E2-9E04-3633A0FDFFED}"/>
    <dgm:cxn modelId="{E5B91575-3524-41B4-8D46-A20B71D4AC0F}" type="presOf" srcId="{2A495A6A-0139-4FE9-B251-15A02A654F11}" destId="{5E5D9B43-65AA-42A9-B998-5FF29097C929}" srcOrd="1" destOrd="0" presId="urn:microsoft.com/office/officeart/2005/8/layout/hList7"/>
    <dgm:cxn modelId="{DA40C5B2-6D35-4DE3-978F-F57F83ED3E92}" type="presOf" srcId="{4CFCBA61-DD74-4A91-8484-36AA20BA600D}" destId="{45B4E711-E947-4B4E-A922-24F46BCEBFFB}" srcOrd="0" destOrd="0" presId="urn:microsoft.com/office/officeart/2005/8/layout/hList7"/>
    <dgm:cxn modelId="{7CBA9028-320A-46E0-8030-E51B0A14047E}" type="presOf" srcId="{8FD6C7D9-6944-42B3-A281-87F12403A090}" destId="{FFEE5FC3-0CD6-423F-BFDB-BD00BE3D6FF3}" srcOrd="0" destOrd="0" presId="urn:microsoft.com/office/officeart/2005/8/layout/hList7"/>
    <dgm:cxn modelId="{5E7547E9-5FC0-4CBB-9E5B-C1B55333E697}" type="presOf" srcId="{4CFCBA61-DD74-4A91-8484-36AA20BA600D}" destId="{C894D91D-C220-4933-844B-ACAD5C817F86}" srcOrd="1" destOrd="0" presId="urn:microsoft.com/office/officeart/2005/8/layout/hList7"/>
    <dgm:cxn modelId="{861AD95D-BDCA-4F70-BADD-3CB7EC5E9657}" type="presOf" srcId="{1DEAE7FE-0C49-4916-9F6E-906D6E24C71A}" destId="{DDF09D2B-4781-45FC-BD75-A7C2988783C1}" srcOrd="1" destOrd="0" presId="urn:microsoft.com/office/officeart/2005/8/layout/hList7"/>
    <dgm:cxn modelId="{F6811F4D-CA97-4874-8971-70424470CEA3}" srcId="{09FC3915-C277-479D-8A08-BC718194EF27}" destId="{12EAD5AF-6AE9-4672-9C21-6800F49C379B}" srcOrd="0" destOrd="0" parTransId="{6388C5A1-8D7D-4824-A46D-A044E68AED35}" sibTransId="{A7649A5E-BA2D-4D49-988B-06B7540F7166}"/>
    <dgm:cxn modelId="{2B953869-CF66-46A8-810F-15FD61F171A4}" type="presOf" srcId="{A7649A5E-BA2D-4D49-988B-06B7540F7166}" destId="{0B4883B4-AB33-4C08-9C80-53651BFDBA24}" srcOrd="0" destOrd="0" presId="urn:microsoft.com/office/officeart/2005/8/layout/hList7"/>
    <dgm:cxn modelId="{8F2E8407-58B4-463D-B103-D3BF3F141DE7}" type="presOf" srcId="{1DEAE7FE-0C49-4916-9F6E-906D6E24C71A}" destId="{9E5C307D-42C6-4E36-9CBE-AB44D8DB87E2}" srcOrd="0" destOrd="0" presId="urn:microsoft.com/office/officeart/2005/8/layout/hList7"/>
    <dgm:cxn modelId="{AF0ADC6F-5246-42B0-8B0A-A09EC397F94A}" type="presOf" srcId="{2A495A6A-0139-4FE9-B251-15A02A654F11}" destId="{1B61A1B5-6DF0-426A-8D37-845B08DB2732}" srcOrd="0" destOrd="0" presId="urn:microsoft.com/office/officeart/2005/8/layout/hList7"/>
    <dgm:cxn modelId="{AEA676B5-3CCE-4DA1-AB75-487D461DD9B9}" type="presOf" srcId="{75376129-F5B2-40E2-9E04-3633A0FDFFED}" destId="{EBEEB776-7F1A-471D-9A1A-5922EA384F1C}" srcOrd="0" destOrd="0" presId="urn:microsoft.com/office/officeart/2005/8/layout/hList7"/>
    <dgm:cxn modelId="{1D103B3E-2E80-4075-981D-FA5D24CC7CEF}" type="presOf" srcId="{12EAD5AF-6AE9-4672-9C21-6800F49C379B}" destId="{83677BAE-FF92-4DE2-973C-513CE1446982}" srcOrd="0" destOrd="0" presId="urn:microsoft.com/office/officeart/2005/8/layout/hList7"/>
    <dgm:cxn modelId="{67DE5186-C251-47E0-92FE-62A8696B29FF}" srcId="{09FC3915-C277-479D-8A08-BC718194EF27}" destId="{4CFCBA61-DD74-4A91-8484-36AA20BA600D}" srcOrd="3" destOrd="0" parTransId="{8594CEDB-2467-4200-9739-7B1B7F18C42E}" sibTransId="{AB6C2849-425D-40AE-98B4-1450CE7E0C9B}"/>
    <dgm:cxn modelId="{EF5F6D44-77A1-4F8D-9D55-E1FE3C96C487}" type="presOf" srcId="{09FC3915-C277-479D-8A08-BC718194EF27}" destId="{9A48EB9D-52E1-4732-A4C2-2593664B5502}" srcOrd="0" destOrd="0" presId="urn:microsoft.com/office/officeart/2005/8/layout/hList7"/>
    <dgm:cxn modelId="{6D6ACF0F-57ED-48B0-AB5F-C2472B061697}" type="presParOf" srcId="{9A48EB9D-52E1-4732-A4C2-2593664B5502}" destId="{1BA1934C-560B-4EE5-8C04-FB81D1077193}" srcOrd="0" destOrd="0" presId="urn:microsoft.com/office/officeart/2005/8/layout/hList7"/>
    <dgm:cxn modelId="{FDD688A8-F732-4B41-9686-5B9EE87C885D}" type="presParOf" srcId="{9A48EB9D-52E1-4732-A4C2-2593664B5502}" destId="{C2279285-A5CB-46E7-87D5-810972B8B6EE}" srcOrd="1" destOrd="0" presId="urn:microsoft.com/office/officeart/2005/8/layout/hList7"/>
    <dgm:cxn modelId="{9F6DC6BB-B02B-4FBE-A5D2-EFC0D33CDD77}" type="presParOf" srcId="{C2279285-A5CB-46E7-87D5-810972B8B6EE}" destId="{E6713179-9930-478E-95BD-8754B96E63F1}" srcOrd="0" destOrd="0" presId="urn:microsoft.com/office/officeart/2005/8/layout/hList7"/>
    <dgm:cxn modelId="{3E4909FA-AAB2-4946-9899-651BB8578433}" type="presParOf" srcId="{E6713179-9930-478E-95BD-8754B96E63F1}" destId="{83677BAE-FF92-4DE2-973C-513CE1446982}" srcOrd="0" destOrd="0" presId="urn:microsoft.com/office/officeart/2005/8/layout/hList7"/>
    <dgm:cxn modelId="{0090CDF8-AB7C-4831-91B4-1E633FF26124}" type="presParOf" srcId="{E6713179-9930-478E-95BD-8754B96E63F1}" destId="{72ED7ACF-9CF3-4AD3-A46B-81098F7E9ED1}" srcOrd="1" destOrd="0" presId="urn:microsoft.com/office/officeart/2005/8/layout/hList7"/>
    <dgm:cxn modelId="{6D29EB9D-F910-448B-8EA2-747F1D343DEC}" type="presParOf" srcId="{E6713179-9930-478E-95BD-8754B96E63F1}" destId="{54A97687-E81B-4B7B-9873-439FFCB4D961}" srcOrd="2" destOrd="0" presId="urn:microsoft.com/office/officeart/2005/8/layout/hList7"/>
    <dgm:cxn modelId="{8283B1FE-AA6F-4617-B94C-DB6273A3716A}" type="presParOf" srcId="{E6713179-9930-478E-95BD-8754B96E63F1}" destId="{048AE8EC-0CE0-42E6-A1AB-CF84E9C4501C}" srcOrd="3" destOrd="0" presId="urn:microsoft.com/office/officeart/2005/8/layout/hList7"/>
    <dgm:cxn modelId="{10721A80-9F1D-4955-B28E-62F6217CC305}" type="presParOf" srcId="{C2279285-A5CB-46E7-87D5-810972B8B6EE}" destId="{0B4883B4-AB33-4C08-9C80-53651BFDBA24}" srcOrd="1" destOrd="0" presId="urn:microsoft.com/office/officeart/2005/8/layout/hList7"/>
    <dgm:cxn modelId="{FDDD9618-487A-408B-B7D8-A4322B74C0EF}" type="presParOf" srcId="{C2279285-A5CB-46E7-87D5-810972B8B6EE}" destId="{C8D380F3-7E96-41FE-997D-C9036634C7E5}" srcOrd="2" destOrd="0" presId="urn:microsoft.com/office/officeart/2005/8/layout/hList7"/>
    <dgm:cxn modelId="{E7F3279B-8620-435B-B672-00C1504FEC48}" type="presParOf" srcId="{C8D380F3-7E96-41FE-997D-C9036634C7E5}" destId="{9E5C307D-42C6-4E36-9CBE-AB44D8DB87E2}" srcOrd="0" destOrd="0" presId="urn:microsoft.com/office/officeart/2005/8/layout/hList7"/>
    <dgm:cxn modelId="{8194E486-0298-45E2-8EBE-38C9CC59E596}" type="presParOf" srcId="{C8D380F3-7E96-41FE-997D-C9036634C7E5}" destId="{DDF09D2B-4781-45FC-BD75-A7C2988783C1}" srcOrd="1" destOrd="0" presId="urn:microsoft.com/office/officeart/2005/8/layout/hList7"/>
    <dgm:cxn modelId="{6FFE9C85-8BAF-41E8-AC00-4D0A3F54E82F}" type="presParOf" srcId="{C8D380F3-7E96-41FE-997D-C9036634C7E5}" destId="{770A7E9D-99D6-44BD-B9E1-13EEDC3F25C6}" srcOrd="2" destOrd="0" presId="urn:microsoft.com/office/officeart/2005/8/layout/hList7"/>
    <dgm:cxn modelId="{578F8BC6-A82B-4FA6-8339-E9A68C9E5A6F}" type="presParOf" srcId="{C8D380F3-7E96-41FE-997D-C9036634C7E5}" destId="{9AE3997E-52F3-4E7E-AC0A-D82EDCC9277C}" srcOrd="3" destOrd="0" presId="urn:microsoft.com/office/officeart/2005/8/layout/hList7"/>
    <dgm:cxn modelId="{0EB1E6E8-1726-4087-B81B-E2FB7239D1DD}" type="presParOf" srcId="{C2279285-A5CB-46E7-87D5-810972B8B6EE}" destId="{EBEEB776-7F1A-471D-9A1A-5922EA384F1C}" srcOrd="3" destOrd="0" presId="urn:microsoft.com/office/officeart/2005/8/layout/hList7"/>
    <dgm:cxn modelId="{B493412C-300B-46B5-944F-688756DED5F1}" type="presParOf" srcId="{C2279285-A5CB-46E7-87D5-810972B8B6EE}" destId="{5B01EDA0-E168-4A9C-854B-78DA1F8DD136}" srcOrd="4" destOrd="0" presId="urn:microsoft.com/office/officeart/2005/8/layout/hList7"/>
    <dgm:cxn modelId="{8CD7C6A6-188A-46D3-A5DA-386CF7959C63}" type="presParOf" srcId="{5B01EDA0-E168-4A9C-854B-78DA1F8DD136}" destId="{1B61A1B5-6DF0-426A-8D37-845B08DB2732}" srcOrd="0" destOrd="0" presId="urn:microsoft.com/office/officeart/2005/8/layout/hList7"/>
    <dgm:cxn modelId="{3F16C008-EF80-440D-B987-02E000376E83}" type="presParOf" srcId="{5B01EDA0-E168-4A9C-854B-78DA1F8DD136}" destId="{5E5D9B43-65AA-42A9-B998-5FF29097C929}" srcOrd="1" destOrd="0" presId="urn:microsoft.com/office/officeart/2005/8/layout/hList7"/>
    <dgm:cxn modelId="{DF480869-891B-477F-AD1F-94C85B7D0167}" type="presParOf" srcId="{5B01EDA0-E168-4A9C-854B-78DA1F8DD136}" destId="{5D5155E2-8C53-467D-8D7A-97CCFEB5DAFE}" srcOrd="2" destOrd="0" presId="urn:microsoft.com/office/officeart/2005/8/layout/hList7"/>
    <dgm:cxn modelId="{9CBFF1D4-1092-4640-A4A9-6EC94071EA21}" type="presParOf" srcId="{5B01EDA0-E168-4A9C-854B-78DA1F8DD136}" destId="{4CCE3919-3627-4E97-8C61-5CA778B053D7}" srcOrd="3" destOrd="0" presId="urn:microsoft.com/office/officeart/2005/8/layout/hList7"/>
    <dgm:cxn modelId="{97E91CA5-30B8-4B24-8DCA-D42476D8E8DB}" type="presParOf" srcId="{C2279285-A5CB-46E7-87D5-810972B8B6EE}" destId="{FFEE5FC3-0CD6-423F-BFDB-BD00BE3D6FF3}" srcOrd="5" destOrd="0" presId="urn:microsoft.com/office/officeart/2005/8/layout/hList7"/>
    <dgm:cxn modelId="{4A2A9CCA-A2E0-498A-8837-8B8CAEAA5CF7}" type="presParOf" srcId="{C2279285-A5CB-46E7-87D5-810972B8B6EE}" destId="{B5DF36D3-7EA8-4CA1-971F-10ACEEAD3240}" srcOrd="6" destOrd="0" presId="urn:microsoft.com/office/officeart/2005/8/layout/hList7"/>
    <dgm:cxn modelId="{3C274759-7327-4E4B-B868-49FF4029242B}" type="presParOf" srcId="{B5DF36D3-7EA8-4CA1-971F-10ACEEAD3240}" destId="{45B4E711-E947-4B4E-A922-24F46BCEBFFB}" srcOrd="0" destOrd="0" presId="urn:microsoft.com/office/officeart/2005/8/layout/hList7"/>
    <dgm:cxn modelId="{1906E76E-2AF5-4B94-9E0A-EED25A916DD1}" type="presParOf" srcId="{B5DF36D3-7EA8-4CA1-971F-10ACEEAD3240}" destId="{C894D91D-C220-4933-844B-ACAD5C817F86}" srcOrd="1" destOrd="0" presId="urn:microsoft.com/office/officeart/2005/8/layout/hList7"/>
    <dgm:cxn modelId="{308B3B51-2762-42F7-9DC9-D3948F79AB57}" type="presParOf" srcId="{B5DF36D3-7EA8-4CA1-971F-10ACEEAD3240}" destId="{170D6706-DB25-4BB4-BE3C-8D54DD20234D}" srcOrd="2" destOrd="0" presId="urn:microsoft.com/office/officeart/2005/8/layout/hList7"/>
    <dgm:cxn modelId="{96CB75BA-B174-4784-B4B7-FC56BC80BC87}" type="presParOf" srcId="{B5DF36D3-7EA8-4CA1-971F-10ACEEAD3240}" destId="{15779BBF-A037-4D6F-BD89-C06A64BC1C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F5477-4972-4C03-802C-A3DFCDAAA1C3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16C8EA8-6CB9-4781-AA0C-CF5B07979D3F}">
      <dgm:prSet phldrT="[Texto]" custT="1"/>
      <dgm:spPr>
        <a:noFill/>
        <a:ln>
          <a:solidFill>
            <a:srgbClr val="909311">
              <a:alpha val="38000"/>
            </a:srgbClr>
          </a:solidFill>
        </a:ln>
        <a:effectLst/>
      </dgm:spPr>
      <dgm:t>
        <a:bodyPr/>
        <a:lstStyle/>
        <a:p>
          <a:r>
            <a:rPr lang="es-MX" sz="1600" b="0" dirty="0" smtClean="0">
              <a:solidFill>
                <a:srgbClr val="000000"/>
              </a:solidFill>
              <a:latin typeface="+mn-lt"/>
            </a:rPr>
            <a:t>Alta</a:t>
          </a:r>
          <a:r>
            <a:rPr lang="es-MX" sz="1600" b="1" dirty="0" smtClean="0">
              <a:solidFill>
                <a:srgbClr val="000000"/>
              </a:solidFill>
              <a:latin typeface="+mn-lt"/>
            </a:rPr>
            <a:t> </a:t>
          </a:r>
          <a:r>
            <a:rPr lang="es-MX" sz="1600" dirty="0" smtClean="0">
              <a:solidFill>
                <a:srgbClr val="000000"/>
              </a:solidFill>
              <a:latin typeface="+mn-lt"/>
            </a:rPr>
            <a:t>aceptación comercios y cajeros </a:t>
          </a:r>
          <a:endParaRPr lang="es-MX" sz="1600" dirty="0">
            <a:solidFill>
              <a:srgbClr val="000000"/>
            </a:solidFill>
            <a:latin typeface="+mn-lt"/>
          </a:endParaRPr>
        </a:p>
      </dgm:t>
    </dgm:pt>
    <dgm:pt modelId="{9C776890-D974-484C-A130-B362DDD79CD1}" type="parTrans" cxnId="{521A40CF-1137-406E-9589-880D00B2319A}">
      <dgm:prSet/>
      <dgm:spPr/>
      <dgm:t>
        <a:bodyPr/>
        <a:lstStyle/>
        <a:p>
          <a:endParaRPr lang="es-MX"/>
        </a:p>
      </dgm:t>
    </dgm:pt>
    <dgm:pt modelId="{BCD81778-F42F-44AF-A1B4-B260B02C28D9}" type="sibTrans" cxnId="{521A40CF-1137-406E-9589-880D00B2319A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</dgm:spPr>
      <dgm:t>
        <a:bodyPr/>
        <a:lstStyle/>
        <a:p>
          <a:endParaRPr lang="es-MX"/>
        </a:p>
      </dgm:t>
    </dgm:pt>
    <dgm:pt modelId="{F0A87CD8-D41B-4246-B545-34542E4928F5}">
      <dgm:prSet phldrT="[Texto]" custT="1"/>
      <dgm:spPr>
        <a:noFill/>
        <a:ln>
          <a:solidFill>
            <a:schemeClr val="bg1">
              <a:lumMod val="75000"/>
            </a:schemeClr>
          </a:solidFill>
        </a:ln>
        <a:effectLst/>
      </dgm:spPr>
      <dgm:t>
        <a:bodyPr/>
        <a:lstStyle/>
        <a:p>
          <a:r>
            <a:rPr lang="es-MX" sz="1600" dirty="0" smtClean="0">
              <a:solidFill>
                <a:srgbClr val="000000"/>
              </a:solidFill>
              <a:latin typeface="+mn-lt"/>
            </a:rPr>
            <a:t>Permite</a:t>
          </a:r>
          <a:r>
            <a:rPr lang="es-MX" sz="1600" b="0" dirty="0" smtClean="0">
              <a:solidFill>
                <a:srgbClr val="000000"/>
              </a:solidFill>
              <a:latin typeface="+mn-lt"/>
            </a:rPr>
            <a:t> delimitar </a:t>
          </a:r>
          <a:r>
            <a:rPr lang="es-MX" sz="1600" dirty="0" smtClean="0">
              <a:solidFill>
                <a:srgbClr val="000000"/>
              </a:solidFill>
              <a:latin typeface="+mn-lt"/>
            </a:rPr>
            <a:t>área geográfica, giros  comerciales, importes de gasto </a:t>
          </a:r>
          <a:endParaRPr lang="es-MX" sz="1600" dirty="0">
            <a:solidFill>
              <a:srgbClr val="000000"/>
            </a:solidFill>
            <a:latin typeface="+mn-lt"/>
          </a:endParaRPr>
        </a:p>
      </dgm:t>
    </dgm:pt>
    <dgm:pt modelId="{F71218F6-75F4-44D3-B98A-9DA051B34446}" type="parTrans" cxnId="{9A65B799-207C-4EC6-8667-D4E5AB5608F2}">
      <dgm:prSet/>
      <dgm:spPr/>
      <dgm:t>
        <a:bodyPr/>
        <a:lstStyle/>
        <a:p>
          <a:endParaRPr lang="es-MX"/>
        </a:p>
      </dgm:t>
    </dgm:pt>
    <dgm:pt modelId="{47B0CE4C-F03C-43B1-879B-CF8D3E6871A5}" type="sibTrans" cxnId="{9A65B799-207C-4EC6-8667-D4E5AB5608F2}">
      <dgm:prSet/>
      <dgm:spPr>
        <a:blipFill rotWithShape="1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</dgm:spPr>
      <dgm:t>
        <a:bodyPr/>
        <a:lstStyle/>
        <a:p>
          <a:endParaRPr lang="es-MX"/>
        </a:p>
      </dgm:t>
    </dgm:pt>
    <dgm:pt modelId="{6EB82C6F-D027-4151-8458-61F21A20D5D9}">
      <dgm:prSet phldrT="[Texto]" custT="1"/>
      <dgm:spPr>
        <a:noFill/>
        <a:ln>
          <a:solidFill>
            <a:srgbClr val="909311">
              <a:alpha val="38000"/>
            </a:srgbClr>
          </a:solidFill>
        </a:ln>
        <a:effectLst/>
      </dgm:spPr>
      <dgm:t>
        <a:bodyPr/>
        <a:lstStyle/>
        <a:p>
          <a:r>
            <a:rPr lang="es-MX" sz="1600" b="0" dirty="0" smtClean="0">
              <a:solidFill>
                <a:srgbClr val="000000"/>
              </a:solidFill>
              <a:latin typeface="+mn-lt"/>
            </a:rPr>
            <a:t>Evita</a:t>
          </a:r>
          <a:r>
            <a:rPr lang="es-MX" sz="1600" b="1" dirty="0" smtClean="0">
              <a:solidFill>
                <a:srgbClr val="000000"/>
              </a:solidFill>
              <a:latin typeface="+mn-lt"/>
            </a:rPr>
            <a:t> </a:t>
          </a:r>
          <a:r>
            <a:rPr lang="es-MX" sz="1600" dirty="0" smtClean="0">
              <a:solidFill>
                <a:srgbClr val="000000"/>
              </a:solidFill>
              <a:latin typeface="+mn-lt"/>
            </a:rPr>
            <a:t>trámites de dotación de efectivo, emisión de cheques </a:t>
          </a:r>
          <a:endParaRPr lang="es-MX" sz="1600" dirty="0">
            <a:solidFill>
              <a:srgbClr val="000000"/>
            </a:solidFill>
            <a:latin typeface="+mn-lt"/>
          </a:endParaRPr>
        </a:p>
      </dgm:t>
    </dgm:pt>
    <dgm:pt modelId="{0F7139FD-633C-4DDB-A80C-9307324F9968}" type="parTrans" cxnId="{C6C14E3D-7C71-44D0-B5A6-77D57CF1FA0E}">
      <dgm:prSet/>
      <dgm:spPr/>
      <dgm:t>
        <a:bodyPr/>
        <a:lstStyle/>
        <a:p>
          <a:endParaRPr lang="es-MX"/>
        </a:p>
      </dgm:t>
    </dgm:pt>
    <dgm:pt modelId="{4AF36D1B-CC4A-43DA-B123-1E7F0FD0F2F5}" type="sibTrans" cxnId="{C6C14E3D-7C71-44D0-B5A6-77D57CF1FA0E}">
      <dgm:prSet/>
      <dgm:spPr>
        <a:blipFill rotWithShape="1">
          <a:blip xmlns:r="http://schemas.openxmlformats.org/officeDocument/2006/relationships" r:embed="rId4">
            <a:grayscl/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</dgm:spPr>
      <dgm:t>
        <a:bodyPr/>
        <a:lstStyle/>
        <a:p>
          <a:endParaRPr lang="es-MX"/>
        </a:p>
      </dgm:t>
    </dgm:pt>
    <dgm:pt modelId="{5FB0224B-36FC-42A7-8BCB-0233850C4C67}">
      <dgm:prSet phldrT="[Texto]" custT="1"/>
      <dgm:spPr>
        <a:noFill/>
        <a:ln>
          <a:solidFill>
            <a:schemeClr val="bg1">
              <a:lumMod val="75000"/>
            </a:schemeClr>
          </a:solidFill>
        </a:ln>
        <a:effectLst/>
      </dgm:spPr>
      <dgm:t>
        <a:bodyPr/>
        <a:lstStyle/>
        <a:p>
          <a:r>
            <a:rPr lang="es-MX" sz="1600" b="0" dirty="0" smtClean="0">
              <a:solidFill>
                <a:srgbClr val="000000"/>
              </a:solidFill>
              <a:latin typeface="+mn-lt"/>
            </a:rPr>
            <a:t>Agiliza </a:t>
          </a:r>
          <a:r>
            <a:rPr lang="es-MX" sz="1600" dirty="0" smtClean="0">
              <a:solidFill>
                <a:srgbClr val="000000"/>
              </a:solidFill>
              <a:latin typeface="+mn-lt"/>
            </a:rPr>
            <a:t>la conciliación de gastos</a:t>
          </a:r>
          <a:endParaRPr lang="es-MX" sz="1600" dirty="0">
            <a:solidFill>
              <a:srgbClr val="000000"/>
            </a:solidFill>
            <a:latin typeface="+mn-lt"/>
          </a:endParaRPr>
        </a:p>
      </dgm:t>
    </dgm:pt>
    <dgm:pt modelId="{0A8AD480-2A00-4A1B-A5B9-61B7F1FC5FBA}" type="parTrans" cxnId="{7AD14869-21C1-4887-A127-1843E90A710B}">
      <dgm:prSet/>
      <dgm:spPr/>
      <dgm:t>
        <a:bodyPr/>
        <a:lstStyle/>
        <a:p>
          <a:endParaRPr lang="es-MX"/>
        </a:p>
      </dgm:t>
    </dgm:pt>
    <dgm:pt modelId="{A8AFA611-B06F-451B-B8A0-547139886653}" type="sibTrans" cxnId="{7AD14869-21C1-4887-A127-1843E90A710B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</dgm:spPr>
      <dgm:t>
        <a:bodyPr/>
        <a:lstStyle/>
        <a:p>
          <a:endParaRPr lang="es-MX"/>
        </a:p>
      </dgm:t>
    </dgm:pt>
    <dgm:pt modelId="{4C8ED57D-1D81-4AAC-BB4A-6058BD2ED3E6}">
      <dgm:prSet phldrT="[Texto]" custT="1"/>
      <dgm:spPr>
        <a:noFill/>
        <a:ln>
          <a:solidFill>
            <a:srgbClr val="909311">
              <a:alpha val="38000"/>
            </a:srgbClr>
          </a:solidFill>
        </a:ln>
        <a:effectLst/>
      </dgm:spPr>
      <dgm:t>
        <a:bodyPr/>
        <a:lstStyle/>
        <a:p>
          <a:r>
            <a:rPr lang="es-MX" sz="1600" dirty="0" smtClean="0">
              <a:solidFill>
                <a:srgbClr val="000000"/>
              </a:solidFill>
              <a:latin typeface="+mn-lt"/>
            </a:rPr>
            <a:t>Alta de tarjetas mediante un proceso masivo y electrónico    </a:t>
          </a:r>
          <a:endParaRPr lang="es-MX" sz="1600" dirty="0">
            <a:solidFill>
              <a:srgbClr val="000000"/>
            </a:solidFill>
            <a:latin typeface="+mn-lt"/>
          </a:endParaRPr>
        </a:p>
      </dgm:t>
    </dgm:pt>
    <dgm:pt modelId="{3D3A601E-555F-40EE-97CF-08B237A52A54}" type="parTrans" cxnId="{05AF61C8-DD47-481E-BBB6-0A1E32B5F34E}">
      <dgm:prSet/>
      <dgm:spPr/>
      <dgm:t>
        <a:bodyPr/>
        <a:lstStyle/>
        <a:p>
          <a:endParaRPr lang="es-MX"/>
        </a:p>
      </dgm:t>
    </dgm:pt>
    <dgm:pt modelId="{EFA5E4D1-2D89-4C06-B71C-3A4736A82F76}" type="sibTrans" cxnId="{05AF61C8-DD47-481E-BBB6-0A1E32B5F34E}">
      <dgm:prSet/>
      <dgm:spPr>
        <a:blipFill rotWithShape="1">
          <a:blip xmlns:r="http://schemas.openxmlformats.org/officeDocument/2006/relationships" r:embed="rId6">
            <a:grayscl/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</dgm:spPr>
      <dgm:t>
        <a:bodyPr/>
        <a:lstStyle/>
        <a:p>
          <a:endParaRPr lang="es-MX"/>
        </a:p>
      </dgm:t>
    </dgm:pt>
    <dgm:pt modelId="{21E0DDE1-AF90-4229-B28E-F01030CF12CA}" type="pres">
      <dgm:prSet presAssocID="{AADF5477-4972-4C03-802C-A3DFCDAAA1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B1C4545-01B7-449C-A2F5-A413F4F00548}" type="pres">
      <dgm:prSet presAssocID="{AADF5477-4972-4C03-802C-A3DFCDAAA1C3}" presName="dot1" presStyleLbl="alignNode1" presStyleIdx="0" presStyleCnt="15" custLinFactX="398700" custLinFactY="200000" custLinFactNeighborX="400000" custLinFactNeighborY="256400"/>
      <dgm:spPr>
        <a:gradFill flip="none" rotWithShape="0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7620B206-A9FE-4F10-9340-0EC1CE765A93}" type="pres">
      <dgm:prSet presAssocID="{AADF5477-4972-4C03-802C-A3DFCDAAA1C3}" presName="dot2" presStyleLbl="alignNode1" presStyleIdx="1" presStyleCnt="15" custLinFactX="398700" custLinFactY="200000" custLinFactNeighborX="400000" custLinFactNeighborY="256400"/>
      <dgm:spPr>
        <a:gradFill flip="none" rotWithShape="0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14269230-A792-4105-8EFC-7B183E066FCA}" type="pres">
      <dgm:prSet presAssocID="{AADF5477-4972-4C03-802C-A3DFCDAAA1C3}" presName="dot3" presStyleLbl="alignNode1" presStyleIdx="2" presStyleCnt="15" custLinFactX="398700" custLinFactY="200000" custLinFactNeighborX="400000" custLinFactNeighborY="256400"/>
      <dgm:spPr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5843CC11-3DAA-4B4C-A9D3-796D92E38245}" type="pres">
      <dgm:prSet presAssocID="{AADF5477-4972-4C03-802C-A3DFCDAAA1C3}" presName="dot4" presStyleLbl="alignNode1" presStyleIdx="3" presStyleCnt="15" custLinFactX="398700" custLinFactY="200000" custLinFactNeighborX="400000" custLinFactNeighborY="2564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7DFEA2CA-6172-4C97-9F96-23F947017C45}" type="pres">
      <dgm:prSet presAssocID="{AADF5477-4972-4C03-802C-A3DFCDAAA1C3}" presName="dot5" presStyleLbl="alignNode1" presStyleIdx="4" presStyleCnt="15" custLinFactX="600000" custLinFactNeighborX="63228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DE0827CC-166D-4332-A766-30AC9FCE1399}" type="pres">
      <dgm:prSet presAssocID="{AADF5477-4972-4C03-802C-A3DFCDAAA1C3}" presName="dot6" presStyleLbl="alignNode1" presStyleIdx="5" presStyleCnt="15" custLinFactX="600000" custLinFactNeighborX="632280"/>
      <dgm:spPr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A949DE8C-E122-4F19-A18D-F2C4AC6386EB}" type="pres">
      <dgm:prSet presAssocID="{AADF5477-4972-4C03-802C-A3DFCDAAA1C3}" presName="dot7" presStyleLbl="alignNode1" presStyleIdx="6" presStyleCnt="15" custLinFactX="1000000" custLinFactY="-100000" custLinFactNeighborX="1027094" custLinFactNeighborY="-163472"/>
      <dgm:spPr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1550EBBA-EF55-4158-BC4D-45BBB5DF9304}" type="pres">
      <dgm:prSet presAssocID="{AADF5477-4972-4C03-802C-A3DFCDAAA1C3}" presName="dot8" presStyleLbl="alignNode1" presStyleIdx="7" presStyleCnt="15" custLinFactX="1466600" custLinFactY="-375880" custLinFactNeighborX="1500000" custLinFactNeighborY="-400000"/>
      <dgm:spPr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C8AD1E00-714D-45CF-841F-284350BA55FC}" type="pres">
      <dgm:prSet presAssocID="{AADF5477-4972-4C03-802C-A3DFCDAAA1C3}" presName="dotArrow1" presStyleLbl="alignNode1" presStyleIdx="8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38507B47-3EC6-4A70-8A66-E2BB06E98B3B}" type="pres">
      <dgm:prSet presAssocID="{AADF5477-4972-4C03-802C-A3DFCDAAA1C3}" presName="dotArrow2" presStyleLbl="alignNode1" presStyleIdx="9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  <dgm:t>
        <a:bodyPr/>
        <a:lstStyle/>
        <a:p>
          <a:endParaRPr lang="es-MX"/>
        </a:p>
      </dgm:t>
    </dgm:pt>
    <dgm:pt modelId="{8DF8F6A3-BDDE-437A-B8F9-8CA88CE79689}" type="pres">
      <dgm:prSet presAssocID="{AADF5477-4972-4C03-802C-A3DFCDAAA1C3}" presName="dotArrow3" presStyleLbl="alignNode1" presStyleIdx="10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8A049C07-04CC-4F67-8E94-D787BE33E21E}" type="pres">
      <dgm:prSet presAssocID="{AADF5477-4972-4C03-802C-A3DFCDAAA1C3}" presName="dotArrow4" presStyleLbl="alignNode1" presStyleIdx="11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42F57165-76D4-4436-BA89-CF6EF20ABC28}" type="pres">
      <dgm:prSet presAssocID="{AADF5477-4972-4C03-802C-A3DFCDAAA1C3}" presName="dotArrow5" presStyleLbl="alignNode1" presStyleIdx="12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7538D3FF-23CE-46F4-83B0-EAB9249F622A}" type="pres">
      <dgm:prSet presAssocID="{AADF5477-4972-4C03-802C-A3DFCDAAA1C3}" presName="dotArrow6" presStyleLbl="alignNode1" presStyleIdx="13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E2E4DFE0-835B-4952-AD2D-40E05C8CCAB8}" type="pres">
      <dgm:prSet presAssocID="{AADF5477-4972-4C03-802C-A3DFCDAAA1C3}" presName="dotArrow7" presStyleLbl="alignNode1" presStyleIdx="14" presStyleCnt="15" custLinFactX="1819660" custLinFactY="-669200" custLinFactNeighborX="1900000" custLinFactNeighborY="-700000"/>
      <dgm:spPr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909311"/>
          </a:solidFill>
        </a:ln>
      </dgm:spPr>
    </dgm:pt>
    <dgm:pt modelId="{865E8EA0-72BF-47FC-B1A6-E872712165D0}" type="pres">
      <dgm:prSet presAssocID="{A16C8EA8-6CB9-4781-AA0C-CF5B07979D3F}" presName="parTx1" presStyleLbl="node1" presStyleIdx="0" presStyleCnt="5" custScaleX="249478" custScaleY="132189" custLinFactX="48854" custLinFactY="30921" custLinFactNeighborX="100000" custLinFactNeighborY="100000"/>
      <dgm:spPr/>
      <dgm:t>
        <a:bodyPr/>
        <a:lstStyle/>
        <a:p>
          <a:endParaRPr lang="es-MX"/>
        </a:p>
      </dgm:t>
    </dgm:pt>
    <dgm:pt modelId="{4BD2093E-B466-4223-A042-B207488985AE}" type="pres">
      <dgm:prSet presAssocID="{BCD81778-F42F-44AF-A1B4-B260B02C28D9}" presName="picture1" presStyleCnt="0"/>
      <dgm:spPr/>
    </dgm:pt>
    <dgm:pt modelId="{F4DBE218-0C7E-42A9-844A-32EBBB2FE4AA}" type="pres">
      <dgm:prSet presAssocID="{BCD81778-F42F-44AF-A1B4-B260B02C28D9}" presName="imageRepeatNode" presStyleLbl="fgImgPlace1" presStyleIdx="0" presStyleCnt="5" custScaleX="158927" custScaleY="130389" custLinFactX="19813" custLinFactNeighborX="100000" custLinFactNeighborY="93672"/>
      <dgm:spPr/>
      <dgm:t>
        <a:bodyPr/>
        <a:lstStyle/>
        <a:p>
          <a:endParaRPr lang="es-MX"/>
        </a:p>
      </dgm:t>
    </dgm:pt>
    <dgm:pt modelId="{1EF02B37-BCBF-434E-90F4-7D1B6C3CECB2}" type="pres">
      <dgm:prSet presAssocID="{F0A87CD8-D41B-4246-B545-34542E4928F5}" presName="parTx2" presStyleLbl="node1" presStyleIdx="1" presStyleCnt="5" custScaleX="266480" custScaleY="150699" custLinFactX="42071" custLinFactNeighborX="100000" custLinFactNeighborY="23609"/>
      <dgm:spPr/>
      <dgm:t>
        <a:bodyPr/>
        <a:lstStyle/>
        <a:p>
          <a:endParaRPr lang="es-MX"/>
        </a:p>
      </dgm:t>
    </dgm:pt>
    <dgm:pt modelId="{E0D36C19-C18E-480A-A06E-3D3B7139D1C2}" type="pres">
      <dgm:prSet presAssocID="{47B0CE4C-F03C-43B1-879B-CF8D3E6871A5}" presName="picture2" presStyleCnt="0"/>
      <dgm:spPr/>
    </dgm:pt>
    <dgm:pt modelId="{45A91C00-4B91-4574-962B-C8260473252D}" type="pres">
      <dgm:prSet presAssocID="{47B0CE4C-F03C-43B1-879B-CF8D3E6871A5}" presName="imageRepeatNode" presStyleLbl="fgImgPlace1" presStyleIdx="1" presStyleCnt="5" custScaleX="158322" custScaleY="146327" custLinFactNeighborX="95911" custLinFactNeighborY="22851"/>
      <dgm:spPr/>
      <dgm:t>
        <a:bodyPr/>
        <a:lstStyle/>
        <a:p>
          <a:endParaRPr lang="es-MX"/>
        </a:p>
      </dgm:t>
    </dgm:pt>
    <dgm:pt modelId="{63CFE310-3B59-440B-8411-1A5153FDC392}" type="pres">
      <dgm:prSet presAssocID="{6EB82C6F-D027-4151-8458-61F21A20D5D9}" presName="parTx3" presStyleLbl="node1" presStyleIdx="2" presStyleCnt="5" custScaleX="217257" custScaleY="205716" custLinFactX="63544" custLinFactNeighborX="100000" custLinFactNeighborY="-61395"/>
      <dgm:spPr/>
      <dgm:t>
        <a:bodyPr/>
        <a:lstStyle/>
        <a:p>
          <a:endParaRPr lang="es-MX"/>
        </a:p>
      </dgm:t>
    </dgm:pt>
    <dgm:pt modelId="{6FE603AB-5FC0-4BB4-AEFC-3994EE03C667}" type="pres">
      <dgm:prSet presAssocID="{4AF36D1B-CC4A-43DA-B123-1E7F0FD0F2F5}" presName="picture3" presStyleCnt="0"/>
      <dgm:spPr/>
    </dgm:pt>
    <dgm:pt modelId="{4CD23827-AB8B-443A-A90F-EE2001DBBD7C}" type="pres">
      <dgm:prSet presAssocID="{4AF36D1B-CC4A-43DA-B123-1E7F0FD0F2F5}" presName="imageRepeatNode" presStyleLbl="fgImgPlace1" presStyleIdx="2" presStyleCnt="5" custScaleX="168789" custScaleY="153566" custLinFactX="73163" custLinFactNeighborX="100000" custLinFactNeighborY="-12484"/>
      <dgm:spPr/>
      <dgm:t>
        <a:bodyPr/>
        <a:lstStyle/>
        <a:p>
          <a:endParaRPr lang="es-MX"/>
        </a:p>
      </dgm:t>
    </dgm:pt>
    <dgm:pt modelId="{27F0E87E-A759-438B-A450-28F42AE77E8C}" type="pres">
      <dgm:prSet presAssocID="{5FB0224B-36FC-42A7-8BCB-0233850C4C67}" presName="parTx4" presStyleLbl="node1" presStyleIdx="3" presStyleCnt="5" custScaleX="217257" custScaleY="205717" custLinFactX="97348" custLinFactY="-30333" custLinFactNeighborX="100000" custLinFactNeighborY="-100000"/>
      <dgm:spPr/>
      <dgm:t>
        <a:bodyPr/>
        <a:lstStyle/>
        <a:p>
          <a:endParaRPr lang="es-MX"/>
        </a:p>
      </dgm:t>
    </dgm:pt>
    <dgm:pt modelId="{7138D7DE-1742-42E4-AB36-A6EB7989E240}" type="pres">
      <dgm:prSet presAssocID="{A8AFA611-B06F-451B-B8A0-547139886653}" presName="picture4" presStyleCnt="0"/>
      <dgm:spPr/>
    </dgm:pt>
    <dgm:pt modelId="{6C0A24E8-ACF1-42B6-BD73-8BC450689162}" type="pres">
      <dgm:prSet presAssocID="{A8AFA611-B06F-451B-B8A0-547139886653}" presName="imageRepeatNode" presStyleLbl="fgImgPlace1" presStyleIdx="3" presStyleCnt="5" custScaleX="168789" custScaleY="162068" custLinFactX="100000" custLinFactNeighborX="153480" custLinFactNeighborY="-52548"/>
      <dgm:spPr/>
      <dgm:t>
        <a:bodyPr/>
        <a:lstStyle/>
        <a:p>
          <a:endParaRPr lang="es-MX"/>
        </a:p>
      </dgm:t>
    </dgm:pt>
    <dgm:pt modelId="{F697C26C-421E-4297-835B-F1E0E2E58D79}" type="pres">
      <dgm:prSet presAssocID="{4C8ED57D-1D81-4AAC-BB4A-6058BD2ED3E6}" presName="parTx5" presStyleLbl="node1" presStyleIdx="4" presStyleCnt="5" custScaleX="213477" custScaleY="203298" custLinFactX="100000" custLinFactY="-100000" custLinFactNeighborX="140452" custLinFactNeighborY="-133021"/>
      <dgm:spPr/>
      <dgm:t>
        <a:bodyPr/>
        <a:lstStyle/>
        <a:p>
          <a:endParaRPr lang="es-MX"/>
        </a:p>
      </dgm:t>
    </dgm:pt>
    <dgm:pt modelId="{21977422-250F-4E95-819A-96A9BF46FA19}" type="pres">
      <dgm:prSet presAssocID="{EFA5E4D1-2D89-4C06-B71C-3A4736A82F76}" presName="picture5" presStyleCnt="0"/>
      <dgm:spPr/>
    </dgm:pt>
    <dgm:pt modelId="{C9238D81-B33B-4C76-BDFC-31037DDD3D15}" type="pres">
      <dgm:prSet presAssocID="{EFA5E4D1-2D89-4C06-B71C-3A4736A82F76}" presName="imageRepeatNode" presStyleLbl="fgImgPlace1" presStyleIdx="4" presStyleCnt="5" custScaleX="167545" custScaleY="171109" custLinFactX="156257" custLinFactY="-526" custLinFactNeighborX="200000" custLinFactNeighborY="-100000"/>
      <dgm:spPr/>
      <dgm:t>
        <a:bodyPr/>
        <a:lstStyle/>
        <a:p>
          <a:endParaRPr lang="es-MX"/>
        </a:p>
      </dgm:t>
    </dgm:pt>
  </dgm:ptLst>
  <dgm:cxnLst>
    <dgm:cxn modelId="{C6C14E3D-7C71-44D0-B5A6-77D57CF1FA0E}" srcId="{AADF5477-4972-4C03-802C-A3DFCDAAA1C3}" destId="{6EB82C6F-D027-4151-8458-61F21A20D5D9}" srcOrd="2" destOrd="0" parTransId="{0F7139FD-633C-4DDB-A80C-9307324F9968}" sibTransId="{4AF36D1B-CC4A-43DA-B123-1E7F0FD0F2F5}"/>
    <dgm:cxn modelId="{351ACA15-7E5A-4D3E-86D1-53F2B8D1DC28}" type="presOf" srcId="{4C8ED57D-1D81-4AAC-BB4A-6058BD2ED3E6}" destId="{F697C26C-421E-4297-835B-F1E0E2E58D79}" srcOrd="0" destOrd="0" presId="urn:microsoft.com/office/officeart/2008/layout/AscendingPictureAccentProcess"/>
    <dgm:cxn modelId="{05AF61C8-DD47-481E-BBB6-0A1E32B5F34E}" srcId="{AADF5477-4972-4C03-802C-A3DFCDAAA1C3}" destId="{4C8ED57D-1D81-4AAC-BB4A-6058BD2ED3E6}" srcOrd="4" destOrd="0" parTransId="{3D3A601E-555F-40EE-97CF-08B237A52A54}" sibTransId="{EFA5E4D1-2D89-4C06-B71C-3A4736A82F76}"/>
    <dgm:cxn modelId="{9A65B799-207C-4EC6-8667-D4E5AB5608F2}" srcId="{AADF5477-4972-4C03-802C-A3DFCDAAA1C3}" destId="{F0A87CD8-D41B-4246-B545-34542E4928F5}" srcOrd="1" destOrd="0" parTransId="{F71218F6-75F4-44D3-B98A-9DA051B34446}" sibTransId="{47B0CE4C-F03C-43B1-879B-CF8D3E6871A5}"/>
    <dgm:cxn modelId="{4EFD0F2F-55BA-4F3B-B18E-1CFF3408D0F4}" type="presOf" srcId="{A16C8EA8-6CB9-4781-AA0C-CF5B07979D3F}" destId="{865E8EA0-72BF-47FC-B1A6-E872712165D0}" srcOrd="0" destOrd="0" presId="urn:microsoft.com/office/officeart/2008/layout/AscendingPictureAccentProcess"/>
    <dgm:cxn modelId="{9C3EC775-80C1-4FCE-BFBE-5769A8569443}" type="presOf" srcId="{F0A87CD8-D41B-4246-B545-34542E4928F5}" destId="{1EF02B37-BCBF-434E-90F4-7D1B6C3CECB2}" srcOrd="0" destOrd="0" presId="urn:microsoft.com/office/officeart/2008/layout/AscendingPictureAccentProcess"/>
    <dgm:cxn modelId="{E7278E8A-5294-4297-B4DE-E67445659FA9}" type="presOf" srcId="{AADF5477-4972-4C03-802C-A3DFCDAAA1C3}" destId="{21E0DDE1-AF90-4229-B28E-F01030CF12CA}" srcOrd="0" destOrd="0" presId="urn:microsoft.com/office/officeart/2008/layout/AscendingPictureAccentProcess"/>
    <dgm:cxn modelId="{32E5862E-9B49-4249-A99E-628E8CBAB9E9}" type="presOf" srcId="{BCD81778-F42F-44AF-A1B4-B260B02C28D9}" destId="{F4DBE218-0C7E-42A9-844A-32EBBB2FE4AA}" srcOrd="0" destOrd="0" presId="urn:microsoft.com/office/officeart/2008/layout/AscendingPictureAccentProcess"/>
    <dgm:cxn modelId="{AD06BF9F-EAF8-401A-BED9-AFA6723B8FBC}" type="presOf" srcId="{4AF36D1B-CC4A-43DA-B123-1E7F0FD0F2F5}" destId="{4CD23827-AB8B-443A-A90F-EE2001DBBD7C}" srcOrd="0" destOrd="0" presId="urn:microsoft.com/office/officeart/2008/layout/AscendingPictureAccentProcess"/>
    <dgm:cxn modelId="{02485ED2-F91E-4F6A-927D-ED92E37AFAD0}" type="presOf" srcId="{5FB0224B-36FC-42A7-8BCB-0233850C4C67}" destId="{27F0E87E-A759-438B-A450-28F42AE77E8C}" srcOrd="0" destOrd="0" presId="urn:microsoft.com/office/officeart/2008/layout/AscendingPictureAccentProcess"/>
    <dgm:cxn modelId="{7AD14869-21C1-4887-A127-1843E90A710B}" srcId="{AADF5477-4972-4C03-802C-A3DFCDAAA1C3}" destId="{5FB0224B-36FC-42A7-8BCB-0233850C4C67}" srcOrd="3" destOrd="0" parTransId="{0A8AD480-2A00-4A1B-A5B9-61B7F1FC5FBA}" sibTransId="{A8AFA611-B06F-451B-B8A0-547139886653}"/>
    <dgm:cxn modelId="{B223D3D1-FD64-4347-91DA-08AA3D5A8029}" type="presOf" srcId="{EFA5E4D1-2D89-4C06-B71C-3A4736A82F76}" destId="{C9238D81-B33B-4C76-BDFC-31037DDD3D15}" srcOrd="0" destOrd="0" presId="urn:microsoft.com/office/officeart/2008/layout/AscendingPictureAccentProcess"/>
    <dgm:cxn modelId="{F5315B15-780F-4CC3-BB5F-F29E5FED07DD}" type="presOf" srcId="{A8AFA611-B06F-451B-B8A0-547139886653}" destId="{6C0A24E8-ACF1-42B6-BD73-8BC450689162}" srcOrd="0" destOrd="0" presId="urn:microsoft.com/office/officeart/2008/layout/AscendingPictureAccentProcess"/>
    <dgm:cxn modelId="{521A40CF-1137-406E-9589-880D00B2319A}" srcId="{AADF5477-4972-4C03-802C-A3DFCDAAA1C3}" destId="{A16C8EA8-6CB9-4781-AA0C-CF5B07979D3F}" srcOrd="0" destOrd="0" parTransId="{9C776890-D974-484C-A130-B362DDD79CD1}" sibTransId="{BCD81778-F42F-44AF-A1B4-B260B02C28D9}"/>
    <dgm:cxn modelId="{9C82C102-400D-4521-AA6A-F7B3B94BA984}" type="presOf" srcId="{6EB82C6F-D027-4151-8458-61F21A20D5D9}" destId="{63CFE310-3B59-440B-8411-1A5153FDC392}" srcOrd="0" destOrd="0" presId="urn:microsoft.com/office/officeart/2008/layout/AscendingPictureAccentProcess"/>
    <dgm:cxn modelId="{92D92FD2-32E0-4135-AD31-0A61297C0AC6}" type="presOf" srcId="{47B0CE4C-F03C-43B1-879B-CF8D3E6871A5}" destId="{45A91C00-4B91-4574-962B-C8260473252D}" srcOrd="0" destOrd="0" presId="urn:microsoft.com/office/officeart/2008/layout/AscendingPictureAccentProcess"/>
    <dgm:cxn modelId="{219A6CA9-858E-4996-ABB5-4E84F933F243}" type="presParOf" srcId="{21E0DDE1-AF90-4229-B28E-F01030CF12CA}" destId="{4B1C4545-01B7-449C-A2F5-A413F4F00548}" srcOrd="0" destOrd="0" presId="urn:microsoft.com/office/officeart/2008/layout/AscendingPictureAccentProcess"/>
    <dgm:cxn modelId="{20B1840F-FACE-4D47-8668-30FFD7F38A04}" type="presParOf" srcId="{21E0DDE1-AF90-4229-B28E-F01030CF12CA}" destId="{7620B206-A9FE-4F10-9340-0EC1CE765A93}" srcOrd="1" destOrd="0" presId="urn:microsoft.com/office/officeart/2008/layout/AscendingPictureAccentProcess"/>
    <dgm:cxn modelId="{45A8E731-482C-4713-9C7A-3D61E3E28B0D}" type="presParOf" srcId="{21E0DDE1-AF90-4229-B28E-F01030CF12CA}" destId="{14269230-A792-4105-8EFC-7B183E066FCA}" srcOrd="2" destOrd="0" presId="urn:microsoft.com/office/officeart/2008/layout/AscendingPictureAccentProcess"/>
    <dgm:cxn modelId="{8ED4C0DC-7885-46CA-B94F-4ACD0DDB663B}" type="presParOf" srcId="{21E0DDE1-AF90-4229-B28E-F01030CF12CA}" destId="{5843CC11-3DAA-4B4C-A9D3-796D92E38245}" srcOrd="3" destOrd="0" presId="urn:microsoft.com/office/officeart/2008/layout/AscendingPictureAccentProcess"/>
    <dgm:cxn modelId="{C60A7B32-77CD-4790-B70C-2C448FA758C6}" type="presParOf" srcId="{21E0DDE1-AF90-4229-B28E-F01030CF12CA}" destId="{7DFEA2CA-6172-4C97-9F96-23F947017C45}" srcOrd="4" destOrd="0" presId="urn:microsoft.com/office/officeart/2008/layout/AscendingPictureAccentProcess"/>
    <dgm:cxn modelId="{A6427E06-901F-47E5-8961-4833A34860F5}" type="presParOf" srcId="{21E0DDE1-AF90-4229-B28E-F01030CF12CA}" destId="{DE0827CC-166D-4332-A766-30AC9FCE1399}" srcOrd="5" destOrd="0" presId="urn:microsoft.com/office/officeart/2008/layout/AscendingPictureAccentProcess"/>
    <dgm:cxn modelId="{3ECDB819-3759-4847-9999-54B4596EF630}" type="presParOf" srcId="{21E0DDE1-AF90-4229-B28E-F01030CF12CA}" destId="{A949DE8C-E122-4F19-A18D-F2C4AC6386EB}" srcOrd="6" destOrd="0" presId="urn:microsoft.com/office/officeart/2008/layout/AscendingPictureAccentProcess"/>
    <dgm:cxn modelId="{7B8738AB-0B6B-4B6C-BB03-8BCADF815193}" type="presParOf" srcId="{21E0DDE1-AF90-4229-B28E-F01030CF12CA}" destId="{1550EBBA-EF55-4158-BC4D-45BBB5DF9304}" srcOrd="7" destOrd="0" presId="urn:microsoft.com/office/officeart/2008/layout/AscendingPictureAccentProcess"/>
    <dgm:cxn modelId="{1882A67B-C27D-4806-99FB-BD4A2077CC8E}" type="presParOf" srcId="{21E0DDE1-AF90-4229-B28E-F01030CF12CA}" destId="{C8AD1E00-714D-45CF-841F-284350BA55FC}" srcOrd="8" destOrd="0" presId="urn:microsoft.com/office/officeart/2008/layout/AscendingPictureAccentProcess"/>
    <dgm:cxn modelId="{6F788630-F539-43D2-BC29-1833D27C7149}" type="presParOf" srcId="{21E0DDE1-AF90-4229-B28E-F01030CF12CA}" destId="{38507B47-3EC6-4A70-8A66-E2BB06E98B3B}" srcOrd="9" destOrd="0" presId="urn:microsoft.com/office/officeart/2008/layout/AscendingPictureAccentProcess"/>
    <dgm:cxn modelId="{C4A097DE-0BED-4C2E-9FFE-003622638D72}" type="presParOf" srcId="{21E0DDE1-AF90-4229-B28E-F01030CF12CA}" destId="{8DF8F6A3-BDDE-437A-B8F9-8CA88CE79689}" srcOrd="10" destOrd="0" presId="urn:microsoft.com/office/officeart/2008/layout/AscendingPictureAccentProcess"/>
    <dgm:cxn modelId="{DA68AC27-B014-459C-947B-C2B619954FB6}" type="presParOf" srcId="{21E0DDE1-AF90-4229-B28E-F01030CF12CA}" destId="{8A049C07-04CC-4F67-8E94-D787BE33E21E}" srcOrd="11" destOrd="0" presId="urn:microsoft.com/office/officeart/2008/layout/AscendingPictureAccentProcess"/>
    <dgm:cxn modelId="{7222F73D-C018-4C19-8412-291289CFB1D0}" type="presParOf" srcId="{21E0DDE1-AF90-4229-B28E-F01030CF12CA}" destId="{42F57165-76D4-4436-BA89-CF6EF20ABC28}" srcOrd="12" destOrd="0" presId="urn:microsoft.com/office/officeart/2008/layout/AscendingPictureAccentProcess"/>
    <dgm:cxn modelId="{235D2202-0487-428B-848D-1E7EF028388D}" type="presParOf" srcId="{21E0DDE1-AF90-4229-B28E-F01030CF12CA}" destId="{7538D3FF-23CE-46F4-83B0-EAB9249F622A}" srcOrd="13" destOrd="0" presId="urn:microsoft.com/office/officeart/2008/layout/AscendingPictureAccentProcess"/>
    <dgm:cxn modelId="{BFC54FC1-1DCC-4C92-B6A9-EE272CA8CBD7}" type="presParOf" srcId="{21E0DDE1-AF90-4229-B28E-F01030CF12CA}" destId="{E2E4DFE0-835B-4952-AD2D-40E05C8CCAB8}" srcOrd="14" destOrd="0" presId="urn:microsoft.com/office/officeart/2008/layout/AscendingPictureAccentProcess"/>
    <dgm:cxn modelId="{65CDE808-8428-41A6-88AF-17716E11E230}" type="presParOf" srcId="{21E0DDE1-AF90-4229-B28E-F01030CF12CA}" destId="{865E8EA0-72BF-47FC-B1A6-E872712165D0}" srcOrd="15" destOrd="0" presId="urn:microsoft.com/office/officeart/2008/layout/AscendingPictureAccentProcess"/>
    <dgm:cxn modelId="{DCDD9884-2F82-4B37-AA1A-F663656DBAC5}" type="presParOf" srcId="{21E0DDE1-AF90-4229-B28E-F01030CF12CA}" destId="{4BD2093E-B466-4223-A042-B207488985AE}" srcOrd="16" destOrd="0" presId="urn:microsoft.com/office/officeart/2008/layout/AscendingPictureAccentProcess"/>
    <dgm:cxn modelId="{DED4BF5A-3CB3-4BA9-84AF-3450874F10B6}" type="presParOf" srcId="{4BD2093E-B466-4223-A042-B207488985AE}" destId="{F4DBE218-0C7E-42A9-844A-32EBBB2FE4AA}" srcOrd="0" destOrd="0" presId="urn:microsoft.com/office/officeart/2008/layout/AscendingPictureAccentProcess"/>
    <dgm:cxn modelId="{0C7DFF2A-352E-41B9-AFFB-D6B9CF6FB3F0}" type="presParOf" srcId="{21E0DDE1-AF90-4229-B28E-F01030CF12CA}" destId="{1EF02B37-BCBF-434E-90F4-7D1B6C3CECB2}" srcOrd="17" destOrd="0" presId="urn:microsoft.com/office/officeart/2008/layout/AscendingPictureAccentProcess"/>
    <dgm:cxn modelId="{02FAAE5A-A244-4801-95FF-B5062889F1C5}" type="presParOf" srcId="{21E0DDE1-AF90-4229-B28E-F01030CF12CA}" destId="{E0D36C19-C18E-480A-A06E-3D3B7139D1C2}" srcOrd="18" destOrd="0" presId="urn:microsoft.com/office/officeart/2008/layout/AscendingPictureAccentProcess"/>
    <dgm:cxn modelId="{5E7857CC-C000-4863-AABE-FB3817DA651C}" type="presParOf" srcId="{E0D36C19-C18E-480A-A06E-3D3B7139D1C2}" destId="{45A91C00-4B91-4574-962B-C8260473252D}" srcOrd="0" destOrd="0" presId="urn:microsoft.com/office/officeart/2008/layout/AscendingPictureAccentProcess"/>
    <dgm:cxn modelId="{5132C963-AE6A-42C6-A0CE-53AA92CF724C}" type="presParOf" srcId="{21E0DDE1-AF90-4229-B28E-F01030CF12CA}" destId="{63CFE310-3B59-440B-8411-1A5153FDC392}" srcOrd="19" destOrd="0" presId="urn:microsoft.com/office/officeart/2008/layout/AscendingPictureAccentProcess"/>
    <dgm:cxn modelId="{1D82B7C1-E1AF-42B3-BEB2-C35C2FB6E53E}" type="presParOf" srcId="{21E0DDE1-AF90-4229-B28E-F01030CF12CA}" destId="{6FE603AB-5FC0-4BB4-AEFC-3994EE03C667}" srcOrd="20" destOrd="0" presId="urn:microsoft.com/office/officeart/2008/layout/AscendingPictureAccentProcess"/>
    <dgm:cxn modelId="{AE8015E2-1048-4122-AA5F-A14520C51795}" type="presParOf" srcId="{6FE603AB-5FC0-4BB4-AEFC-3994EE03C667}" destId="{4CD23827-AB8B-443A-A90F-EE2001DBBD7C}" srcOrd="0" destOrd="0" presId="urn:microsoft.com/office/officeart/2008/layout/AscendingPictureAccentProcess"/>
    <dgm:cxn modelId="{4B8CC8A8-B989-418E-994B-24CF327FA6AB}" type="presParOf" srcId="{21E0DDE1-AF90-4229-B28E-F01030CF12CA}" destId="{27F0E87E-A759-438B-A450-28F42AE77E8C}" srcOrd="21" destOrd="0" presId="urn:microsoft.com/office/officeart/2008/layout/AscendingPictureAccentProcess"/>
    <dgm:cxn modelId="{EC3B5321-1260-4B98-BB9F-82C7B85E7CBA}" type="presParOf" srcId="{21E0DDE1-AF90-4229-B28E-F01030CF12CA}" destId="{7138D7DE-1742-42E4-AB36-A6EB7989E240}" srcOrd="22" destOrd="0" presId="urn:microsoft.com/office/officeart/2008/layout/AscendingPictureAccentProcess"/>
    <dgm:cxn modelId="{D7B6EF10-6E60-471E-AC68-E99DC8F83CBA}" type="presParOf" srcId="{7138D7DE-1742-42E4-AB36-A6EB7989E240}" destId="{6C0A24E8-ACF1-42B6-BD73-8BC450689162}" srcOrd="0" destOrd="0" presId="urn:microsoft.com/office/officeart/2008/layout/AscendingPictureAccentProcess"/>
    <dgm:cxn modelId="{81C9660D-A828-4336-9ECE-8FEB2C567A9C}" type="presParOf" srcId="{21E0DDE1-AF90-4229-B28E-F01030CF12CA}" destId="{F697C26C-421E-4297-835B-F1E0E2E58D79}" srcOrd="23" destOrd="0" presId="urn:microsoft.com/office/officeart/2008/layout/AscendingPictureAccentProcess"/>
    <dgm:cxn modelId="{C7E067E0-E568-40F7-82E8-5E9266472A39}" type="presParOf" srcId="{21E0DDE1-AF90-4229-B28E-F01030CF12CA}" destId="{21977422-250F-4E95-819A-96A9BF46FA19}" srcOrd="24" destOrd="0" presId="urn:microsoft.com/office/officeart/2008/layout/AscendingPictureAccentProcess"/>
    <dgm:cxn modelId="{FA45F24A-05FC-4F39-990F-E3817738DDB7}" type="presParOf" srcId="{21977422-250F-4E95-819A-96A9BF46FA19}" destId="{C9238D81-B33B-4C76-BDFC-31037DDD3D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E2BB5-6C90-4312-B20F-6C7401A2D22B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6FA6442A-5483-44B1-BED9-F4E68C60C2BD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30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Será de uso exclusivo para:</a:t>
          </a:r>
          <a:endParaRPr lang="es-MX" sz="30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560C8-65ED-4A42-9A1F-76A548090C09}" type="parTrans" cxnId="{161CDDEA-696C-47A9-8959-D676C20AD863}">
      <dgm:prSet/>
      <dgm:spPr/>
      <dgm:t>
        <a:bodyPr/>
        <a:lstStyle/>
        <a:p>
          <a:endParaRPr lang="es-MX"/>
        </a:p>
      </dgm:t>
    </dgm:pt>
    <dgm:pt modelId="{A67A5DCA-57A6-49CB-8B85-89451CEEDE63}" type="sibTrans" cxnId="{161CDDEA-696C-47A9-8959-D676C20AD863}">
      <dgm:prSet/>
      <dgm:spPr/>
      <dgm:t>
        <a:bodyPr/>
        <a:lstStyle/>
        <a:p>
          <a:endParaRPr lang="es-MX"/>
        </a:p>
      </dgm:t>
    </dgm:pt>
    <dgm:pt modelId="{2912F7F5-D34B-4981-9DC7-77258A00AD66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Gastos de representación, y</a:t>
          </a:r>
          <a:endParaRPr lang="es-MX" sz="2800" b="1" dirty="0">
            <a:solidFill>
              <a:srgbClr val="4A4512"/>
            </a:solidFill>
          </a:endParaRPr>
        </a:p>
      </dgm:t>
    </dgm:pt>
    <dgm:pt modelId="{4FBD724D-608B-404D-8D03-3E33B5B15044}" type="parTrans" cxnId="{A859BD30-6F1A-4B00-B56E-02DD6567894C}">
      <dgm:prSet/>
      <dgm:spPr/>
      <dgm:t>
        <a:bodyPr/>
        <a:lstStyle/>
        <a:p>
          <a:endParaRPr lang="es-MX"/>
        </a:p>
      </dgm:t>
    </dgm:pt>
    <dgm:pt modelId="{6CB56F88-BB96-4D57-BC4E-762405B78295}" type="sibTrans" cxnId="{A859BD30-6F1A-4B00-B56E-02DD6567894C}">
      <dgm:prSet/>
      <dgm:spPr/>
      <dgm:t>
        <a:bodyPr/>
        <a:lstStyle/>
        <a:p>
          <a:endParaRPr lang="es-MX"/>
        </a:p>
      </dgm:t>
    </dgm:pt>
    <dgm:pt modelId="{DAB421F8-B066-BC40-9943-CD9BD1090208}">
      <dgm:prSet custT="1"/>
      <dgm:spPr/>
      <dgm:t>
        <a:bodyPr/>
        <a:lstStyle/>
        <a:p>
          <a:r>
            <a:rPr lang="es-ES_tradnl" sz="2800" dirty="0" smtClean="0"/>
            <a:t>Gastos de viáticos autorizados.</a:t>
          </a:r>
          <a:endParaRPr lang="es-ES_tradnl" sz="2800" dirty="0"/>
        </a:p>
      </dgm:t>
    </dgm:pt>
    <dgm:pt modelId="{FE842F90-58A1-BF45-8EA3-412B9CCC1E2E}" type="parTrans" cxnId="{776FA291-FCA6-E34F-B3F8-03BF32E8C5C8}">
      <dgm:prSet/>
      <dgm:spPr/>
      <dgm:t>
        <a:bodyPr/>
        <a:lstStyle/>
        <a:p>
          <a:endParaRPr lang="es-ES_tradnl"/>
        </a:p>
      </dgm:t>
    </dgm:pt>
    <dgm:pt modelId="{B1E2796D-1D1F-6B4D-91DB-397054EEDA73}" type="sibTrans" cxnId="{776FA291-FCA6-E34F-B3F8-03BF32E8C5C8}">
      <dgm:prSet/>
      <dgm:spPr/>
      <dgm:t>
        <a:bodyPr/>
        <a:lstStyle/>
        <a:p>
          <a:endParaRPr lang="es-ES_tradnl"/>
        </a:p>
      </dgm:t>
    </dgm:pt>
    <dgm:pt modelId="{A1A0186F-73A6-8D43-B6CC-7C1DF66015D7}">
      <dgm:prSet custT="1"/>
      <dgm:spPr/>
      <dgm:t>
        <a:bodyPr/>
        <a:lstStyle/>
        <a:p>
          <a:r>
            <a:rPr lang="es-ES_tradnl" sz="2800" dirty="0" smtClean="0"/>
            <a:t>Estará inhabilitada para recibir depósitos que NO provengan de la cuenta centralizadora.</a:t>
          </a:r>
          <a:endParaRPr lang="es-ES_tradnl" sz="2800" dirty="0"/>
        </a:p>
      </dgm:t>
    </dgm:pt>
    <dgm:pt modelId="{D4D975BE-2981-6E40-8CF0-6DFF263644AE}" type="parTrans" cxnId="{EE53D3FD-7AAC-1C4A-88EE-1709527A22E2}">
      <dgm:prSet/>
      <dgm:spPr/>
      <dgm:t>
        <a:bodyPr/>
        <a:lstStyle/>
        <a:p>
          <a:endParaRPr lang="es-ES_tradnl"/>
        </a:p>
      </dgm:t>
    </dgm:pt>
    <dgm:pt modelId="{F867F03A-D230-CA48-9C30-A524C83FF813}" type="sibTrans" cxnId="{EE53D3FD-7AAC-1C4A-88EE-1709527A22E2}">
      <dgm:prSet/>
      <dgm:spPr/>
      <dgm:t>
        <a:bodyPr/>
        <a:lstStyle/>
        <a:p>
          <a:endParaRPr lang="es-ES_tradnl"/>
        </a:p>
      </dgm:t>
    </dgm:pt>
    <dgm:pt modelId="{E15E8F70-DE25-4D2B-B44B-6475697CD3C2}" type="pres">
      <dgm:prSet presAssocID="{52EE2BB5-6C90-4312-B20F-6C7401A2D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070825-CE22-43A0-B3D8-5EBB19ED5910}" type="pres">
      <dgm:prSet presAssocID="{6FA6442A-5483-44B1-BED9-F4E68C60C2BD}" presName="parentLin" presStyleCnt="0"/>
      <dgm:spPr/>
    </dgm:pt>
    <dgm:pt modelId="{5F22CB19-BC49-4435-934C-998E694A2540}" type="pres">
      <dgm:prSet presAssocID="{6FA6442A-5483-44B1-BED9-F4E68C60C2BD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374E7AA8-C013-450F-A9B5-DD88C18A4BDC}" type="pres">
      <dgm:prSet presAssocID="{6FA6442A-5483-44B1-BED9-F4E68C60C2BD}" presName="parentText" presStyleLbl="node1" presStyleIdx="0" presStyleCnt="1" custScaleY="7958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4EB02-6C0E-4896-960B-BE81B403CC3F}" type="pres">
      <dgm:prSet presAssocID="{6FA6442A-5483-44B1-BED9-F4E68C60C2BD}" presName="negativeSpace" presStyleCnt="0"/>
      <dgm:spPr/>
    </dgm:pt>
    <dgm:pt modelId="{D010310B-E749-4497-A2E8-E686325BD001}" type="pres">
      <dgm:prSet presAssocID="{6FA6442A-5483-44B1-BED9-F4E68C60C2B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E53D3FD-7AAC-1C4A-88EE-1709527A22E2}" srcId="{6FA6442A-5483-44B1-BED9-F4E68C60C2BD}" destId="{A1A0186F-73A6-8D43-B6CC-7C1DF66015D7}" srcOrd="2" destOrd="0" parTransId="{D4D975BE-2981-6E40-8CF0-6DFF263644AE}" sibTransId="{F867F03A-D230-CA48-9C30-A524C83FF813}"/>
    <dgm:cxn modelId="{462B4F27-F814-6F4A-BBA9-B7E6BB49211D}" type="presOf" srcId="{6FA6442A-5483-44B1-BED9-F4E68C60C2BD}" destId="{5F22CB19-BC49-4435-934C-998E694A2540}" srcOrd="0" destOrd="0" presId="urn:microsoft.com/office/officeart/2005/8/layout/list1"/>
    <dgm:cxn modelId="{43A425E6-A2CF-9143-8A4A-2DC1BC2544E5}" type="presOf" srcId="{2912F7F5-D34B-4981-9DC7-77258A00AD66}" destId="{D010310B-E749-4497-A2E8-E686325BD001}" srcOrd="0" destOrd="0" presId="urn:microsoft.com/office/officeart/2005/8/layout/list1"/>
    <dgm:cxn modelId="{161CDDEA-696C-47A9-8959-D676C20AD863}" srcId="{52EE2BB5-6C90-4312-B20F-6C7401A2D22B}" destId="{6FA6442A-5483-44B1-BED9-F4E68C60C2BD}" srcOrd="0" destOrd="0" parTransId="{4D2560C8-65ED-4A42-9A1F-76A548090C09}" sibTransId="{A67A5DCA-57A6-49CB-8B85-89451CEEDE63}"/>
    <dgm:cxn modelId="{E711A176-3D4C-774F-875F-0C075141A650}" type="presOf" srcId="{6FA6442A-5483-44B1-BED9-F4E68C60C2BD}" destId="{374E7AA8-C013-450F-A9B5-DD88C18A4BDC}" srcOrd="1" destOrd="0" presId="urn:microsoft.com/office/officeart/2005/8/layout/list1"/>
    <dgm:cxn modelId="{0C4D8B33-B3C6-D841-828B-F50A205C40BD}" type="presOf" srcId="{A1A0186F-73A6-8D43-B6CC-7C1DF66015D7}" destId="{D010310B-E749-4497-A2E8-E686325BD001}" srcOrd="0" destOrd="2" presId="urn:microsoft.com/office/officeart/2005/8/layout/list1"/>
    <dgm:cxn modelId="{7AE6168F-666A-D64C-8C15-15B63B3216C2}" type="presOf" srcId="{52EE2BB5-6C90-4312-B20F-6C7401A2D22B}" destId="{E15E8F70-DE25-4D2B-B44B-6475697CD3C2}" srcOrd="0" destOrd="0" presId="urn:microsoft.com/office/officeart/2005/8/layout/list1"/>
    <dgm:cxn modelId="{917C4CE1-E9BB-1840-AE4A-3DEBBA81766A}" type="presOf" srcId="{DAB421F8-B066-BC40-9943-CD9BD1090208}" destId="{D010310B-E749-4497-A2E8-E686325BD001}" srcOrd="0" destOrd="1" presId="urn:microsoft.com/office/officeart/2005/8/layout/list1"/>
    <dgm:cxn modelId="{A859BD30-6F1A-4B00-B56E-02DD6567894C}" srcId="{6FA6442A-5483-44B1-BED9-F4E68C60C2BD}" destId="{2912F7F5-D34B-4981-9DC7-77258A00AD66}" srcOrd="0" destOrd="0" parTransId="{4FBD724D-608B-404D-8D03-3E33B5B15044}" sibTransId="{6CB56F88-BB96-4D57-BC4E-762405B78295}"/>
    <dgm:cxn modelId="{776FA291-FCA6-E34F-B3F8-03BF32E8C5C8}" srcId="{6FA6442A-5483-44B1-BED9-F4E68C60C2BD}" destId="{DAB421F8-B066-BC40-9943-CD9BD1090208}" srcOrd="1" destOrd="0" parTransId="{FE842F90-58A1-BF45-8EA3-412B9CCC1E2E}" sibTransId="{B1E2796D-1D1F-6B4D-91DB-397054EEDA73}"/>
    <dgm:cxn modelId="{3123C3E3-1E6D-C548-BAC7-A30C428D055F}" type="presParOf" srcId="{E15E8F70-DE25-4D2B-B44B-6475697CD3C2}" destId="{BC070825-CE22-43A0-B3D8-5EBB19ED5910}" srcOrd="0" destOrd="0" presId="urn:microsoft.com/office/officeart/2005/8/layout/list1"/>
    <dgm:cxn modelId="{6A0D9CE4-43FC-2844-B961-E73A22524F95}" type="presParOf" srcId="{BC070825-CE22-43A0-B3D8-5EBB19ED5910}" destId="{5F22CB19-BC49-4435-934C-998E694A2540}" srcOrd="0" destOrd="0" presId="urn:microsoft.com/office/officeart/2005/8/layout/list1"/>
    <dgm:cxn modelId="{BF7A85DF-A661-6046-ABB7-C4DA675E6C66}" type="presParOf" srcId="{BC070825-CE22-43A0-B3D8-5EBB19ED5910}" destId="{374E7AA8-C013-450F-A9B5-DD88C18A4BDC}" srcOrd="1" destOrd="0" presId="urn:microsoft.com/office/officeart/2005/8/layout/list1"/>
    <dgm:cxn modelId="{4EB4DEDF-07AC-A148-96E2-F157D35E3BBE}" type="presParOf" srcId="{E15E8F70-DE25-4D2B-B44B-6475697CD3C2}" destId="{20A4EB02-6C0E-4896-960B-BE81B403CC3F}" srcOrd="1" destOrd="0" presId="urn:microsoft.com/office/officeart/2005/8/layout/list1"/>
    <dgm:cxn modelId="{99FA8834-21BF-B44D-88AD-3A94515B19C9}" type="presParOf" srcId="{E15E8F70-DE25-4D2B-B44B-6475697CD3C2}" destId="{D010310B-E749-4497-A2E8-E686325BD0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EE2BB5-6C90-4312-B20F-6C7401A2D22B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2912F7F5-D34B-4981-9DC7-77258A00AD66}">
      <dgm:prSet phldrT="[Texto]" custT="1"/>
      <dgm:spPr>
        <a:ln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</a:ln>
      </dgm:spPr>
      <dgm:t>
        <a:bodyPr/>
        <a:lstStyle/>
        <a:p>
          <a:pPr algn="just"/>
          <a:r>
            <a:rPr lang="es-MX" sz="2800" b="0" dirty="0" smtClean="0"/>
            <a:t>Cuando el titular de la Dependencia lo solicite.</a:t>
          </a:r>
          <a:endParaRPr lang="es-MX" sz="2800" b="1" dirty="0">
            <a:solidFill>
              <a:srgbClr val="4A4512"/>
            </a:solidFill>
          </a:endParaRPr>
        </a:p>
      </dgm:t>
    </dgm:pt>
    <dgm:pt modelId="{4FBD724D-608B-404D-8D03-3E33B5B15044}" type="parTrans" cxnId="{A859BD30-6F1A-4B00-B56E-02DD6567894C}">
      <dgm:prSet/>
      <dgm:spPr/>
      <dgm:t>
        <a:bodyPr/>
        <a:lstStyle/>
        <a:p>
          <a:endParaRPr lang="es-MX"/>
        </a:p>
      </dgm:t>
    </dgm:pt>
    <dgm:pt modelId="{6CB56F88-BB96-4D57-BC4E-762405B78295}" type="sibTrans" cxnId="{A859BD30-6F1A-4B00-B56E-02DD6567894C}">
      <dgm:prSet/>
      <dgm:spPr/>
      <dgm:t>
        <a:bodyPr/>
        <a:lstStyle/>
        <a:p>
          <a:endParaRPr lang="es-MX"/>
        </a:p>
      </dgm:t>
    </dgm:pt>
    <dgm:pt modelId="{DAB421F8-B066-BC40-9943-CD9BD1090208}">
      <dgm:prSet custT="1"/>
      <dgm:spPr/>
      <dgm:t>
        <a:bodyPr/>
        <a:lstStyle/>
        <a:p>
          <a:r>
            <a:rPr lang="es-ES_tradnl" sz="2800" dirty="0" smtClean="0"/>
            <a:t>Cuando concluya su período como titular.</a:t>
          </a:r>
          <a:endParaRPr lang="es-ES_tradnl" sz="2800" dirty="0"/>
        </a:p>
      </dgm:t>
    </dgm:pt>
    <dgm:pt modelId="{FE842F90-58A1-BF45-8EA3-412B9CCC1E2E}" type="parTrans" cxnId="{776FA291-FCA6-E34F-B3F8-03BF32E8C5C8}">
      <dgm:prSet/>
      <dgm:spPr/>
      <dgm:t>
        <a:bodyPr/>
        <a:lstStyle/>
        <a:p>
          <a:endParaRPr lang="es-ES_tradnl"/>
        </a:p>
      </dgm:t>
    </dgm:pt>
    <dgm:pt modelId="{B1E2796D-1D1F-6B4D-91DB-397054EEDA73}" type="sibTrans" cxnId="{776FA291-FCA6-E34F-B3F8-03BF32E8C5C8}">
      <dgm:prSet/>
      <dgm:spPr/>
      <dgm:t>
        <a:bodyPr/>
        <a:lstStyle/>
        <a:p>
          <a:endParaRPr lang="es-ES_tradnl"/>
        </a:p>
      </dgm:t>
    </dgm:pt>
    <dgm:pt modelId="{A1A0186F-73A6-8D43-B6CC-7C1DF66015D7}">
      <dgm:prSet custT="1"/>
      <dgm:spPr/>
      <dgm:t>
        <a:bodyPr/>
        <a:lstStyle/>
        <a:p>
          <a:r>
            <a:rPr lang="es-ES_tradnl" sz="2800" dirty="0" smtClean="0"/>
            <a:t>Cuando el titular de la tarjeta no cuente con una relación laboral con la Universidad.</a:t>
          </a:r>
          <a:endParaRPr lang="es-ES_tradnl" sz="2800" dirty="0"/>
        </a:p>
      </dgm:t>
    </dgm:pt>
    <dgm:pt modelId="{D4D975BE-2981-6E40-8CF0-6DFF263644AE}" type="parTrans" cxnId="{EE53D3FD-7AAC-1C4A-88EE-1709527A22E2}">
      <dgm:prSet/>
      <dgm:spPr/>
      <dgm:t>
        <a:bodyPr/>
        <a:lstStyle/>
        <a:p>
          <a:endParaRPr lang="es-ES_tradnl"/>
        </a:p>
      </dgm:t>
    </dgm:pt>
    <dgm:pt modelId="{F867F03A-D230-CA48-9C30-A524C83FF813}" type="sibTrans" cxnId="{EE53D3FD-7AAC-1C4A-88EE-1709527A22E2}">
      <dgm:prSet/>
      <dgm:spPr/>
      <dgm:t>
        <a:bodyPr/>
        <a:lstStyle/>
        <a:p>
          <a:endParaRPr lang="es-ES_tradnl"/>
        </a:p>
      </dgm:t>
    </dgm:pt>
    <dgm:pt modelId="{6FA6442A-5483-44B1-BED9-F4E68C60C2BD}">
      <dgm:prSet phldrT="[Texto]" custT="1"/>
      <dgm:spPr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</a:gradFill>
      </dgm:spPr>
      <dgm:t>
        <a:bodyPr/>
        <a:lstStyle/>
        <a:p>
          <a:r>
            <a:rPr lang="es-MX" sz="3000" b="1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procederá a cancelar en los siguientes supuestos:</a:t>
          </a:r>
          <a:endParaRPr lang="es-MX" sz="3000" b="1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A5DCA-57A6-49CB-8B85-89451CEEDE63}" type="sibTrans" cxnId="{161CDDEA-696C-47A9-8959-D676C20AD863}">
      <dgm:prSet/>
      <dgm:spPr/>
      <dgm:t>
        <a:bodyPr/>
        <a:lstStyle/>
        <a:p>
          <a:endParaRPr lang="es-MX"/>
        </a:p>
      </dgm:t>
    </dgm:pt>
    <dgm:pt modelId="{4D2560C8-65ED-4A42-9A1F-76A548090C09}" type="parTrans" cxnId="{161CDDEA-696C-47A9-8959-D676C20AD863}">
      <dgm:prSet/>
      <dgm:spPr/>
      <dgm:t>
        <a:bodyPr/>
        <a:lstStyle/>
        <a:p>
          <a:endParaRPr lang="es-MX"/>
        </a:p>
      </dgm:t>
    </dgm:pt>
    <dgm:pt modelId="{9774FD33-6271-0849-A263-A57BC9C844DD}">
      <dgm:prSet custT="1"/>
      <dgm:spPr/>
      <dgm:t>
        <a:bodyPr/>
        <a:lstStyle/>
        <a:p>
          <a:r>
            <a:rPr lang="es-ES_tradnl" sz="2800" dirty="0" smtClean="0"/>
            <a:t>Cuando así convenga a los intereses de la Universidad.</a:t>
          </a:r>
          <a:endParaRPr lang="es-ES_tradnl" sz="2800" dirty="0"/>
        </a:p>
      </dgm:t>
    </dgm:pt>
    <dgm:pt modelId="{7284042F-F8E2-D441-916E-5415E5F84D28}" type="parTrans" cxnId="{2334DD96-730A-BE45-ADCA-F03A4BB6EF1A}">
      <dgm:prSet/>
      <dgm:spPr/>
      <dgm:t>
        <a:bodyPr/>
        <a:lstStyle/>
        <a:p>
          <a:endParaRPr lang="es-ES_tradnl"/>
        </a:p>
      </dgm:t>
    </dgm:pt>
    <dgm:pt modelId="{C8E09D80-C5F6-BC43-A67A-601B4B280F1E}" type="sibTrans" cxnId="{2334DD96-730A-BE45-ADCA-F03A4BB6EF1A}">
      <dgm:prSet/>
      <dgm:spPr/>
      <dgm:t>
        <a:bodyPr/>
        <a:lstStyle/>
        <a:p>
          <a:endParaRPr lang="es-ES_tradnl"/>
        </a:p>
      </dgm:t>
    </dgm:pt>
    <dgm:pt modelId="{E15E8F70-DE25-4D2B-B44B-6475697CD3C2}" type="pres">
      <dgm:prSet presAssocID="{52EE2BB5-6C90-4312-B20F-6C7401A2D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070825-CE22-43A0-B3D8-5EBB19ED5910}" type="pres">
      <dgm:prSet presAssocID="{6FA6442A-5483-44B1-BED9-F4E68C60C2BD}" presName="parentLin" presStyleCnt="0"/>
      <dgm:spPr/>
    </dgm:pt>
    <dgm:pt modelId="{5F22CB19-BC49-4435-934C-998E694A2540}" type="pres">
      <dgm:prSet presAssocID="{6FA6442A-5483-44B1-BED9-F4E68C60C2BD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374E7AA8-C013-450F-A9B5-DD88C18A4BDC}" type="pres">
      <dgm:prSet presAssocID="{6FA6442A-5483-44B1-BED9-F4E68C60C2BD}" presName="parentText" presStyleLbl="node1" presStyleIdx="0" presStyleCnt="1" custScaleY="7958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4EB02-6C0E-4896-960B-BE81B403CC3F}" type="pres">
      <dgm:prSet presAssocID="{6FA6442A-5483-44B1-BED9-F4E68C60C2BD}" presName="negativeSpace" presStyleCnt="0"/>
      <dgm:spPr/>
    </dgm:pt>
    <dgm:pt modelId="{D010310B-E749-4497-A2E8-E686325BD001}" type="pres">
      <dgm:prSet presAssocID="{6FA6442A-5483-44B1-BED9-F4E68C60C2B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76FA291-FCA6-E34F-B3F8-03BF32E8C5C8}" srcId="{6FA6442A-5483-44B1-BED9-F4E68C60C2BD}" destId="{DAB421F8-B066-BC40-9943-CD9BD1090208}" srcOrd="1" destOrd="0" parTransId="{FE842F90-58A1-BF45-8EA3-412B9CCC1E2E}" sibTransId="{B1E2796D-1D1F-6B4D-91DB-397054EEDA73}"/>
    <dgm:cxn modelId="{9282AD5F-6697-4A47-BD6B-3941F03F21D9}" type="presOf" srcId="{6FA6442A-5483-44B1-BED9-F4E68C60C2BD}" destId="{5F22CB19-BC49-4435-934C-998E694A2540}" srcOrd="0" destOrd="0" presId="urn:microsoft.com/office/officeart/2005/8/layout/list1"/>
    <dgm:cxn modelId="{AFA64742-780D-B645-A7D6-F6951745E00B}" type="presOf" srcId="{6FA6442A-5483-44B1-BED9-F4E68C60C2BD}" destId="{374E7AA8-C013-450F-A9B5-DD88C18A4BDC}" srcOrd="1" destOrd="0" presId="urn:microsoft.com/office/officeart/2005/8/layout/list1"/>
    <dgm:cxn modelId="{ED299B20-DFC0-C640-827D-19F2D6294704}" type="presOf" srcId="{DAB421F8-B066-BC40-9943-CD9BD1090208}" destId="{D010310B-E749-4497-A2E8-E686325BD001}" srcOrd="0" destOrd="1" presId="urn:microsoft.com/office/officeart/2005/8/layout/list1"/>
    <dgm:cxn modelId="{EA2D8AAE-2ECC-984C-94AB-0476D7E76FC6}" type="presOf" srcId="{2912F7F5-D34B-4981-9DC7-77258A00AD66}" destId="{D010310B-E749-4497-A2E8-E686325BD001}" srcOrd="0" destOrd="0" presId="urn:microsoft.com/office/officeart/2005/8/layout/list1"/>
    <dgm:cxn modelId="{B58D81A7-CB77-9E47-B2D6-617D17DF4B0F}" type="presOf" srcId="{52EE2BB5-6C90-4312-B20F-6C7401A2D22B}" destId="{E15E8F70-DE25-4D2B-B44B-6475697CD3C2}" srcOrd="0" destOrd="0" presId="urn:microsoft.com/office/officeart/2005/8/layout/list1"/>
    <dgm:cxn modelId="{A859BD30-6F1A-4B00-B56E-02DD6567894C}" srcId="{6FA6442A-5483-44B1-BED9-F4E68C60C2BD}" destId="{2912F7F5-D34B-4981-9DC7-77258A00AD66}" srcOrd="0" destOrd="0" parTransId="{4FBD724D-608B-404D-8D03-3E33B5B15044}" sibTransId="{6CB56F88-BB96-4D57-BC4E-762405B78295}"/>
    <dgm:cxn modelId="{EE53D3FD-7AAC-1C4A-88EE-1709527A22E2}" srcId="{6FA6442A-5483-44B1-BED9-F4E68C60C2BD}" destId="{A1A0186F-73A6-8D43-B6CC-7C1DF66015D7}" srcOrd="2" destOrd="0" parTransId="{D4D975BE-2981-6E40-8CF0-6DFF263644AE}" sibTransId="{F867F03A-D230-CA48-9C30-A524C83FF813}"/>
    <dgm:cxn modelId="{2334DD96-730A-BE45-ADCA-F03A4BB6EF1A}" srcId="{6FA6442A-5483-44B1-BED9-F4E68C60C2BD}" destId="{9774FD33-6271-0849-A263-A57BC9C844DD}" srcOrd="3" destOrd="0" parTransId="{7284042F-F8E2-D441-916E-5415E5F84D28}" sibTransId="{C8E09D80-C5F6-BC43-A67A-601B4B280F1E}"/>
    <dgm:cxn modelId="{161CDDEA-696C-47A9-8959-D676C20AD863}" srcId="{52EE2BB5-6C90-4312-B20F-6C7401A2D22B}" destId="{6FA6442A-5483-44B1-BED9-F4E68C60C2BD}" srcOrd="0" destOrd="0" parTransId="{4D2560C8-65ED-4A42-9A1F-76A548090C09}" sibTransId="{A67A5DCA-57A6-49CB-8B85-89451CEEDE63}"/>
    <dgm:cxn modelId="{48D867FA-CFF5-014D-B72B-5191D64B235D}" type="presOf" srcId="{9774FD33-6271-0849-A263-A57BC9C844DD}" destId="{D010310B-E749-4497-A2E8-E686325BD001}" srcOrd="0" destOrd="3" presId="urn:microsoft.com/office/officeart/2005/8/layout/list1"/>
    <dgm:cxn modelId="{02A63A11-7F2A-1A4F-9185-D5FA001036DA}" type="presOf" srcId="{A1A0186F-73A6-8D43-B6CC-7C1DF66015D7}" destId="{D010310B-E749-4497-A2E8-E686325BD001}" srcOrd="0" destOrd="2" presId="urn:microsoft.com/office/officeart/2005/8/layout/list1"/>
    <dgm:cxn modelId="{2F098505-2586-CA43-9D59-12B3C7F48E32}" type="presParOf" srcId="{E15E8F70-DE25-4D2B-B44B-6475697CD3C2}" destId="{BC070825-CE22-43A0-B3D8-5EBB19ED5910}" srcOrd="0" destOrd="0" presId="urn:microsoft.com/office/officeart/2005/8/layout/list1"/>
    <dgm:cxn modelId="{4D00059D-94A9-BA45-BC04-35F78EE28EA2}" type="presParOf" srcId="{BC070825-CE22-43A0-B3D8-5EBB19ED5910}" destId="{5F22CB19-BC49-4435-934C-998E694A2540}" srcOrd="0" destOrd="0" presId="urn:microsoft.com/office/officeart/2005/8/layout/list1"/>
    <dgm:cxn modelId="{869197D5-263F-D246-BDF0-7DEB7B34A7CE}" type="presParOf" srcId="{BC070825-CE22-43A0-B3D8-5EBB19ED5910}" destId="{374E7AA8-C013-450F-A9B5-DD88C18A4BDC}" srcOrd="1" destOrd="0" presId="urn:microsoft.com/office/officeart/2005/8/layout/list1"/>
    <dgm:cxn modelId="{2F3B00B3-4172-7949-BEC8-9D0A4065E48C}" type="presParOf" srcId="{E15E8F70-DE25-4D2B-B44B-6475697CD3C2}" destId="{20A4EB02-6C0E-4896-960B-BE81B403CC3F}" srcOrd="1" destOrd="0" presId="urn:microsoft.com/office/officeart/2005/8/layout/list1"/>
    <dgm:cxn modelId="{F3D84D7A-DC2B-D44C-B62C-2A23A9FBF963}" type="presParOf" srcId="{E15E8F70-DE25-4D2B-B44B-6475697CD3C2}" destId="{D010310B-E749-4497-A2E8-E686325BD0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0310B-E749-4497-A2E8-E686325BD001}">
      <dsp:nvSpPr>
        <dsp:cNvPr id="0" name=""/>
        <dsp:cNvSpPr/>
      </dsp:nvSpPr>
      <dsp:spPr>
        <a:xfrm>
          <a:off x="0" y="13000"/>
          <a:ext cx="10754714" cy="2524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5" tIns="562356" rIns="834685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Acuerdo No. RG/019/2018 </a:t>
          </a:r>
          <a:r>
            <a:rPr lang="es-MX" sz="2800" b="1" kern="1200" dirty="0" smtClean="0">
              <a:solidFill>
                <a:srgbClr val="4A4512"/>
              </a:solidFill>
            </a:rPr>
            <a:t>Lineamientos para la Asignación y Uso de la Tarjeta de Débito Corporativa (TDCor) para Viáticos o Gastos de Representación</a:t>
          </a:r>
          <a:r>
            <a:rPr lang="es-MX" sz="2800" b="1" kern="1200" dirty="0" smtClean="0"/>
            <a:t> de la Universidad de Guadalajara, </a:t>
          </a:r>
          <a:r>
            <a:rPr lang="es-MX" sz="2800" b="0" kern="1200" dirty="0" smtClean="0"/>
            <a:t>de observancia obligatoria para la Red Universitaria.</a:t>
          </a:r>
          <a:endParaRPr lang="es-MX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Serán aplicables conjuntamente con la </a:t>
          </a:r>
          <a:r>
            <a:rPr lang="es-MX" sz="2800" b="1" kern="1200" dirty="0" smtClean="0">
              <a:solidFill>
                <a:srgbClr val="4A4512"/>
              </a:solidFill>
            </a:rPr>
            <a:t>Circular 3/2018 </a:t>
          </a:r>
          <a:r>
            <a:rPr lang="es-MX" sz="2800" b="0" kern="1200" dirty="0" smtClean="0"/>
            <a:t>emitida por la </a:t>
          </a:r>
          <a:r>
            <a:rPr lang="es-MX" sz="2800" b="1" kern="1200" dirty="0" smtClean="0">
              <a:solidFill>
                <a:srgbClr val="4A4512"/>
              </a:solidFill>
            </a:rPr>
            <a:t>Comisión de Hacienda</a:t>
          </a:r>
          <a:r>
            <a:rPr lang="es-MX" sz="2800" b="0" kern="1200" dirty="0" smtClean="0"/>
            <a:t>, en la que se establecen los </a:t>
          </a:r>
          <a:r>
            <a:rPr lang="es-MX" sz="2800" b="1" kern="1200" dirty="0" smtClean="0">
              <a:solidFill>
                <a:srgbClr val="4A4512"/>
              </a:solidFill>
            </a:rPr>
            <a:t>Lineamientos para la Asignación de Viáticos.</a:t>
          </a:r>
          <a:endParaRPr lang="es-MX" sz="2800" b="1" kern="1200" dirty="0">
            <a:solidFill>
              <a:srgbClr val="4A4512"/>
            </a:solidFill>
          </a:endParaRPr>
        </a:p>
      </dsp:txBody>
      <dsp:txXfrm>
        <a:off x="0" y="13000"/>
        <a:ext cx="10754714" cy="2524694"/>
      </dsp:txXfrm>
    </dsp:sp>
    <dsp:sp modelId="{374E7AA8-C013-450F-A9B5-DD88C18A4BDC}">
      <dsp:nvSpPr>
        <dsp:cNvPr id="0" name=""/>
        <dsp:cNvSpPr/>
      </dsp:nvSpPr>
      <dsp:spPr>
        <a:xfrm>
          <a:off x="399559" y="0"/>
          <a:ext cx="7406717" cy="338466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552" tIns="0" rIns="2845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Documentos normativos</a:t>
          </a:r>
          <a:endParaRPr lang="es-MX" sz="28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082" y="16523"/>
        <a:ext cx="7373671" cy="30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0310B-E749-4497-A2E8-E686325BD001}">
      <dsp:nvSpPr>
        <dsp:cNvPr id="0" name=""/>
        <dsp:cNvSpPr/>
      </dsp:nvSpPr>
      <dsp:spPr>
        <a:xfrm>
          <a:off x="0" y="44733"/>
          <a:ext cx="11432464" cy="10895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286" tIns="104140" rIns="88728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Los </a:t>
          </a:r>
          <a:r>
            <a:rPr lang="es-MX" sz="2800" b="1" kern="1200" dirty="0" smtClean="0">
              <a:solidFill>
                <a:srgbClr val="4A4512"/>
              </a:solidFill>
            </a:rPr>
            <a:t>titulares</a:t>
          </a:r>
          <a:r>
            <a:rPr lang="es-MX" sz="2800" b="1" kern="1200" dirty="0" smtClean="0"/>
            <a:t> </a:t>
          </a:r>
          <a:r>
            <a:rPr lang="es-MX" sz="2800" b="0" kern="1200" dirty="0" smtClean="0"/>
            <a:t>de las Dependencias de la Red Universitaria, serán los responsables de </a:t>
          </a:r>
          <a:r>
            <a:rPr lang="es-MX" sz="2800" b="1" kern="1200" dirty="0" smtClean="0">
              <a:solidFill>
                <a:srgbClr val="4A4512"/>
              </a:solidFill>
            </a:rPr>
            <a:t>autorizar las TDCor.</a:t>
          </a:r>
          <a:endParaRPr lang="es-MX" sz="2800" b="1" kern="1200" dirty="0">
            <a:solidFill>
              <a:srgbClr val="4A4512"/>
            </a:solidFill>
          </a:endParaRPr>
        </a:p>
      </dsp:txBody>
      <dsp:txXfrm>
        <a:off x="0" y="44733"/>
        <a:ext cx="11432464" cy="1089580"/>
      </dsp:txXfrm>
    </dsp:sp>
    <dsp:sp modelId="{374E7AA8-C013-450F-A9B5-DD88C18A4BDC}">
      <dsp:nvSpPr>
        <dsp:cNvPr id="0" name=""/>
        <dsp:cNvSpPr/>
      </dsp:nvSpPr>
      <dsp:spPr>
        <a:xfrm>
          <a:off x="571623" y="1579"/>
          <a:ext cx="8002724" cy="116089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484" tIns="0" rIns="3024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Criterios de aplicación</a:t>
          </a:r>
          <a:endParaRPr lang="es-MX" sz="28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290" y="7246"/>
        <a:ext cx="7991390" cy="104755"/>
      </dsp:txXfrm>
    </dsp:sp>
    <dsp:sp modelId="{F059B587-DBCE-4D6C-AA6D-8159A13CD8B2}">
      <dsp:nvSpPr>
        <dsp:cNvPr id="0" name=""/>
        <dsp:cNvSpPr/>
      </dsp:nvSpPr>
      <dsp:spPr>
        <a:xfrm>
          <a:off x="0" y="1233932"/>
          <a:ext cx="11432464" cy="3237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4A4512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286" tIns="104140" rIns="88728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 smtClean="0">
              <a:solidFill>
                <a:srgbClr val="4A4512"/>
              </a:solidFill>
            </a:rPr>
            <a:t>Titulares de la dependencias </a:t>
          </a:r>
          <a:r>
            <a:rPr lang="es-MX" sz="2800" b="0" kern="1200" dirty="0" smtClean="0"/>
            <a:t>de la Red Universitaria.</a:t>
          </a:r>
          <a:endParaRPr lang="es-MX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 smtClean="0"/>
            <a:t>Trabajador universitario que desempeñe alguna </a:t>
          </a:r>
          <a:r>
            <a:rPr lang="es-MX" sz="2800" b="1" kern="1200" dirty="0" smtClean="0">
              <a:solidFill>
                <a:srgbClr val="4A4512"/>
              </a:solidFill>
            </a:rPr>
            <a:t>comisión en el extranjero</a:t>
          </a:r>
          <a:r>
            <a:rPr lang="es-MX" sz="2800" kern="1200" dirty="0" smtClean="0"/>
            <a:t>.</a:t>
          </a:r>
          <a:endParaRPr lang="es-MX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 smtClean="0"/>
            <a:t>Trabajador universitario que realice </a:t>
          </a:r>
          <a:r>
            <a:rPr lang="es-MX" sz="2800" b="1" kern="1200" dirty="0" smtClean="0">
              <a:solidFill>
                <a:srgbClr val="4A4512"/>
              </a:solidFill>
            </a:rPr>
            <a:t>frecuentemente comisiones en el país</a:t>
          </a:r>
          <a:r>
            <a:rPr lang="es-MX" sz="2800" kern="1200" dirty="0" smtClean="0"/>
            <a:t>.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 smtClean="0">
              <a:solidFill>
                <a:srgbClr val="4A4512"/>
              </a:solidFill>
            </a:rPr>
            <a:t>Los demás trabajadores universitarios que determinen los Titulares </a:t>
          </a:r>
          <a:r>
            <a:rPr lang="es-MX" sz="2800" kern="1200" dirty="0" smtClean="0"/>
            <a:t>de las dependencias.</a:t>
          </a:r>
        </a:p>
      </dsp:txBody>
      <dsp:txXfrm>
        <a:off x="0" y="1233932"/>
        <a:ext cx="11432464" cy="3237609"/>
      </dsp:txXfrm>
    </dsp:sp>
    <dsp:sp modelId="{688C2570-A577-43F6-A628-26A737C20B9A}">
      <dsp:nvSpPr>
        <dsp:cNvPr id="0" name=""/>
        <dsp:cNvSpPr/>
      </dsp:nvSpPr>
      <dsp:spPr>
        <a:xfrm>
          <a:off x="612459" y="1115562"/>
          <a:ext cx="8002724" cy="145870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484" tIns="0" rIns="3024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 sujeto a la asignación    </a:t>
          </a:r>
          <a:endParaRPr lang="es-MX" sz="24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580" y="1122683"/>
        <a:ext cx="7988482" cy="131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0310B-E749-4497-A2E8-E686325BD001}">
      <dsp:nvSpPr>
        <dsp:cNvPr id="0" name=""/>
        <dsp:cNvSpPr/>
      </dsp:nvSpPr>
      <dsp:spPr>
        <a:xfrm>
          <a:off x="0" y="369047"/>
          <a:ext cx="10754714" cy="181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5" tIns="1332992" rIns="834685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Se emitirián las </a:t>
          </a:r>
          <a:r>
            <a:rPr lang="es-MX" sz="2800" b="1" kern="1200" dirty="0" smtClean="0">
              <a:solidFill>
                <a:srgbClr val="4A4512"/>
              </a:solidFill>
            </a:rPr>
            <a:t>tarjetas de débito a favor de la Universidad </a:t>
          </a:r>
          <a:r>
            <a:rPr lang="es-MX" sz="2800" b="0" kern="1200" dirty="0" smtClean="0"/>
            <a:t>de Guadalajara, </a:t>
          </a:r>
          <a:r>
            <a:rPr lang="es-MX" sz="2800" b="1" kern="1200" dirty="0" smtClean="0">
              <a:solidFill>
                <a:srgbClr val="4A4512"/>
              </a:solidFill>
            </a:rPr>
            <a:t>personalizadas</a:t>
          </a:r>
          <a:r>
            <a:rPr lang="es-MX" sz="2800" b="0" kern="1200" dirty="0" smtClean="0"/>
            <a:t> con el nombre del funcionario o trabajador universitario a quien se designe.</a:t>
          </a:r>
          <a:endParaRPr lang="es-MX" sz="2800" b="0" kern="1200" dirty="0"/>
        </a:p>
      </dsp:txBody>
      <dsp:txXfrm>
        <a:off x="0" y="369047"/>
        <a:ext cx="10754714" cy="1812600"/>
      </dsp:txXfrm>
    </dsp:sp>
    <dsp:sp modelId="{374E7AA8-C013-450F-A9B5-DD88C18A4BDC}">
      <dsp:nvSpPr>
        <dsp:cNvPr id="0" name=""/>
        <dsp:cNvSpPr/>
      </dsp:nvSpPr>
      <dsp:spPr>
        <a:xfrm>
          <a:off x="398112" y="829996"/>
          <a:ext cx="7406717" cy="802291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552" tIns="0" rIns="2845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TDCor Personalizadas</a:t>
          </a:r>
          <a:endParaRPr lang="es-MX" sz="28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277" y="869161"/>
        <a:ext cx="7328387" cy="723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7BAE-FF92-4DE2-973C-513CE1446982}">
      <dsp:nvSpPr>
        <dsp:cNvPr id="0" name=""/>
        <dsp:cNvSpPr/>
      </dsp:nvSpPr>
      <dsp:spPr>
        <a:xfrm>
          <a:off x="2143" y="-805543"/>
          <a:ext cx="2246847" cy="4296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+mn-lt"/>
            </a:rPr>
            <a:t>Operará sobre la base de recursos de cada Dependencia de la Red.</a:t>
          </a:r>
          <a:endParaRPr lang="es-MX" sz="1700" kern="1200" dirty="0">
            <a:latin typeface="+mn-lt"/>
          </a:endParaRPr>
        </a:p>
      </dsp:txBody>
      <dsp:txXfrm>
        <a:off x="2143" y="912948"/>
        <a:ext cx="2246847" cy="1718491"/>
      </dsp:txXfrm>
    </dsp:sp>
    <dsp:sp modelId="{048AE8EC-0CE0-42E6-A1AB-CF84E9C4501C}">
      <dsp:nvSpPr>
        <dsp:cNvPr id="0" name=""/>
        <dsp:cNvSpPr/>
      </dsp:nvSpPr>
      <dsp:spPr>
        <a:xfrm>
          <a:off x="410245" y="-547769"/>
          <a:ext cx="1430644" cy="143064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0000" endA="300" endPos="39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C307D-42C6-4E36-9CBE-AB44D8DB87E2}">
      <dsp:nvSpPr>
        <dsp:cNvPr id="0" name=""/>
        <dsp:cNvSpPr/>
      </dsp:nvSpPr>
      <dsp:spPr>
        <a:xfrm>
          <a:off x="2316396" y="-326213"/>
          <a:ext cx="2246847" cy="4296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+mn-lt"/>
            </a:rPr>
            <a:t>Estableciéndose límites de gastos.</a:t>
          </a:r>
          <a:endParaRPr lang="es-MX" sz="1700" kern="1200" dirty="0">
            <a:latin typeface="+mn-lt"/>
          </a:endParaRPr>
        </a:p>
      </dsp:txBody>
      <dsp:txXfrm>
        <a:off x="2316396" y="1392278"/>
        <a:ext cx="2246847" cy="1718491"/>
      </dsp:txXfrm>
    </dsp:sp>
    <dsp:sp modelId="{9AE3997E-52F3-4E7E-AC0A-D82EDCC9277C}">
      <dsp:nvSpPr>
        <dsp:cNvPr id="0" name=""/>
        <dsp:cNvSpPr/>
      </dsp:nvSpPr>
      <dsp:spPr>
        <a:xfrm>
          <a:off x="2711522" y="-495851"/>
          <a:ext cx="1430644" cy="1430644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1A1B5-6DF0-426A-8D37-845B08DB2732}">
      <dsp:nvSpPr>
        <dsp:cNvPr id="0" name=""/>
        <dsp:cNvSpPr/>
      </dsp:nvSpPr>
      <dsp:spPr>
        <a:xfrm>
          <a:off x="4630650" y="-805543"/>
          <a:ext cx="2246847" cy="4296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+mn-lt"/>
            </a:rPr>
            <a:t>Dirección de Finanzas, será la responsable de administrar y asignar las </a:t>
          </a:r>
          <a:r>
            <a:rPr lang="es-MX" sz="1700" b="1" kern="1200" dirty="0" smtClean="0">
              <a:latin typeface="+mn-lt"/>
            </a:rPr>
            <a:t>TDCor</a:t>
          </a:r>
          <a:r>
            <a:rPr lang="es-MX" sz="1700" kern="1200" dirty="0" smtClean="0">
              <a:latin typeface="+mn-lt"/>
            </a:rPr>
            <a:t> a las Dependencias que lo soliciten.</a:t>
          </a:r>
          <a:endParaRPr lang="es-MX" sz="1700" kern="1200" dirty="0">
            <a:latin typeface="+mn-lt"/>
          </a:endParaRPr>
        </a:p>
      </dsp:txBody>
      <dsp:txXfrm>
        <a:off x="4630650" y="912948"/>
        <a:ext cx="2246847" cy="1718491"/>
      </dsp:txXfrm>
    </dsp:sp>
    <dsp:sp modelId="{4CCE3919-3627-4E97-8C61-5CA778B053D7}">
      <dsp:nvSpPr>
        <dsp:cNvPr id="0" name=""/>
        <dsp:cNvSpPr/>
      </dsp:nvSpPr>
      <dsp:spPr>
        <a:xfrm>
          <a:off x="5038752" y="-547769"/>
          <a:ext cx="1430644" cy="1430644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E711-E947-4B4E-A922-24F46BCEBFFB}">
      <dsp:nvSpPr>
        <dsp:cNvPr id="0" name=""/>
        <dsp:cNvSpPr/>
      </dsp:nvSpPr>
      <dsp:spPr>
        <a:xfrm>
          <a:off x="6916503" y="-326213"/>
          <a:ext cx="2246847" cy="4296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+mn-lt"/>
            </a:rPr>
            <a:t>Uso exclusivo para los gastos de viáticos, por comisión o representación, conforme a los montos autorizados. </a:t>
          </a:r>
          <a:endParaRPr lang="es-MX" sz="1700" kern="1200" dirty="0">
            <a:latin typeface="+mn-lt"/>
          </a:endParaRPr>
        </a:p>
      </dsp:txBody>
      <dsp:txXfrm>
        <a:off x="6916503" y="1392278"/>
        <a:ext cx="2246847" cy="1718491"/>
      </dsp:txXfrm>
    </dsp:sp>
    <dsp:sp modelId="{15779BBF-A037-4D6F-BD89-C06A64BC1C64}">
      <dsp:nvSpPr>
        <dsp:cNvPr id="0" name=""/>
        <dsp:cNvSpPr/>
      </dsp:nvSpPr>
      <dsp:spPr>
        <a:xfrm>
          <a:off x="7301573" y="-452338"/>
          <a:ext cx="1533507" cy="123978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1934C-560B-4EE5-8C04-FB81D1077193}">
      <dsp:nvSpPr>
        <dsp:cNvPr id="0" name=""/>
        <dsp:cNvSpPr/>
      </dsp:nvSpPr>
      <dsp:spPr>
        <a:xfrm rot="5400000">
          <a:off x="3554874" y="1011090"/>
          <a:ext cx="472316" cy="4296231"/>
        </a:xfrm>
        <a:prstGeom prst="up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C4545-01B7-449C-A2F5-A413F4F00548}">
      <dsp:nvSpPr>
        <dsp:cNvPr id="0" name=""/>
        <dsp:cNvSpPr/>
      </dsp:nvSpPr>
      <dsp:spPr>
        <a:xfrm>
          <a:off x="7548844" y="5021354"/>
          <a:ext cx="63603" cy="63603"/>
        </a:xfrm>
        <a:prstGeom prst="ellipse">
          <a:avLst/>
        </a:prstGeom>
        <a:gradFill flip="none" rotWithShape="0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20B206-A9FE-4F10-9340-0EC1CE765A93}">
      <dsp:nvSpPr>
        <dsp:cNvPr id="0" name=""/>
        <dsp:cNvSpPr/>
      </dsp:nvSpPr>
      <dsp:spPr>
        <a:xfrm>
          <a:off x="7407850" y="5078656"/>
          <a:ext cx="63603" cy="63603"/>
        </a:xfrm>
        <a:prstGeom prst="ellipse">
          <a:avLst/>
        </a:prstGeom>
        <a:gradFill flip="none" rotWithShape="0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269230-A792-4105-8EFC-7B183E066FCA}">
      <dsp:nvSpPr>
        <dsp:cNvPr id="0" name=""/>
        <dsp:cNvSpPr/>
      </dsp:nvSpPr>
      <dsp:spPr>
        <a:xfrm>
          <a:off x="7263742" y="5126025"/>
          <a:ext cx="63603" cy="63603"/>
        </a:xfrm>
        <a:prstGeom prst="ellipse">
          <a:avLst/>
        </a:prstGeom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3CC11-3DAA-4B4C-A9D3-796D92E38245}">
      <dsp:nvSpPr>
        <dsp:cNvPr id="0" name=""/>
        <dsp:cNvSpPr/>
      </dsp:nvSpPr>
      <dsp:spPr>
        <a:xfrm>
          <a:off x="7117410" y="5162699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FEA2CA-6172-4C97-9F96-23F947017C45}">
      <dsp:nvSpPr>
        <dsp:cNvPr id="0" name=""/>
        <dsp:cNvSpPr/>
      </dsp:nvSpPr>
      <dsp:spPr>
        <a:xfrm>
          <a:off x="8594080" y="4176386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0827CC-166D-4332-A766-30AC9FCE1399}">
      <dsp:nvSpPr>
        <dsp:cNvPr id="0" name=""/>
        <dsp:cNvSpPr/>
      </dsp:nvSpPr>
      <dsp:spPr>
        <a:xfrm>
          <a:off x="8482441" y="4289462"/>
          <a:ext cx="63603" cy="63603"/>
        </a:xfrm>
        <a:prstGeom prst="ellipse">
          <a:avLst/>
        </a:prstGeom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49DE8C-E122-4F19-A18D-F2C4AC6386EB}">
      <dsp:nvSpPr>
        <dsp:cNvPr id="0" name=""/>
        <dsp:cNvSpPr/>
      </dsp:nvSpPr>
      <dsp:spPr>
        <a:xfrm>
          <a:off x="9561731" y="3321187"/>
          <a:ext cx="63603" cy="63603"/>
        </a:xfrm>
        <a:prstGeom prst="ellipse">
          <a:avLst/>
        </a:prstGeom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50EBBA-EF55-4158-BC4D-45BBB5DF9304}">
      <dsp:nvSpPr>
        <dsp:cNvPr id="0" name=""/>
        <dsp:cNvSpPr/>
      </dsp:nvSpPr>
      <dsp:spPr>
        <a:xfrm>
          <a:off x="10407472" y="2157525"/>
          <a:ext cx="63603" cy="63603"/>
        </a:xfrm>
        <a:prstGeom prst="ellipse">
          <a:avLst/>
        </a:prstGeom>
        <a:gradFill flip="none" rotWithShape="0">
          <a:gsLst>
            <a:gs pos="0">
              <a:srgbClr val="4A4512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D1E00-714D-45CF-841F-284350BA55FC}">
      <dsp:nvSpPr>
        <dsp:cNvPr id="0" name=""/>
        <dsp:cNvSpPr/>
      </dsp:nvSpPr>
      <dsp:spPr>
        <a:xfrm>
          <a:off x="10762349" y="789214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507B47-3EC6-4A70-8A66-E2BB06E98B3B}">
      <dsp:nvSpPr>
        <dsp:cNvPr id="0" name=""/>
        <dsp:cNvSpPr/>
      </dsp:nvSpPr>
      <dsp:spPr>
        <a:xfrm>
          <a:off x="10854863" y="717777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F8F6A3-BDDE-437A-B8F9-8CA88CE79689}">
      <dsp:nvSpPr>
        <dsp:cNvPr id="0" name=""/>
        <dsp:cNvSpPr/>
      </dsp:nvSpPr>
      <dsp:spPr>
        <a:xfrm>
          <a:off x="10947377" y="645959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49C07-04CC-4F67-8E94-D787BE33E21E}">
      <dsp:nvSpPr>
        <dsp:cNvPr id="0" name=""/>
        <dsp:cNvSpPr/>
      </dsp:nvSpPr>
      <dsp:spPr>
        <a:xfrm>
          <a:off x="11040335" y="717777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F57165-76D4-4436-BA89-CF6EF20ABC28}">
      <dsp:nvSpPr>
        <dsp:cNvPr id="0" name=""/>
        <dsp:cNvSpPr/>
      </dsp:nvSpPr>
      <dsp:spPr>
        <a:xfrm>
          <a:off x="11132849" y="789214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38D3FF-23CE-46F4-83B0-EAB9249F622A}">
      <dsp:nvSpPr>
        <dsp:cNvPr id="0" name=""/>
        <dsp:cNvSpPr/>
      </dsp:nvSpPr>
      <dsp:spPr>
        <a:xfrm>
          <a:off x="10947377" y="797236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E4DFE0-835B-4952-AD2D-40E05C8CCAB8}">
      <dsp:nvSpPr>
        <dsp:cNvPr id="0" name=""/>
        <dsp:cNvSpPr/>
      </dsp:nvSpPr>
      <dsp:spPr>
        <a:xfrm>
          <a:off x="10947377" y="948513"/>
          <a:ext cx="63603" cy="63603"/>
        </a:xfrm>
        <a:prstGeom prst="ellipse">
          <a:avLst/>
        </a:prstGeom>
        <a:gradFill flip="none" rotWithShape="1">
          <a:gsLst>
            <a:gs pos="0">
              <a:srgbClr val="000000"/>
            </a:gs>
            <a:gs pos="50000">
              <a:srgbClr val="C0D395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solidFill>
            <a:srgbClr val="90931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5E8EA0-72BF-47FC-B1A6-E872712165D0}">
      <dsp:nvSpPr>
        <dsp:cNvPr id="0" name=""/>
        <dsp:cNvSpPr/>
      </dsp:nvSpPr>
      <dsp:spPr>
        <a:xfrm>
          <a:off x="7271678" y="5416353"/>
          <a:ext cx="3418744" cy="485789"/>
        </a:xfrm>
        <a:prstGeom prst="roundRect">
          <a:avLst/>
        </a:prstGeom>
        <a:noFill/>
        <a:ln>
          <a:solidFill>
            <a:srgbClr val="909311">
              <a:alpha val="38000"/>
            </a:srgb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0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rgbClr val="000000"/>
              </a:solidFill>
              <a:latin typeface="+mn-lt"/>
            </a:rPr>
            <a:t>Alta</a:t>
          </a:r>
          <a:r>
            <a:rPr lang="es-MX" sz="1600" b="1" kern="1200" dirty="0" smtClean="0">
              <a:solidFill>
                <a:srgbClr val="000000"/>
              </a:solidFill>
              <a:latin typeface="+mn-lt"/>
            </a:rPr>
            <a:t> </a:t>
          </a:r>
          <a:r>
            <a:rPr lang="es-MX" sz="1600" kern="1200" dirty="0" smtClean="0">
              <a:solidFill>
                <a:srgbClr val="000000"/>
              </a:solidFill>
              <a:latin typeface="+mn-lt"/>
            </a:rPr>
            <a:t>aceptación comercios y cajeros </a:t>
          </a:r>
          <a:endParaRPr lang="es-MX" sz="1600" kern="1200" dirty="0">
            <a:solidFill>
              <a:srgbClr val="000000"/>
            </a:solidFill>
            <a:latin typeface="+mn-lt"/>
          </a:endParaRPr>
        </a:p>
      </dsp:txBody>
      <dsp:txXfrm>
        <a:off x="7295392" y="5440067"/>
        <a:ext cx="3371316" cy="438361"/>
      </dsp:txXfrm>
    </dsp:sp>
    <dsp:sp modelId="{F4DBE218-0C7E-42A9-844A-32EBBB2FE4AA}">
      <dsp:nvSpPr>
        <dsp:cNvPr id="0" name=""/>
        <dsp:cNvSpPr/>
      </dsp:nvSpPr>
      <dsp:spPr>
        <a:xfrm>
          <a:off x="6450223" y="5132881"/>
          <a:ext cx="1010119" cy="82834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F02B37-BCBF-434E-90F4-7D1B6C3CECB2}">
      <dsp:nvSpPr>
        <dsp:cNvPr id="0" name=""/>
        <dsp:cNvSpPr/>
      </dsp:nvSpPr>
      <dsp:spPr>
        <a:xfrm>
          <a:off x="8266245" y="4553626"/>
          <a:ext cx="3651733" cy="553813"/>
        </a:xfrm>
        <a:prstGeom prst="roundRect">
          <a:avLst/>
        </a:prstGeom>
        <a:noFill/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0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latin typeface="+mn-lt"/>
            </a:rPr>
            <a:t>Permite</a:t>
          </a:r>
          <a:r>
            <a:rPr lang="es-MX" sz="1600" b="0" kern="1200" dirty="0" smtClean="0">
              <a:solidFill>
                <a:srgbClr val="000000"/>
              </a:solidFill>
              <a:latin typeface="+mn-lt"/>
            </a:rPr>
            <a:t> delimitar </a:t>
          </a:r>
          <a:r>
            <a:rPr lang="es-MX" sz="1600" kern="1200" dirty="0" smtClean="0">
              <a:solidFill>
                <a:srgbClr val="000000"/>
              </a:solidFill>
              <a:latin typeface="+mn-lt"/>
            </a:rPr>
            <a:t>área geográfica, giros  comerciales, importes de gasto </a:t>
          </a:r>
          <a:endParaRPr lang="es-MX" sz="1600" kern="1200" dirty="0">
            <a:solidFill>
              <a:srgbClr val="000000"/>
            </a:solidFill>
            <a:latin typeface="+mn-lt"/>
          </a:endParaRPr>
        </a:p>
      </dsp:txBody>
      <dsp:txXfrm>
        <a:off x="8293280" y="4580661"/>
        <a:ext cx="3597663" cy="499743"/>
      </dsp:txXfrm>
    </dsp:sp>
    <dsp:sp modelId="{45A91C00-4B91-4574-962B-C8260473252D}">
      <dsp:nvSpPr>
        <dsp:cNvPr id="0" name=""/>
        <dsp:cNvSpPr/>
      </dsp:nvSpPr>
      <dsp:spPr>
        <a:xfrm>
          <a:off x="7504241" y="4197990"/>
          <a:ext cx="1006273" cy="929596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CFE310-3B59-440B-8411-1A5153FDC392}">
      <dsp:nvSpPr>
        <dsp:cNvPr id="0" name=""/>
        <dsp:cNvSpPr/>
      </dsp:nvSpPr>
      <dsp:spPr>
        <a:xfrm>
          <a:off x="9550701" y="3512499"/>
          <a:ext cx="2977201" cy="755998"/>
        </a:xfrm>
        <a:prstGeom prst="roundRect">
          <a:avLst/>
        </a:prstGeom>
        <a:noFill/>
        <a:ln>
          <a:solidFill>
            <a:srgbClr val="909311">
              <a:alpha val="38000"/>
            </a:srgb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0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rgbClr val="000000"/>
              </a:solidFill>
              <a:latin typeface="+mn-lt"/>
            </a:rPr>
            <a:t>Evita</a:t>
          </a:r>
          <a:r>
            <a:rPr lang="es-MX" sz="1600" b="1" kern="1200" dirty="0" smtClean="0">
              <a:solidFill>
                <a:srgbClr val="000000"/>
              </a:solidFill>
              <a:latin typeface="+mn-lt"/>
            </a:rPr>
            <a:t> </a:t>
          </a:r>
          <a:r>
            <a:rPr lang="es-MX" sz="1600" kern="1200" dirty="0" smtClean="0">
              <a:solidFill>
                <a:srgbClr val="000000"/>
              </a:solidFill>
              <a:latin typeface="+mn-lt"/>
            </a:rPr>
            <a:t>trámites de dotación de efectivo, emisión de cheques </a:t>
          </a:r>
          <a:endParaRPr lang="es-MX" sz="1600" kern="1200" dirty="0">
            <a:solidFill>
              <a:srgbClr val="000000"/>
            </a:solidFill>
            <a:latin typeface="+mn-lt"/>
          </a:endParaRPr>
        </a:p>
      </dsp:txBody>
      <dsp:txXfrm>
        <a:off x="9587606" y="3549404"/>
        <a:ext cx="2903391" cy="682188"/>
      </dsp:txXfrm>
    </dsp:sp>
    <dsp:sp modelId="{4CD23827-AB8B-443A-A90F-EE2001DBBD7C}">
      <dsp:nvSpPr>
        <dsp:cNvPr id="0" name=""/>
        <dsp:cNvSpPr/>
      </dsp:nvSpPr>
      <dsp:spPr>
        <a:xfrm>
          <a:off x="8614914" y="3322870"/>
          <a:ext cx="1072800" cy="975585"/>
        </a:xfrm>
        <a:prstGeom prst="ellipse">
          <a:avLst/>
        </a:prstGeom>
        <a:blipFill rotWithShape="1">
          <a:blip xmlns:r="http://schemas.openxmlformats.org/officeDocument/2006/relationships" r:embed="rId4">
            <a:grayscl/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F0E87E-A759-438B-A450-28F42AE77E8C}">
      <dsp:nvSpPr>
        <dsp:cNvPr id="0" name=""/>
        <dsp:cNvSpPr/>
      </dsp:nvSpPr>
      <dsp:spPr>
        <a:xfrm>
          <a:off x="10355082" y="2452342"/>
          <a:ext cx="2977201" cy="756002"/>
        </a:xfrm>
        <a:prstGeom prst="roundRect">
          <a:avLst/>
        </a:prstGeom>
        <a:noFill/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0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rgbClr val="000000"/>
              </a:solidFill>
              <a:latin typeface="+mn-lt"/>
            </a:rPr>
            <a:t>Agiliza </a:t>
          </a:r>
          <a:r>
            <a:rPr lang="es-MX" sz="1600" kern="1200" dirty="0" smtClean="0">
              <a:solidFill>
                <a:srgbClr val="000000"/>
              </a:solidFill>
              <a:latin typeface="+mn-lt"/>
            </a:rPr>
            <a:t>la conciliación de gastos</a:t>
          </a:r>
          <a:endParaRPr lang="es-MX" sz="1600" kern="1200" dirty="0">
            <a:solidFill>
              <a:srgbClr val="000000"/>
            </a:solidFill>
            <a:latin typeface="+mn-lt"/>
          </a:endParaRPr>
        </a:p>
      </dsp:txBody>
      <dsp:txXfrm>
        <a:off x="10391987" y="2489247"/>
        <a:ext cx="2903391" cy="682192"/>
      </dsp:txXfrm>
    </dsp:sp>
    <dsp:sp modelId="{6C0A24E8-ACF1-42B6-BD73-8BC450689162}">
      <dsp:nvSpPr>
        <dsp:cNvPr id="0" name=""/>
        <dsp:cNvSpPr/>
      </dsp:nvSpPr>
      <dsp:spPr>
        <a:xfrm>
          <a:off x="9466543" y="2234531"/>
          <a:ext cx="1072800" cy="102959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697C26C-421E-4297-835B-F1E0E2E58D79}">
      <dsp:nvSpPr>
        <dsp:cNvPr id="0" name=""/>
        <dsp:cNvSpPr/>
      </dsp:nvSpPr>
      <dsp:spPr>
        <a:xfrm>
          <a:off x="11161581" y="1258085"/>
          <a:ext cx="2925401" cy="747112"/>
        </a:xfrm>
        <a:prstGeom prst="roundRect">
          <a:avLst/>
        </a:prstGeom>
        <a:noFill/>
        <a:ln>
          <a:solidFill>
            <a:srgbClr val="909311">
              <a:alpha val="38000"/>
            </a:srgb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0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latin typeface="+mn-lt"/>
            </a:rPr>
            <a:t>Alta de tarjetas mediante un proceso masivo y electrónico    </a:t>
          </a:r>
          <a:endParaRPr lang="es-MX" sz="1600" kern="1200" dirty="0">
            <a:solidFill>
              <a:srgbClr val="000000"/>
            </a:solidFill>
            <a:latin typeface="+mn-lt"/>
          </a:endParaRPr>
        </a:p>
      </dsp:txBody>
      <dsp:txXfrm>
        <a:off x="11198052" y="1294556"/>
        <a:ext cx="2852459" cy="674170"/>
      </dsp:txXfrm>
    </dsp:sp>
    <dsp:sp modelId="{C9238D81-B33B-4C76-BDFC-31037DDD3D15}">
      <dsp:nvSpPr>
        <dsp:cNvPr id="0" name=""/>
        <dsp:cNvSpPr/>
      </dsp:nvSpPr>
      <dsp:spPr>
        <a:xfrm>
          <a:off x="10313653" y="1079688"/>
          <a:ext cx="1064894" cy="1087033"/>
        </a:xfrm>
        <a:prstGeom prst="ellipse">
          <a:avLst/>
        </a:prstGeom>
        <a:blipFill rotWithShape="1">
          <a:blip xmlns:r="http://schemas.openxmlformats.org/officeDocument/2006/relationships" r:embed="rId6">
            <a:grayscl/>
          </a:blip>
          <a:stretch>
            <a:fillRect/>
          </a:stretch>
        </a:blipFill>
        <a:ln>
          <a:solidFill>
            <a:schemeClr val="accent6">
              <a:lumMod val="20000"/>
              <a:lumOff val="80000"/>
              <a:alpha val="72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0310B-E749-4497-A2E8-E686325BD001}">
      <dsp:nvSpPr>
        <dsp:cNvPr id="0" name=""/>
        <dsp:cNvSpPr/>
      </dsp:nvSpPr>
      <dsp:spPr>
        <a:xfrm>
          <a:off x="0" y="882389"/>
          <a:ext cx="11432464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286" tIns="1353820" rIns="88728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Gastos de representación, y</a:t>
          </a:r>
          <a:endParaRPr lang="es-MX" sz="2800" b="1" kern="1200" dirty="0">
            <a:solidFill>
              <a:srgbClr val="4A4512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 smtClean="0"/>
            <a:t>Gastos de viáticos autorizados.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 smtClean="0"/>
            <a:t>Estará inhabilitada para recibir depósitos que NO provengan de la cuenta centralizadora.</a:t>
          </a:r>
          <a:endParaRPr lang="es-ES_tradnl" sz="2800" kern="1200" dirty="0"/>
        </a:p>
      </dsp:txBody>
      <dsp:txXfrm>
        <a:off x="0" y="882389"/>
        <a:ext cx="11432464" cy="3276000"/>
      </dsp:txXfrm>
    </dsp:sp>
    <dsp:sp modelId="{374E7AA8-C013-450F-A9B5-DD88C18A4BDC}">
      <dsp:nvSpPr>
        <dsp:cNvPr id="0" name=""/>
        <dsp:cNvSpPr/>
      </dsp:nvSpPr>
      <dsp:spPr>
        <a:xfrm>
          <a:off x="571623" y="314731"/>
          <a:ext cx="8002724" cy="1527057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484" tIns="0" rIns="30248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Será de uso exclusivo para:</a:t>
          </a:r>
          <a:endParaRPr lang="es-MX" sz="30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168" y="389276"/>
        <a:ext cx="7853634" cy="1377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0310B-E749-4497-A2E8-E686325BD001}">
      <dsp:nvSpPr>
        <dsp:cNvPr id="0" name=""/>
        <dsp:cNvSpPr/>
      </dsp:nvSpPr>
      <dsp:spPr>
        <a:xfrm>
          <a:off x="0" y="626451"/>
          <a:ext cx="11432464" cy="378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rgbClr val="90931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286" tIns="1353820" rIns="887286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0" kern="1200" dirty="0" smtClean="0"/>
            <a:t>Cuando el titular de la Dependencia lo solicite.</a:t>
          </a:r>
          <a:endParaRPr lang="es-MX" sz="2800" b="1" kern="1200" dirty="0">
            <a:solidFill>
              <a:srgbClr val="4A4512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 smtClean="0"/>
            <a:t>Cuando concluya su período como titular.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 smtClean="0"/>
            <a:t>Cuando el titular de la tarjeta no cuente con una relación laboral con la Universidad.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800" kern="1200" dirty="0" smtClean="0"/>
            <a:t>Cuando así convenga a los intereses de la Universidad.</a:t>
          </a:r>
          <a:endParaRPr lang="es-ES_tradnl" sz="2800" kern="1200" dirty="0"/>
        </a:p>
      </dsp:txBody>
      <dsp:txXfrm>
        <a:off x="0" y="626451"/>
        <a:ext cx="11432464" cy="3787875"/>
      </dsp:txXfrm>
    </dsp:sp>
    <dsp:sp modelId="{374E7AA8-C013-450F-A9B5-DD88C18A4BDC}">
      <dsp:nvSpPr>
        <dsp:cNvPr id="0" name=""/>
        <dsp:cNvSpPr/>
      </dsp:nvSpPr>
      <dsp:spPr>
        <a:xfrm>
          <a:off x="571623" y="58794"/>
          <a:ext cx="8002724" cy="1527057"/>
        </a:xfrm>
        <a:prstGeom prst="roundRect">
          <a:avLst/>
        </a:prstGeom>
        <a:gradFill rotWithShape="0">
          <a:gsLst>
            <a:gs pos="0">
              <a:srgbClr val="909311">
                <a:alpha val="40000"/>
              </a:srgbClr>
            </a:gs>
            <a:gs pos="50000">
              <a:schemeClr val="bg1">
                <a:lumMod val="85000"/>
                <a:alpha val="25000"/>
              </a:schemeClr>
            </a:gs>
            <a:gs pos="100000">
              <a:schemeClr val="bg1">
                <a:alpha val="2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484" tIns="0" rIns="30248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procederá a cancelar en los siguientes supuestos:</a:t>
          </a:r>
          <a:endParaRPr lang="es-MX" sz="3000" b="1" kern="1200" dirty="0">
            <a:solidFill>
              <a:srgbClr val="4A451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168" y="133339"/>
        <a:ext cx="7853634" cy="137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5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3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3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9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5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2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49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09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37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13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6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FE1B-F7F0-4F9D-958D-A37CF844C28C}" type="datetimeFigureOut">
              <a:rPr lang="es-MX" smtClean="0"/>
              <a:t>12/11/18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EB92-A932-4216-AD7B-3232708A8D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0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5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microsoft.com/office/2007/relationships/hdphoto" Target="../media/hdphoto11.wdp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microsoft.com/office/2007/relationships/hdphoto" Target="../media/hdphoto7.wdp"/><Relationship Id="rId5" Type="http://schemas.openxmlformats.org/officeDocument/2006/relationships/image" Target="../media/image23.png"/><Relationship Id="rId6" Type="http://schemas.microsoft.com/office/2007/relationships/hdphoto" Target="../media/hdphoto8.wdp"/><Relationship Id="rId7" Type="http://schemas.openxmlformats.org/officeDocument/2006/relationships/image" Target="../media/image24.png"/><Relationship Id="rId8" Type="http://schemas.microsoft.com/office/2007/relationships/hdphoto" Target="../media/hdphoto9.wdp"/><Relationship Id="rId9" Type="http://schemas.openxmlformats.org/officeDocument/2006/relationships/image" Target="../media/image25.png"/><Relationship Id="rId10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1.png"/><Relationship Id="rId8" Type="http://schemas.microsoft.com/office/2007/relationships/hdphoto" Target="../media/hdphoto3.wdp"/><Relationship Id="rId9" Type="http://schemas.openxmlformats.org/officeDocument/2006/relationships/image" Target="../media/image31.png"/><Relationship Id="rId10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microsoft.com/office/2007/relationships/hdphoto" Target="../media/hdphoto13.wdp"/><Relationship Id="rId5" Type="http://schemas.openxmlformats.org/officeDocument/2006/relationships/image" Target="../media/image36.png"/><Relationship Id="rId6" Type="http://schemas.microsoft.com/office/2007/relationships/hdphoto" Target="../media/hdphoto14.wdp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29.png"/><Relationship Id="rId10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microsoft.com/office/2007/relationships/hdphoto" Target="../media/hdphoto16.wdp"/><Relationship Id="rId7" Type="http://schemas.openxmlformats.org/officeDocument/2006/relationships/image" Target="../media/image49.png"/><Relationship Id="rId8" Type="http://schemas.microsoft.com/office/2007/relationships/hdphoto" Target="../media/hdphoto17.wdp"/><Relationship Id="rId9" Type="http://schemas.openxmlformats.org/officeDocument/2006/relationships/image" Target="../media/image29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46" y="0"/>
            <a:ext cx="898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13377765" y="39172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CuadroTexto 47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34 Diagrama"/>
          <p:cNvGraphicFramePr/>
          <p:nvPr>
            <p:extLst>
              <p:ext uri="{D42A27DB-BD31-4B8C-83A1-F6EECF244321}">
                <p14:modId xmlns:p14="http://schemas.microsoft.com/office/powerpoint/2010/main" val="266143806"/>
              </p:ext>
            </p:extLst>
          </p:nvPr>
        </p:nvGraphicFramePr>
        <p:xfrm>
          <a:off x="-3730171" y="0"/>
          <a:ext cx="16023771" cy="693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 txBox="1">
            <a:spLocks/>
          </p:cNvSpPr>
          <p:nvPr/>
        </p:nvSpPr>
        <p:spPr>
          <a:xfrm>
            <a:off x="1090787" y="1526385"/>
            <a:ext cx="3543206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defTabSz="1219170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TDCor estará operándose con el respaldo de </a:t>
            </a:r>
          </a:p>
          <a:p>
            <a:pPr marL="114297" defTabSz="1219170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BBVA Bancomer (Visa)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657090" y="321944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Costos y Comisiones (beneficios)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6237747" y="972890"/>
            <a:ext cx="2520000" cy="4367207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  <a:alpha val="50000"/>
                </a:schemeClr>
              </a:gs>
              <a:gs pos="50000">
                <a:schemeClr val="bg1">
                  <a:lumMod val="95000"/>
                  <a:alpha val="4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Seguro por: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- </a:t>
            </a:r>
            <a:r>
              <a:rPr lang="es-MX" dirty="0" smtClean="0">
                <a:solidFill>
                  <a:schemeClr val="tx1"/>
                </a:solidFill>
              </a:rPr>
              <a:t>Demora hasta $1,000 MXP </a:t>
            </a:r>
          </a:p>
          <a:p>
            <a:pPr marL="285750" indent="-285750">
              <a:buFontTx/>
              <a:buChar char="-"/>
            </a:pP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- Extravío hasta $3,000 MXP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567974" y="1009731"/>
            <a:ext cx="2520000" cy="4367207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  <a:alpha val="50000"/>
                </a:schemeClr>
              </a:gs>
              <a:gs pos="50000">
                <a:schemeClr val="bg1">
                  <a:lumMod val="95000"/>
                  <a:alpha val="4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Seguro por: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-</a:t>
            </a:r>
            <a:r>
              <a:rPr lang="es-MX" dirty="0" smtClean="0">
                <a:solidFill>
                  <a:schemeClr val="tx1"/>
                </a:solidFill>
              </a:rPr>
              <a:t> Accidentes </a:t>
            </a:r>
            <a:r>
              <a:rPr lang="es-MX" dirty="0">
                <a:solidFill>
                  <a:schemeClr val="tx1"/>
                </a:solidFill>
              </a:rPr>
              <a:t>de viaje hasta $250,000 USD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61274" y="977980"/>
            <a:ext cx="2520950" cy="4367207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  <a:alpha val="50000"/>
                </a:schemeClr>
              </a:gs>
              <a:gs pos="50000">
                <a:schemeClr val="bg1">
                  <a:lumMod val="95000"/>
                  <a:alpha val="4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Cubre daños por: </a:t>
            </a:r>
          </a:p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-Colisión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-Hasta el valor real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-Robo 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Cargos por: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-Vandalismo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-Perdidas de uso del vehículo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2657090" y="321944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... Costos y Comisiones (ventajas)</a:t>
            </a:r>
            <a:endParaRPr lang="es-MX" sz="3200" b="1" i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AutoShape 8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0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804137" y="625601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dirty="0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</a:t>
            </a:r>
            <a:r>
              <a:rPr lang="es-MX" sz="1600" b="1" cap="small" dirty="0" err="1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TDCor</a:t>
            </a:r>
            <a:r>
              <a:rPr lang="es-MX" sz="1600" b="1" cap="small" dirty="0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1311677" y="4040585"/>
            <a:ext cx="1446672" cy="1209501"/>
          </a:xfrm>
          <a:prstGeom prst="ellipse">
            <a:avLst/>
          </a:prstGeom>
          <a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reflection blurRad="6350" stA="50000" endA="300" endPos="39000" dist="50800" dir="5400000" sy="-100000" algn="bl" rotWithShape="0"/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575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55" y="3823438"/>
            <a:ext cx="1540800" cy="1540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Elipse"/>
          <p:cNvSpPr/>
          <p:nvPr/>
        </p:nvSpPr>
        <p:spPr>
          <a:xfrm>
            <a:off x="6727347" y="3965838"/>
            <a:ext cx="1540800" cy="1306800"/>
          </a:xfrm>
          <a:prstGeom prst="ellipse">
            <a:avLst/>
          </a:prstGeom>
          <a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9066122" y="1022431"/>
            <a:ext cx="2520000" cy="4367207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  <a:alpha val="50000"/>
                </a:schemeClr>
              </a:gs>
              <a:gs pos="50000">
                <a:schemeClr val="bg1">
                  <a:lumMod val="95000"/>
                  <a:alpha val="4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b="1" dirty="0" smtClean="0">
                <a:solidFill>
                  <a:schemeClr val="tx1"/>
                </a:solidFill>
              </a:rPr>
              <a:t>Seguro por: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-Mal uso del empleado hasta $15,000 USD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9555722" y="4082838"/>
            <a:ext cx="1540800" cy="1306800"/>
          </a:xfrm>
          <a:prstGeom prst="ellipse">
            <a:avLst/>
          </a:prstGeom>
          <a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 redondeado"/>
          <p:cNvSpPr/>
          <p:nvPr/>
        </p:nvSpPr>
        <p:spPr>
          <a:xfrm>
            <a:off x="907324" y="4899415"/>
            <a:ext cx="2260600" cy="408623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 rentados</a:t>
            </a:r>
            <a:endParaRPr lang="es-MX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733074" y="4931474"/>
            <a:ext cx="2260600" cy="408623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Accidentes en viajes</a:t>
            </a:r>
            <a:endParaRPr lang="es-MX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419205" y="4884323"/>
            <a:ext cx="2260600" cy="408623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Equipaje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9274722" y="4711615"/>
            <a:ext cx="2260600" cy="715089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Corporativa </a:t>
            </a:r>
            <a:endParaRPr lang="es-MX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2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 txBox="1">
            <a:spLocks/>
          </p:cNvSpPr>
          <p:nvPr/>
        </p:nvSpPr>
        <p:spPr>
          <a:xfrm>
            <a:off x="2274110" y="318137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Costos y Comisiones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628650" y="810580"/>
            <a:ext cx="10858500" cy="4999670"/>
            <a:chOff x="741290" y="1566692"/>
            <a:chExt cx="8349774" cy="4701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6 Rectángulo redondeado"/>
            <p:cNvSpPr/>
            <p:nvPr/>
          </p:nvSpPr>
          <p:spPr>
            <a:xfrm>
              <a:off x="6268296" y="1566692"/>
              <a:ext cx="2822768" cy="4694408"/>
            </a:xfrm>
            <a:prstGeom prst="roundRect">
              <a:avLst>
                <a:gd name="adj" fmla="val 4689"/>
              </a:avLst>
            </a:prstGeom>
            <a:gradFill>
              <a:gsLst>
                <a:gs pos="0">
                  <a:schemeClr val="bg1">
                    <a:lumMod val="71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1 Rectángulo redondeado"/>
            <p:cNvSpPr/>
            <p:nvPr/>
          </p:nvSpPr>
          <p:spPr>
            <a:xfrm>
              <a:off x="741290" y="1573558"/>
              <a:ext cx="8239431" cy="4694408"/>
            </a:xfrm>
            <a:prstGeom prst="roundRect">
              <a:avLst>
                <a:gd name="adj" fmla="val 468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984455" y="85451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Con cargo a recursos institucionales</a:t>
            </a:r>
            <a:endParaRPr lang="es-MX" b="1" dirty="0"/>
          </a:p>
        </p:txBody>
      </p:sp>
      <p:sp>
        <p:nvSpPr>
          <p:cNvPr id="13" name="AutoShape 8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0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6" name="15 Grupo"/>
          <p:cNvGrpSpPr/>
          <p:nvPr/>
        </p:nvGrpSpPr>
        <p:grpSpPr>
          <a:xfrm>
            <a:off x="6703347" y="1545195"/>
            <a:ext cx="2308084" cy="463255"/>
            <a:chOff x="2374900" y="2271417"/>
            <a:chExt cx="2308084" cy="463255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3034891" y="2694171"/>
              <a:ext cx="1511300" cy="0"/>
            </a:xfrm>
            <a:prstGeom prst="line">
              <a:avLst/>
            </a:prstGeom>
            <a:ln>
              <a:solidFill>
                <a:srgbClr val="2D580C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3085691" y="2307337"/>
              <a:ext cx="146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Anualidad</a:t>
              </a:r>
              <a:endParaRPr lang="es-MX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2374900" y="2284338"/>
              <a:ext cx="609600" cy="4503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36" name="Picture 12" descr="Resultado de imagen para paloma check dibuj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88" y="2271417"/>
              <a:ext cx="391696" cy="34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21 Grupo"/>
          <p:cNvGrpSpPr/>
          <p:nvPr/>
        </p:nvGrpSpPr>
        <p:grpSpPr>
          <a:xfrm>
            <a:off x="1147366" y="3341323"/>
            <a:ext cx="2378489" cy="646331"/>
            <a:chOff x="8007412" y="534235"/>
            <a:chExt cx="2378489" cy="646331"/>
          </a:xfrm>
        </p:grpSpPr>
        <p:grpSp>
          <p:nvGrpSpPr>
            <p:cNvPr id="31" name="30 Grupo"/>
            <p:cNvGrpSpPr/>
            <p:nvPr/>
          </p:nvGrpSpPr>
          <p:grpSpPr>
            <a:xfrm>
              <a:off x="8007412" y="534235"/>
              <a:ext cx="2378489" cy="646331"/>
              <a:chOff x="2374900" y="2438101"/>
              <a:chExt cx="2378489" cy="646331"/>
            </a:xfrm>
          </p:grpSpPr>
          <p:sp>
            <p:nvSpPr>
              <p:cNvPr id="33" name="32 CuadroTexto"/>
              <p:cNvSpPr txBox="1"/>
              <p:nvPr/>
            </p:nvSpPr>
            <p:spPr>
              <a:xfrm>
                <a:off x="2985492" y="2438101"/>
                <a:ext cx="1767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Otros bancos</a:t>
                </a:r>
              </a:p>
              <a:p>
                <a:r>
                  <a:rPr lang="es-MX" dirty="0" smtClean="0"/>
                  <a:t>Nacionales</a:t>
                </a:r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2374900" y="2602738"/>
                <a:ext cx="609600" cy="4503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32" name="31 Conector recto"/>
              <p:cNvCxnSpPr/>
              <p:nvPr/>
            </p:nvCxnSpPr>
            <p:spPr>
              <a:xfrm>
                <a:off x="3006274" y="3057004"/>
                <a:ext cx="1511237" cy="0"/>
              </a:xfrm>
              <a:prstGeom prst="line">
                <a:avLst/>
              </a:prstGeom>
              <a:ln>
                <a:solidFill>
                  <a:srgbClr val="2D580C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8" name="Picture 14" descr="Resultado de imagen para tarjeta dibuj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81" b="70273" l="3223" r="97754">
                          <a14:foregroundMark x1="32520" y1="49544" x2="32520" y2="49544"/>
                          <a14:foregroundMark x1="75879" y1="31663" x2="75879" y2="31663"/>
                          <a14:foregroundMark x1="84766" y1="47950" x2="84766" y2="47950"/>
                          <a14:foregroundMark x1="86523" y1="47494" x2="86523" y2="47494"/>
                          <a14:foregroundMark x1="70508" y1="27449" x2="70508" y2="27449"/>
                          <a14:foregroundMark x1="14551" y1="28815" x2="14551" y2="28815"/>
                          <a14:foregroundMark x1="32910" y1="66856" x2="32910" y2="66856"/>
                          <a14:foregroundMark x1="34375" y1="66856" x2="34375" y2="66856"/>
                          <a14:foregroundMark x1="34961" y1="67084" x2="34961" y2="67084"/>
                          <a14:foregroundMark x1="33594" y1="66173" x2="33594" y2="66173"/>
                          <a14:foregroundMark x1="38379" y1="67995" x2="38379" y2="67995"/>
                          <a14:foregroundMark x1="39551" y1="67995" x2="39551" y2="67995"/>
                          <a14:backgroundMark x1="19629" y1="59909" x2="19629" y2="59909"/>
                          <a14:backgroundMark x1="85621" y1="12977" x2="85621" y2="129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5468" r="1595" b="29631"/>
            <a:stretch/>
          </p:blipFill>
          <p:spPr bwMode="auto">
            <a:xfrm>
              <a:off x="8088259" y="813029"/>
              <a:ext cx="467504" cy="273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42 Rectángulo"/>
          <p:cNvSpPr/>
          <p:nvPr/>
        </p:nvSpPr>
        <p:spPr>
          <a:xfrm>
            <a:off x="1155867" y="3004124"/>
            <a:ext cx="172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Retiros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en: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222836" y="3477021"/>
            <a:ext cx="141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Maltrato</a:t>
            </a:r>
            <a:endParaRPr lang="es-MX" dirty="0"/>
          </a:p>
        </p:txBody>
      </p:sp>
      <p:sp>
        <p:nvSpPr>
          <p:cNvPr id="56" name="55 Elipse"/>
          <p:cNvSpPr/>
          <p:nvPr/>
        </p:nvSpPr>
        <p:spPr>
          <a:xfrm>
            <a:off x="4727695" y="3505793"/>
            <a:ext cx="520692" cy="427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CuadroTexto"/>
          <p:cNvSpPr txBox="1"/>
          <p:nvPr/>
        </p:nvSpPr>
        <p:spPr>
          <a:xfrm>
            <a:off x="5216238" y="4500907"/>
            <a:ext cx="168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Robo o extravío</a:t>
            </a:r>
            <a:endParaRPr lang="es-MX" dirty="0"/>
          </a:p>
        </p:txBody>
      </p:sp>
      <p:sp>
        <p:nvSpPr>
          <p:cNvPr id="59" name="58 Rectángulo"/>
          <p:cNvSpPr/>
          <p:nvPr/>
        </p:nvSpPr>
        <p:spPr>
          <a:xfrm>
            <a:off x="4419685" y="2944734"/>
            <a:ext cx="169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Reposición por: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5246444" y="3862324"/>
            <a:ext cx="1122200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5178412" y="4933434"/>
            <a:ext cx="1763629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Elipse"/>
          <p:cNvSpPr/>
          <p:nvPr/>
        </p:nvSpPr>
        <p:spPr>
          <a:xfrm>
            <a:off x="4749469" y="4492759"/>
            <a:ext cx="520692" cy="427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63 CuadroTexto"/>
          <p:cNvSpPr txBox="1"/>
          <p:nvPr/>
        </p:nvSpPr>
        <p:spPr>
          <a:xfrm>
            <a:off x="855256" y="2549395"/>
            <a:ext cx="501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 cargo del funcionario o trabajador comisionado:</a:t>
            </a:r>
            <a:endParaRPr lang="es-MX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8111517" y="3331485"/>
            <a:ext cx="28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Aclaraciones </a:t>
            </a:r>
          </a:p>
          <a:p>
            <a:r>
              <a:rPr lang="es-MX" dirty="0" smtClean="0"/>
              <a:t>improcedentes</a:t>
            </a:r>
            <a:endParaRPr lang="es-MX" dirty="0"/>
          </a:p>
        </p:txBody>
      </p:sp>
      <p:sp>
        <p:nvSpPr>
          <p:cNvPr id="53" name="52 CuadroTexto"/>
          <p:cNvSpPr txBox="1"/>
          <p:nvPr/>
        </p:nvSpPr>
        <p:spPr>
          <a:xfrm>
            <a:off x="8311096" y="4435362"/>
            <a:ext cx="250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Consulta saldos</a:t>
            </a:r>
          </a:p>
          <a:p>
            <a:endParaRPr lang="es-MX" sz="1200" dirty="0" smtClean="0"/>
          </a:p>
          <a:p>
            <a:r>
              <a:rPr lang="es-MX" dirty="0" smtClean="0"/>
              <a:t>  *ATM Otros Bancos</a:t>
            </a:r>
          </a:p>
          <a:p>
            <a:r>
              <a:rPr lang="es-MX" dirty="0" smtClean="0"/>
              <a:t>   * ATM Extranjero</a:t>
            </a:r>
          </a:p>
        </p:txBody>
      </p:sp>
      <p:sp>
        <p:nvSpPr>
          <p:cNvPr id="54" name="53 Elipse"/>
          <p:cNvSpPr/>
          <p:nvPr/>
        </p:nvSpPr>
        <p:spPr>
          <a:xfrm>
            <a:off x="7844127" y="4414966"/>
            <a:ext cx="520692" cy="427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2" name="61 Conector recto"/>
          <p:cNvCxnSpPr/>
          <p:nvPr/>
        </p:nvCxnSpPr>
        <p:spPr>
          <a:xfrm>
            <a:off x="8514360" y="5487714"/>
            <a:ext cx="2274697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8174319" y="3907316"/>
            <a:ext cx="1763629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Elipse"/>
          <p:cNvSpPr/>
          <p:nvPr/>
        </p:nvSpPr>
        <p:spPr>
          <a:xfrm>
            <a:off x="7614997" y="3388556"/>
            <a:ext cx="520692" cy="427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70" b="66019" l="25521" r="4151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38282" r="56691" b="30859"/>
          <a:stretch/>
        </p:blipFill>
        <p:spPr bwMode="auto">
          <a:xfrm>
            <a:off x="7881094" y="4366325"/>
            <a:ext cx="430002" cy="37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para aclaraciones improcedent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14" t="24138" r="35490" b="24692"/>
          <a:stretch/>
        </p:blipFill>
        <p:spPr bwMode="auto">
          <a:xfrm>
            <a:off x="7812386" y="3477021"/>
            <a:ext cx="142875" cy="2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rob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582" b="86560" l="26186" r="80631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3335" r="12563" b="4193"/>
          <a:stretch/>
        </p:blipFill>
        <p:spPr bwMode="auto">
          <a:xfrm>
            <a:off x="4847516" y="4549154"/>
            <a:ext cx="375826" cy="3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tarjeta  credito daÃ±ad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469" b="65137" l="18848" r="81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31627" r="46806" b="31048"/>
          <a:stretch/>
        </p:blipFill>
        <p:spPr bwMode="auto">
          <a:xfrm>
            <a:off x="4874292" y="3602223"/>
            <a:ext cx="238464" cy="2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/>
        </p:nvSpPr>
        <p:spPr>
          <a:xfrm>
            <a:off x="7473027" y="2929841"/>
            <a:ext cx="81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Otros: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dirty="0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</a:t>
            </a:r>
            <a:r>
              <a:rPr lang="es-MX" sz="1600" b="1" cap="small" dirty="0" err="1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TDCor</a:t>
            </a:r>
            <a:r>
              <a:rPr lang="es-MX" sz="1600" b="1" cap="small" dirty="0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2057607" y="2336897"/>
            <a:ext cx="2960053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057607" y="1413567"/>
            <a:ext cx="337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Hasta dos operaciones por retiro en cajeros de otros bancos nacionales e internacionales</a:t>
            </a:r>
            <a:endParaRPr lang="es-MX" dirty="0"/>
          </a:p>
        </p:txBody>
      </p:sp>
      <p:pic>
        <p:nvPicPr>
          <p:cNvPr id="49" name="Picture 12" descr="Resultado de imagen para paloma check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19" y="1701579"/>
            <a:ext cx="391696" cy="3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322663" y="1558116"/>
            <a:ext cx="609600" cy="450334"/>
            <a:chOff x="2878597" y="2019781"/>
            <a:chExt cx="609600" cy="450334"/>
          </a:xfrm>
        </p:grpSpPr>
        <p:sp>
          <p:nvSpPr>
            <p:cNvPr id="47" name="46 Elipse"/>
            <p:cNvSpPr/>
            <p:nvPr/>
          </p:nvSpPr>
          <p:spPr>
            <a:xfrm>
              <a:off x="2878597" y="2019781"/>
              <a:ext cx="609600" cy="4503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0" name="Picture 14" descr="Resultado de imagen para tarjeta dibuj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81" b="70273" l="3223" r="97754">
                          <a14:foregroundMark x1="32520" y1="49544" x2="32520" y2="49544"/>
                          <a14:foregroundMark x1="75879" y1="31663" x2="75879" y2="31663"/>
                          <a14:foregroundMark x1="84766" y1="47950" x2="84766" y2="47950"/>
                          <a14:foregroundMark x1="86523" y1="47494" x2="86523" y2="47494"/>
                          <a14:foregroundMark x1="70508" y1="27449" x2="70508" y2="27449"/>
                          <a14:foregroundMark x1="14551" y1="28815" x2="14551" y2="28815"/>
                          <a14:foregroundMark x1="32910" y1="66856" x2="32910" y2="66856"/>
                          <a14:foregroundMark x1="34375" y1="66856" x2="34375" y2="66856"/>
                          <a14:foregroundMark x1="34961" y1="67084" x2="34961" y2="67084"/>
                          <a14:foregroundMark x1="33594" y1="66173" x2="33594" y2="66173"/>
                          <a14:foregroundMark x1="38379" y1="67995" x2="38379" y2="67995"/>
                          <a14:foregroundMark x1="39551" y1="67995" x2="39551" y2="67995"/>
                          <a14:backgroundMark x1="19629" y1="59909" x2="19629" y2="59909"/>
                          <a14:backgroundMark x1="85621" y1="12977" x2="85621" y2="129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5468" r="1595" b="29631"/>
            <a:stretch/>
          </p:blipFill>
          <p:spPr bwMode="auto">
            <a:xfrm>
              <a:off x="3005564" y="2103603"/>
              <a:ext cx="467504" cy="273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CuadroTexto"/>
          <p:cNvSpPr txBox="1"/>
          <p:nvPr/>
        </p:nvSpPr>
        <p:spPr>
          <a:xfrm>
            <a:off x="9851069" y="3417557"/>
            <a:ext cx="119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$200 </a:t>
            </a:r>
            <a:r>
              <a:rPr lang="es-MX" b="1" baseline="30000" dirty="0">
                <a:solidFill>
                  <a:srgbClr val="4A4512"/>
                </a:solidFill>
              </a:rPr>
              <a:t>MN</a:t>
            </a:r>
            <a:r>
              <a:rPr lang="es-MX" b="1" dirty="0">
                <a:solidFill>
                  <a:srgbClr val="4A4512"/>
                </a:solidFill>
              </a:rPr>
              <a:t> </a:t>
            </a:r>
          </a:p>
        </p:txBody>
      </p:sp>
      <p:sp>
        <p:nvSpPr>
          <p:cNvPr id="58" name="57 Elipse"/>
          <p:cNvSpPr/>
          <p:nvPr/>
        </p:nvSpPr>
        <p:spPr>
          <a:xfrm>
            <a:off x="1060655" y="4471850"/>
            <a:ext cx="609600" cy="4503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16" y="4571460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68 Conector recto"/>
          <p:cNvCxnSpPr/>
          <p:nvPr/>
        </p:nvCxnSpPr>
        <p:spPr>
          <a:xfrm>
            <a:off x="1654462" y="5067207"/>
            <a:ext cx="1511237" cy="0"/>
          </a:xfrm>
          <a:prstGeom prst="line">
            <a:avLst/>
          </a:prstGeom>
          <a:ln>
            <a:solidFill>
              <a:srgbClr val="2D580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10392557" y="4889289"/>
            <a:ext cx="100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$20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MN</a:t>
            </a:r>
            <a:r>
              <a:rPr lang="es-MX" b="1" dirty="0" smtClean="0">
                <a:solidFill>
                  <a:srgbClr val="4A4512"/>
                </a:solidFill>
              </a:rPr>
              <a:t> </a:t>
            </a:r>
            <a:endParaRPr lang="es-MX" sz="1600" b="1" dirty="0">
              <a:solidFill>
                <a:srgbClr val="4A4512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146649" y="4435362"/>
            <a:ext cx="159407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$ 3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USD</a:t>
            </a:r>
          </a:p>
          <a:p>
            <a:r>
              <a:rPr lang="es-MX" sz="1600" b="1" dirty="0">
                <a:solidFill>
                  <a:srgbClr val="4A4512"/>
                </a:solidFill>
              </a:rPr>
              <a:t>+ 5% </a:t>
            </a:r>
            <a:r>
              <a:rPr lang="es-MX" sz="1600" b="1" dirty="0" smtClean="0">
                <a:solidFill>
                  <a:srgbClr val="4A4512"/>
                </a:solidFill>
              </a:rPr>
              <a:t>del monto</a:t>
            </a:r>
            <a:endParaRPr lang="es-MX" sz="1600" b="1" baseline="30000" dirty="0">
              <a:solidFill>
                <a:srgbClr val="4A4512"/>
              </a:solidFill>
            </a:endParaRPr>
          </a:p>
          <a:p>
            <a:endParaRPr lang="es-MX" sz="1400" b="1" baseline="30000" dirty="0">
              <a:solidFill>
                <a:srgbClr val="4A4512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070449" y="3320981"/>
            <a:ext cx="156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$ 20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MN</a:t>
            </a:r>
          </a:p>
          <a:p>
            <a:r>
              <a:rPr lang="es-MX" sz="1600" b="1" dirty="0" smtClean="0">
                <a:solidFill>
                  <a:srgbClr val="4A4512"/>
                </a:solidFill>
              </a:rPr>
              <a:t>+ 5% del monto</a:t>
            </a:r>
            <a:endParaRPr lang="es-MX" sz="1600" b="1" baseline="30000" dirty="0">
              <a:solidFill>
                <a:srgbClr val="4A4512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1630360" y="4418996"/>
            <a:ext cx="17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Bancos</a:t>
            </a:r>
            <a:endParaRPr lang="es-MX" dirty="0"/>
          </a:p>
          <a:p>
            <a:r>
              <a:rPr lang="es-MX" dirty="0" smtClean="0"/>
              <a:t>Internacionales</a:t>
            </a:r>
            <a:endParaRPr lang="es-MX" dirty="0"/>
          </a:p>
        </p:txBody>
      </p:sp>
      <p:sp>
        <p:nvSpPr>
          <p:cNvPr id="75" name="74 CuadroTexto"/>
          <p:cNvSpPr txBox="1"/>
          <p:nvPr/>
        </p:nvSpPr>
        <p:spPr>
          <a:xfrm>
            <a:off x="6784803" y="4507213"/>
            <a:ext cx="118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$100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MN</a:t>
            </a:r>
            <a:endParaRPr lang="es-MX" sz="1400" b="1" baseline="30000" dirty="0">
              <a:solidFill>
                <a:srgbClr val="4A4512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10449707" y="5156482"/>
            <a:ext cx="100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$ 3.5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 USD</a:t>
            </a:r>
            <a:r>
              <a:rPr lang="es-MX" b="1" dirty="0" smtClean="0">
                <a:solidFill>
                  <a:srgbClr val="4A4512"/>
                </a:solidFill>
              </a:rPr>
              <a:t> </a:t>
            </a:r>
            <a:endParaRPr lang="es-MX" sz="1600" b="1" dirty="0">
              <a:solidFill>
                <a:srgbClr val="4A4512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6330544" y="3455657"/>
            <a:ext cx="118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$100 </a:t>
            </a:r>
            <a:r>
              <a:rPr lang="es-MX" sz="1400" b="1" baseline="30000" dirty="0" smtClean="0">
                <a:solidFill>
                  <a:srgbClr val="4A4512"/>
                </a:solidFill>
              </a:rPr>
              <a:t>MN</a:t>
            </a:r>
            <a:endParaRPr lang="es-MX" sz="1400" b="1" baseline="30000" dirty="0">
              <a:solidFill>
                <a:srgbClr val="4A4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407828327"/>
              </p:ext>
            </p:extLst>
          </p:nvPr>
        </p:nvGraphicFramePr>
        <p:xfrm>
          <a:off x="759536" y="1332593"/>
          <a:ext cx="11432464" cy="447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534418" y="509344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Uso de la TDCor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3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637188288"/>
              </p:ext>
            </p:extLst>
          </p:nvPr>
        </p:nvGraphicFramePr>
        <p:xfrm>
          <a:off x="759536" y="1332593"/>
          <a:ext cx="11432464" cy="447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534418" y="509344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Cancelación de la TDCor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 descr="Resultado de imagen para dibujo de chequ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50 CuadroTexto"/>
          <p:cNvSpPr txBox="1"/>
          <p:nvPr/>
        </p:nvSpPr>
        <p:spPr>
          <a:xfrm>
            <a:off x="2432954" y="1331270"/>
            <a:ext cx="16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r>
              <a:rPr lang="es-MX" dirty="0"/>
              <a:t>Dirección de Finanzas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090047" y="1683956"/>
            <a:ext cx="712195" cy="503671"/>
            <a:chOff x="6086409" y="2133132"/>
            <a:chExt cx="712195" cy="503671"/>
          </a:xfrm>
        </p:grpSpPr>
        <p:pic>
          <p:nvPicPr>
            <p:cNvPr id="4101" name="Picture 5" descr="Imagen relacionada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4" t="18917" r="5938" b="18333"/>
            <a:stretch/>
          </p:blipFill>
          <p:spPr bwMode="auto">
            <a:xfrm>
              <a:off x="6086409" y="2133132"/>
              <a:ext cx="712195" cy="50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Resultado de imagen para escudo ud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864" y="2133132"/>
              <a:ext cx="227539" cy="23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97 CuadroTexto"/>
          <p:cNvSpPr txBox="1"/>
          <p:nvPr/>
        </p:nvSpPr>
        <p:spPr>
          <a:xfrm>
            <a:off x="4913320" y="2411929"/>
            <a:ext cx="21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/>
            </a:lvl1pPr>
          </a:lstStyle>
          <a:p>
            <a:r>
              <a:rPr lang="es-MX" dirty="0" smtClean="0"/>
              <a:t>Recibir y remitir a las Dependencias de </a:t>
            </a:r>
            <a:r>
              <a:rPr lang="es-MX" dirty="0"/>
              <a:t>la Red las TDCor </a:t>
            </a:r>
            <a:r>
              <a:rPr lang="es-MX" dirty="0" smtClean="0"/>
              <a:t>personalizadas</a:t>
            </a:r>
            <a:endParaRPr lang="es-MX" dirty="0"/>
          </a:p>
        </p:txBody>
      </p:sp>
      <p:cxnSp>
        <p:nvCxnSpPr>
          <p:cNvPr id="5" name="4 Conector recto de flecha"/>
          <p:cNvCxnSpPr>
            <a:stCxn id="102" idx="3"/>
            <a:endCxn id="4099" idx="1"/>
          </p:cNvCxnSpPr>
          <p:nvPr/>
        </p:nvCxnSpPr>
        <p:spPr>
          <a:xfrm>
            <a:off x="1527119" y="1950196"/>
            <a:ext cx="1556355" cy="17490"/>
          </a:xfrm>
          <a:prstGeom prst="straightConnector1">
            <a:avLst/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9" y="1564433"/>
            <a:ext cx="742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19 Grupo"/>
          <p:cNvGrpSpPr/>
          <p:nvPr/>
        </p:nvGrpSpPr>
        <p:grpSpPr>
          <a:xfrm>
            <a:off x="6218540" y="3489399"/>
            <a:ext cx="3537380" cy="2856013"/>
            <a:chOff x="7042777" y="3951636"/>
            <a:chExt cx="3537380" cy="2856013"/>
          </a:xfrm>
        </p:grpSpPr>
        <p:sp>
          <p:nvSpPr>
            <p:cNvPr id="99" name="object 2"/>
            <p:cNvSpPr txBox="1">
              <a:spLocks/>
            </p:cNvSpPr>
            <p:nvPr/>
          </p:nvSpPr>
          <p:spPr>
            <a:xfrm>
              <a:off x="7042777" y="3951636"/>
              <a:ext cx="3119425" cy="49244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14297" defTabSz="1219170"/>
              <a:r>
                <a:rPr lang="es-MX" sz="3200" b="1" dirty="0" smtClean="0">
                  <a:solidFill>
                    <a:srgbClr val="4A451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Cancelación</a:t>
              </a:r>
              <a:endParaRPr lang="es-MX" sz="3200" b="1" dirty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3" name="102 CuadroTexto"/>
            <p:cNvSpPr txBox="1"/>
            <p:nvPr/>
          </p:nvSpPr>
          <p:spPr>
            <a:xfrm>
              <a:off x="7088587" y="5607320"/>
              <a:ext cx="3491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Solicitar la  cancelación mediante oficio ante la DFIN cuando :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Deje de tener relación laboral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Cuando concluya su período en calidad de directivo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Petición del titular de la dependencia</a:t>
              </a:r>
              <a:endParaRPr lang="es-MX" sz="1200" dirty="0"/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7258295" y="4516649"/>
              <a:ext cx="2439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4A4512"/>
                  </a:solidFill>
                </a:rPr>
                <a:t>Red Universitaria</a:t>
              </a:r>
              <a:endParaRPr lang="es-MX" sz="1200" b="1" dirty="0">
                <a:solidFill>
                  <a:srgbClr val="4A4512"/>
                </a:solidFill>
              </a:endParaRPr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8144726" y="4769724"/>
              <a:ext cx="751496" cy="708908"/>
              <a:chOff x="1749501" y="4711130"/>
              <a:chExt cx="751496" cy="708908"/>
            </a:xfrm>
          </p:grpSpPr>
          <p:pic>
            <p:nvPicPr>
              <p:cNvPr id="101" name="Picture 7" descr="Resultado de imagen para tarjeta y usuario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8058" b="69856" l="30769" r="77769">
                            <a14:foregroundMark x1="42077" y1="44029" x2="42077" y2="44029"/>
                            <a14:foregroundMark x1="65077" y1="58849" x2="65077" y2="58849"/>
                            <a14:foregroundMark x1="69077" y1="65540" x2="69077" y2="655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139" r="27513" b="31522"/>
              <a:stretch/>
            </p:blipFill>
            <p:spPr bwMode="auto">
              <a:xfrm>
                <a:off x="1749501" y="4711130"/>
                <a:ext cx="646421" cy="708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13 Multiplicar"/>
              <p:cNvSpPr/>
              <p:nvPr/>
            </p:nvSpPr>
            <p:spPr>
              <a:xfrm>
                <a:off x="2048222" y="4955911"/>
                <a:ext cx="452775" cy="464127"/>
              </a:xfrm>
              <a:prstGeom prst="mathMultiply">
                <a:avLst/>
              </a:prstGeom>
              <a:solidFill>
                <a:srgbClr val="4A4512"/>
              </a:solidFill>
              <a:ln>
                <a:solidFill>
                  <a:srgbClr val="C0D3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25" name="24 Grupo"/>
          <p:cNvGrpSpPr/>
          <p:nvPr/>
        </p:nvGrpSpPr>
        <p:grpSpPr>
          <a:xfrm>
            <a:off x="2288531" y="3496015"/>
            <a:ext cx="3326225" cy="2217906"/>
            <a:chOff x="3932070" y="3883336"/>
            <a:chExt cx="3326225" cy="2217906"/>
          </a:xfrm>
        </p:grpSpPr>
        <p:sp>
          <p:nvSpPr>
            <p:cNvPr id="105" name="object 2"/>
            <p:cNvSpPr txBox="1">
              <a:spLocks/>
            </p:cNvSpPr>
            <p:nvPr/>
          </p:nvSpPr>
          <p:spPr>
            <a:xfrm>
              <a:off x="3932070" y="3883336"/>
              <a:ext cx="3119425" cy="49244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14297" defTabSz="1219170"/>
              <a:r>
                <a:rPr lang="es-MX" sz="3200" b="1" dirty="0" smtClean="0">
                  <a:solidFill>
                    <a:srgbClr val="4A451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Reposición</a:t>
              </a:r>
              <a:endParaRPr lang="es-MX" sz="3200" b="1" dirty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4102231" y="4548906"/>
              <a:ext cx="3156064" cy="1552336"/>
              <a:chOff x="4102231" y="4548906"/>
              <a:chExt cx="3156064" cy="1552336"/>
            </a:xfrm>
          </p:grpSpPr>
          <p:grpSp>
            <p:nvGrpSpPr>
              <p:cNvPr id="106" name="105 Grupo"/>
              <p:cNvGrpSpPr/>
              <p:nvPr/>
            </p:nvGrpSpPr>
            <p:grpSpPr>
              <a:xfrm>
                <a:off x="4102231" y="4548906"/>
                <a:ext cx="3156064" cy="1552336"/>
                <a:chOff x="335801" y="4391925"/>
                <a:chExt cx="3156064" cy="1552336"/>
              </a:xfrm>
            </p:grpSpPr>
            <p:sp>
              <p:nvSpPr>
                <p:cNvPr id="107" name="106 CuadroTexto"/>
                <p:cNvSpPr txBox="1"/>
                <p:nvPr/>
              </p:nvSpPr>
              <p:spPr>
                <a:xfrm>
                  <a:off x="335801" y="5482596"/>
                  <a:ext cx="315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s-MX" sz="1200" dirty="0" smtClean="0"/>
                    <a:t>Tramitar personalmente ante la Institución Bancaria</a:t>
                  </a:r>
                </a:p>
              </p:txBody>
            </p:sp>
            <p:sp>
              <p:nvSpPr>
                <p:cNvPr id="108" name="107 CuadroTexto"/>
                <p:cNvSpPr txBox="1"/>
                <p:nvPr/>
              </p:nvSpPr>
              <p:spPr>
                <a:xfrm>
                  <a:off x="505509" y="4391925"/>
                  <a:ext cx="24396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MX"/>
                  </a:defPPr>
                  <a:lvl1pPr algn="ctr">
                    <a:defRPr sz="1200" b="1"/>
                  </a:lvl1pPr>
                </a:lstStyle>
                <a:p>
                  <a:r>
                    <a:rPr lang="es-MX" dirty="0">
                      <a:solidFill>
                        <a:srgbClr val="4A4512"/>
                      </a:solidFill>
                    </a:rPr>
                    <a:t>Trabajador Universitario</a:t>
                  </a:r>
                </a:p>
              </p:txBody>
            </p:sp>
          </p:grpSp>
          <p:grpSp>
            <p:nvGrpSpPr>
              <p:cNvPr id="21" name="20 Grupo"/>
              <p:cNvGrpSpPr/>
              <p:nvPr/>
            </p:nvGrpSpPr>
            <p:grpSpPr>
              <a:xfrm>
                <a:off x="5082670" y="4974961"/>
                <a:ext cx="712195" cy="503671"/>
                <a:chOff x="6238809" y="2285532"/>
                <a:chExt cx="712195" cy="503671"/>
              </a:xfrm>
            </p:grpSpPr>
            <p:pic>
              <p:nvPicPr>
                <p:cNvPr id="112" name="Picture 5" descr="Imagen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34" t="18917" r="5938" b="18333"/>
                <a:stretch/>
              </p:blipFill>
              <p:spPr bwMode="auto">
                <a:xfrm>
                  <a:off x="6238809" y="2285532"/>
                  <a:ext cx="712195" cy="503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7" descr="Resultado de imagen para escudo ud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6264" y="2285532"/>
                  <a:ext cx="227539" cy="2374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18" name="object 2"/>
          <p:cNvSpPr txBox="1">
            <a:spLocks/>
          </p:cNvSpPr>
          <p:nvPr/>
        </p:nvSpPr>
        <p:spPr>
          <a:xfrm>
            <a:off x="7312548" y="217426"/>
            <a:ext cx="420941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Primera Expedición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123 CuadroTexto"/>
          <p:cNvSpPr txBox="1"/>
          <p:nvPr/>
        </p:nvSpPr>
        <p:spPr>
          <a:xfrm>
            <a:off x="229960" y="2411640"/>
            <a:ext cx="226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Solicitar  las </a:t>
            </a:r>
            <a:r>
              <a:rPr lang="es-MX" sz="1200" dirty="0" err="1" smtClean="0"/>
              <a:t>TDCor</a:t>
            </a:r>
            <a:r>
              <a:rPr lang="es-MX" sz="1200" dirty="0"/>
              <a:t> </a:t>
            </a:r>
            <a:r>
              <a:rPr lang="es-MX" sz="1200" dirty="0" smtClean="0"/>
              <a:t> a 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Dirección de Finanzas</a:t>
            </a:r>
          </a:p>
          <a:p>
            <a:endParaRPr lang="es-MX" sz="1200" dirty="0" smtClean="0"/>
          </a:p>
        </p:txBody>
      </p:sp>
      <p:sp>
        <p:nvSpPr>
          <p:cNvPr id="125" name="124 CuadroTexto"/>
          <p:cNvSpPr txBox="1"/>
          <p:nvPr/>
        </p:nvSpPr>
        <p:spPr>
          <a:xfrm>
            <a:off x="52957" y="1330626"/>
            <a:ext cx="243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/>
              <a:t>Entidad de la Red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2379128" y="2437329"/>
            <a:ext cx="180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Tramitar  TDCor ante la Institución Bancaria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4781009" y="1333404"/>
            <a:ext cx="16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r>
              <a:rPr lang="es-MX" dirty="0"/>
              <a:t>Dirección de Finanzas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7285419" y="1720712"/>
            <a:ext cx="1079536" cy="658323"/>
            <a:chOff x="9737889" y="1108162"/>
            <a:chExt cx="1240507" cy="886885"/>
          </a:xfrm>
        </p:grpSpPr>
        <p:grpSp>
          <p:nvGrpSpPr>
            <p:cNvPr id="55" name="54 Grupo"/>
            <p:cNvGrpSpPr/>
            <p:nvPr/>
          </p:nvGrpSpPr>
          <p:grpSpPr>
            <a:xfrm>
              <a:off x="10266201" y="1108162"/>
              <a:ext cx="712195" cy="503671"/>
              <a:chOff x="6086409" y="2133132"/>
              <a:chExt cx="712195" cy="503671"/>
            </a:xfrm>
          </p:grpSpPr>
          <p:pic>
            <p:nvPicPr>
              <p:cNvPr id="56" name="Picture 5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4" t="18917" r="5938" b="18333"/>
              <a:stretch/>
            </p:blipFill>
            <p:spPr bwMode="auto">
              <a:xfrm>
                <a:off x="6086409" y="2133132"/>
                <a:ext cx="712195" cy="503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7" descr="Resultado de imagen para escudo ud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3864" y="2133132"/>
                <a:ext cx="227539" cy="237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0408" y1="41121" x2="20408" y2="41121"/>
                          <a14:backgroundMark x1="68707" y1="25234" x2="68707" y2="25234"/>
                          <a14:backgroundMark x1="69388" y1="36449" x2="69388" y2="36449"/>
                          <a14:backgroundMark x1="80952" y1="57009" x2="80952" y2="57009"/>
                          <a14:backgroundMark x1="70748" y1="69159" x2="70748" y2="69159"/>
                          <a14:backgroundMark x1="80952" y1="32710" x2="80952" y2="32710"/>
                          <a14:backgroundMark x1="51701" y1="38318" x2="51701" y2="38318"/>
                          <a14:backgroundMark x1="51701" y1="25234" x2="51701" y2="25234"/>
                          <a14:backgroundMark x1="45578" y1="30841" x2="45578" y2="30841"/>
                          <a14:backgroundMark x1="71429" y1="49533" x2="71429" y2="49533"/>
                          <a14:backgroundMark x1="61905" y1="26168" x2="61905" y2="26168"/>
                          <a14:backgroundMark x1="59184" y1="33645" x2="59184" y2="33645"/>
                          <a14:backgroundMark x1="48980" y1="34579" x2="48980" y2="34579"/>
                          <a14:backgroundMark x1="43537" y1="35514" x2="43537" y2="35514"/>
                          <a14:backgroundMark x1="41497" y1="33645" x2="41497" y2="33645"/>
                          <a14:backgroundMark x1="40816" y1="26168" x2="40816" y2="26168"/>
                          <a14:backgroundMark x1="77551" y1="67290" x2="77551" y2="67290"/>
                          <a14:backgroundMark x1="73469" y1="67290" x2="73469" y2="67290"/>
                          <a14:backgroundMark x1="70748" y1="67290" x2="70748" y2="672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16" r="31025"/>
            <a:stretch/>
          </p:blipFill>
          <p:spPr bwMode="auto">
            <a:xfrm>
              <a:off x="9737889" y="1190059"/>
              <a:ext cx="965767" cy="80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57 CuadroTexto"/>
          <p:cNvSpPr txBox="1"/>
          <p:nvPr/>
        </p:nvSpPr>
        <p:spPr>
          <a:xfrm>
            <a:off x="7163498" y="1348334"/>
            <a:ext cx="16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Entidad de la Red </a:t>
            </a:r>
            <a:endParaRPr lang="es-MX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122540" y="2423428"/>
            <a:ext cx="21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/>
            </a:lvl1pPr>
          </a:lstStyle>
          <a:p>
            <a:r>
              <a:rPr lang="es-MX" dirty="0" smtClean="0"/>
              <a:t>Entregar </a:t>
            </a:r>
            <a:r>
              <a:rPr lang="es-MX" dirty="0"/>
              <a:t>al </a:t>
            </a:r>
            <a:r>
              <a:rPr lang="es-MX" dirty="0" smtClean="0"/>
              <a:t>titular TDCor</a:t>
            </a:r>
            <a:r>
              <a:rPr lang="es-MX" dirty="0"/>
              <a:t> </a:t>
            </a:r>
            <a:r>
              <a:rPr lang="es-MX" dirty="0" smtClean="0"/>
              <a:t> y remite los acuses de recibo a Dirección de Finanzas.</a:t>
            </a:r>
            <a:endParaRPr lang="es-MX" dirty="0"/>
          </a:p>
        </p:txBody>
      </p:sp>
      <p:sp>
        <p:nvSpPr>
          <p:cNvPr id="43" name="CuadroTexto 42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9560280" y="1380123"/>
            <a:ext cx="211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Trabajador Universitario</a:t>
            </a:r>
            <a:endParaRPr lang="es-MX" dirty="0"/>
          </a:p>
        </p:txBody>
      </p:sp>
      <p:cxnSp>
        <p:nvCxnSpPr>
          <p:cNvPr id="63" name="62 Conector recto de flecha"/>
          <p:cNvCxnSpPr/>
          <p:nvPr/>
        </p:nvCxnSpPr>
        <p:spPr>
          <a:xfrm>
            <a:off x="3486333" y="1980386"/>
            <a:ext cx="1556355" cy="17477"/>
          </a:xfrm>
          <a:prstGeom prst="straightConnector1">
            <a:avLst/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9755920" y="2374336"/>
            <a:ext cx="21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/>
            </a:lvl1pPr>
          </a:lstStyle>
          <a:p>
            <a:r>
              <a:rPr lang="es-MX" dirty="0" smtClean="0"/>
              <a:t>Activar personalmente en la  sucursal, elegida por el titular de la TDCor.</a:t>
            </a:r>
            <a:endParaRPr lang="es-MX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8958" b="23900"/>
          <a:stretch/>
        </p:blipFill>
        <p:spPr bwMode="auto">
          <a:xfrm>
            <a:off x="9976612" y="1597401"/>
            <a:ext cx="1326387" cy="68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74" y="1582486"/>
            <a:ext cx="563533" cy="7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63 Conector recto de flecha"/>
          <p:cNvCxnSpPr/>
          <p:nvPr/>
        </p:nvCxnSpPr>
        <p:spPr>
          <a:xfrm>
            <a:off x="5802242" y="1927128"/>
            <a:ext cx="1556355" cy="17477"/>
          </a:xfrm>
          <a:prstGeom prst="straightConnector1">
            <a:avLst/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>
            <a:off x="8388774" y="1941456"/>
            <a:ext cx="1556355" cy="17477"/>
          </a:xfrm>
          <a:prstGeom prst="straightConnector1">
            <a:avLst/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878931" y="-8065"/>
            <a:ext cx="6274344" cy="607354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8000"/>
                </a:schemeClr>
              </a:gs>
              <a:gs pos="50000">
                <a:srgbClr val="909311">
                  <a:alpha val="13000"/>
                </a:srgbClr>
              </a:gs>
              <a:gs pos="100000">
                <a:srgbClr val="4A451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140043" y="49761"/>
            <a:ext cx="5969056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Solicitud de asignación de tarjetas 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08082" y="923561"/>
            <a:ext cx="2611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Responsable de seguimiento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5819" y="960838"/>
            <a:ext cx="270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Titular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8317600" y="935414"/>
            <a:ext cx="16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r>
              <a:rPr lang="es-MX" dirty="0"/>
              <a:t>Dirección de Finanzas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03162" y="523451"/>
            <a:ext cx="270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sz="2000" dirty="0" smtClean="0"/>
              <a:t>Entidad </a:t>
            </a:r>
            <a:r>
              <a:rPr lang="es-MX" sz="2000" dirty="0"/>
              <a:t>de la Red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42" y="1253664"/>
            <a:ext cx="583342" cy="6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76890" y="1932889"/>
            <a:ext cx="220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Enviar</a:t>
            </a:r>
            <a:r>
              <a:rPr lang="es-MX" sz="1100" dirty="0" smtClean="0"/>
              <a:t> oficio de </a:t>
            </a:r>
            <a:r>
              <a:rPr lang="es-MX" sz="1100" b="1" dirty="0" smtClean="0"/>
              <a:t>solicitud</a:t>
            </a:r>
            <a:r>
              <a:rPr lang="es-MX" sz="1100" dirty="0" smtClean="0"/>
              <a:t> de </a:t>
            </a:r>
            <a:r>
              <a:rPr lang="es-MX" sz="1100" b="1" dirty="0" err="1" smtClean="0"/>
              <a:t>TDCor</a:t>
            </a:r>
            <a:r>
              <a:rPr lang="es-MX" sz="1100" dirty="0" smtClean="0"/>
              <a:t>   y acreditación responsable de seguimiento a la Dirección de Finanzas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93827" l="7692" r="100000">
                        <a14:foregroundMark x1="46154" y1="40741" x2="46154" y2="40741"/>
                        <a14:foregroundMark x1="65385" y1="41975" x2="65385" y2="41975"/>
                        <a14:foregroundMark x1="53846" y1="44444" x2="53846" y2="44444"/>
                        <a14:foregroundMark x1="51282" y1="64198" x2="51282" y2="64198"/>
                        <a14:foregroundMark x1="67949" y1="54321" x2="67949" y2="54321"/>
                        <a14:foregroundMark x1="33333" y1="59259" x2="33333" y2="59259"/>
                        <a14:backgroundMark x1="56410" y1="45679" x2="56410" y2="4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58" y="1546084"/>
            <a:ext cx="82502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59394" y="2249591"/>
            <a:ext cx="239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Enviar</a:t>
            </a:r>
            <a:r>
              <a:rPr lang="es-MX" sz="1200" dirty="0" smtClean="0"/>
              <a:t> por correo electrónico el </a:t>
            </a:r>
            <a:r>
              <a:rPr lang="es-MX" sz="1200" b="1" dirty="0" smtClean="0"/>
              <a:t>archivo</a:t>
            </a:r>
            <a:r>
              <a:rPr lang="es-MX" sz="1200" dirty="0" smtClean="0"/>
              <a:t> Excel con los </a:t>
            </a:r>
            <a:r>
              <a:rPr lang="es-MX" sz="1200" b="1" dirty="0" smtClean="0"/>
              <a:t>soportes</a:t>
            </a:r>
            <a:r>
              <a:rPr lang="es-MX" sz="1200" dirty="0" smtClean="0"/>
              <a:t> para la asignación de </a:t>
            </a:r>
            <a:r>
              <a:rPr lang="es-MX" sz="1200" b="1" dirty="0" err="1" smtClean="0"/>
              <a:t>TDCor</a:t>
            </a:r>
            <a:endParaRPr lang="es-MX" sz="1200" b="1" dirty="0" smtClean="0"/>
          </a:p>
        </p:txBody>
      </p:sp>
      <p:cxnSp>
        <p:nvCxnSpPr>
          <p:cNvPr id="15" name="14 Conector angular"/>
          <p:cNvCxnSpPr>
            <a:stCxn id="9" idx="3"/>
            <a:endCxn id="12" idx="1"/>
          </p:cNvCxnSpPr>
          <p:nvPr/>
        </p:nvCxnSpPr>
        <p:spPr>
          <a:xfrm>
            <a:off x="2370884" y="1593277"/>
            <a:ext cx="3141474" cy="338570"/>
          </a:xfrm>
          <a:prstGeom prst="bentConnector3">
            <a:avLst>
              <a:gd name="adj1" fmla="val 94267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12" idx="3"/>
            <a:endCxn id="2051" idx="0"/>
          </p:cNvCxnSpPr>
          <p:nvPr/>
        </p:nvCxnSpPr>
        <p:spPr>
          <a:xfrm>
            <a:off x="6337380" y="1931847"/>
            <a:ext cx="2781340" cy="366243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8193314" y="2702652"/>
            <a:ext cx="1789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Gestionar</a:t>
            </a:r>
            <a:r>
              <a:rPr lang="es-MX" sz="1050" dirty="0" smtClean="0"/>
              <a:t> ante </a:t>
            </a:r>
            <a:r>
              <a:rPr lang="es-MX" sz="1050" dirty="0"/>
              <a:t>la Institución Bancaria </a:t>
            </a:r>
            <a:r>
              <a:rPr lang="es-MX" sz="1050" dirty="0" smtClean="0"/>
              <a:t>la </a:t>
            </a:r>
            <a:r>
              <a:rPr lang="es-MX" sz="1050" b="1" dirty="0" err="1"/>
              <a:t>TDCor</a:t>
            </a:r>
            <a:endParaRPr lang="es-MX" sz="105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41" b="38754"/>
          <a:stretch/>
        </p:blipFill>
        <p:spPr bwMode="auto">
          <a:xfrm>
            <a:off x="8461425" y="2298090"/>
            <a:ext cx="1314590" cy="3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" name="2048 Grupo"/>
          <p:cNvGrpSpPr/>
          <p:nvPr/>
        </p:nvGrpSpPr>
        <p:grpSpPr>
          <a:xfrm>
            <a:off x="8672818" y="3224427"/>
            <a:ext cx="833746" cy="554963"/>
            <a:chOff x="5918662" y="4056465"/>
            <a:chExt cx="833746" cy="554963"/>
          </a:xfrm>
        </p:grpSpPr>
        <p:pic>
          <p:nvPicPr>
            <p:cNvPr id="27" name="Picture 2" descr="Resultado de imagen para bbva bancomer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662" y="4056465"/>
              <a:ext cx="833746" cy="55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" t="13493" r="5266" b="26189"/>
            <a:stretch/>
          </p:blipFill>
          <p:spPr bwMode="auto">
            <a:xfrm>
              <a:off x="6150978" y="4250021"/>
              <a:ext cx="560972" cy="8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Resultado de imagen para escudo ud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869" y="4096513"/>
              <a:ext cx="227539" cy="23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40 CuadroTexto"/>
          <p:cNvSpPr txBox="1"/>
          <p:nvPr/>
        </p:nvSpPr>
        <p:spPr>
          <a:xfrm>
            <a:off x="8265373" y="3779390"/>
            <a:ext cx="1789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Enviar</a:t>
            </a:r>
            <a:r>
              <a:rPr lang="es-MX" sz="1050" dirty="0" smtClean="0"/>
              <a:t> a las Entidades de la Red  </a:t>
            </a:r>
            <a:r>
              <a:rPr lang="es-MX" sz="1050" b="1" dirty="0" err="1" smtClean="0"/>
              <a:t>TDCor</a:t>
            </a:r>
            <a:r>
              <a:rPr lang="es-MX" sz="1050" b="1" dirty="0" smtClean="0"/>
              <a:t> </a:t>
            </a:r>
            <a:r>
              <a:rPr lang="es-MX" sz="1050" dirty="0" smtClean="0"/>
              <a:t>para entrega.</a:t>
            </a:r>
          </a:p>
        </p:txBody>
      </p:sp>
      <p:grpSp>
        <p:nvGrpSpPr>
          <p:cNvPr id="2057" name="2056 Grupo"/>
          <p:cNvGrpSpPr/>
          <p:nvPr/>
        </p:nvGrpSpPr>
        <p:grpSpPr>
          <a:xfrm>
            <a:off x="5619515" y="3766630"/>
            <a:ext cx="597208" cy="498690"/>
            <a:chOff x="3389076" y="4569393"/>
            <a:chExt cx="695597" cy="706439"/>
          </a:xfrm>
        </p:grpSpPr>
        <p:pic>
          <p:nvPicPr>
            <p:cNvPr id="2056" name="Picture 5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076" y="4569393"/>
              <a:ext cx="646113" cy="706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43 Grupo"/>
            <p:cNvGrpSpPr/>
            <p:nvPr/>
          </p:nvGrpSpPr>
          <p:grpSpPr>
            <a:xfrm>
              <a:off x="3820147" y="5087378"/>
              <a:ext cx="264526" cy="188454"/>
              <a:chOff x="5918662" y="4056465"/>
              <a:chExt cx="833746" cy="554963"/>
            </a:xfrm>
          </p:grpSpPr>
          <p:pic>
            <p:nvPicPr>
              <p:cNvPr id="45" name="Picture 2" descr="Resultado de imagen para bbva bancomer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8662" y="4056465"/>
                <a:ext cx="833746" cy="554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0" t="13493" r="5266" b="26189"/>
              <a:stretch/>
            </p:blipFill>
            <p:spPr bwMode="auto">
              <a:xfrm>
                <a:off x="6150978" y="4250021"/>
                <a:ext cx="560972" cy="8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" descr="Resultado de imagen para escudo ud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4869" y="4096513"/>
                <a:ext cx="227539" cy="237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7" name="56 Conector angular"/>
          <p:cNvCxnSpPr>
            <a:stCxn id="27" idx="1"/>
            <a:endCxn id="2056" idx="0"/>
          </p:cNvCxnSpPr>
          <p:nvPr/>
        </p:nvCxnSpPr>
        <p:spPr>
          <a:xfrm rot="10800000" flipV="1">
            <a:off x="5896878" y="3501908"/>
            <a:ext cx="2775941" cy="264721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4839047" y="4265320"/>
            <a:ext cx="231422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Entregar </a:t>
            </a:r>
            <a:r>
              <a:rPr lang="es-MX" sz="1050" b="1" dirty="0" err="1" smtClean="0"/>
              <a:t>TDCor</a:t>
            </a:r>
            <a:r>
              <a:rPr lang="es-MX" sz="1050" b="1" dirty="0" smtClean="0"/>
              <a:t> </a:t>
            </a:r>
            <a:r>
              <a:rPr lang="es-MX" sz="1050" dirty="0" smtClean="0"/>
              <a:t>a los usuarios designados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4839047" y="5355849"/>
            <a:ext cx="2234573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Enviar </a:t>
            </a:r>
            <a:r>
              <a:rPr lang="es-MX" sz="1050" dirty="0" smtClean="0"/>
              <a:t>a la Dirección de Finanzas los </a:t>
            </a:r>
            <a:r>
              <a:rPr lang="es-MX" sz="1050" b="1" dirty="0" smtClean="0"/>
              <a:t>originales </a:t>
            </a:r>
            <a:r>
              <a:rPr lang="es-MX" sz="1050" dirty="0" smtClean="0"/>
              <a:t>de</a:t>
            </a:r>
            <a:r>
              <a:rPr lang="es-MX" sz="1050" b="1" dirty="0" smtClean="0"/>
              <a:t> </a:t>
            </a:r>
            <a:r>
              <a:rPr lang="es-MX" sz="1050" dirty="0" smtClean="0"/>
              <a:t>los</a:t>
            </a:r>
            <a:r>
              <a:rPr lang="es-MX" sz="1050" b="1" dirty="0" smtClean="0"/>
              <a:t> acuses </a:t>
            </a:r>
            <a:r>
              <a:rPr lang="es-MX" sz="1050" dirty="0" smtClean="0"/>
              <a:t>para la </a:t>
            </a:r>
            <a:r>
              <a:rPr lang="es-MX" sz="1050" b="1" dirty="0" smtClean="0"/>
              <a:t>activación  </a:t>
            </a:r>
            <a:r>
              <a:rPr lang="es-MX" sz="1050" b="1" dirty="0" err="1" smtClean="0"/>
              <a:t>TDCor</a:t>
            </a:r>
            <a:endParaRPr lang="es-MX" sz="1050" dirty="0" smtClean="0"/>
          </a:p>
        </p:txBody>
      </p:sp>
      <p:cxnSp>
        <p:nvCxnSpPr>
          <p:cNvPr id="85" name="84 Conector angular"/>
          <p:cNvCxnSpPr>
            <a:stCxn id="25" idx="2"/>
            <a:endCxn id="27" idx="0"/>
          </p:cNvCxnSpPr>
          <p:nvPr/>
        </p:nvCxnSpPr>
        <p:spPr>
          <a:xfrm rot="16200000" flipH="1">
            <a:off x="9035743" y="3170478"/>
            <a:ext cx="106277" cy="1620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angular"/>
          <p:cNvCxnSpPr/>
          <p:nvPr/>
        </p:nvCxnSpPr>
        <p:spPr>
          <a:xfrm rot="5400000">
            <a:off x="5702266" y="4667679"/>
            <a:ext cx="389220" cy="12700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40" b="93503" l="2616" r="87324">
                        <a14:foregroundMark x1="79276" y1="66125" x2="79276" y2="6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" r="2716"/>
          <a:stretch/>
        </p:blipFill>
        <p:spPr bwMode="auto">
          <a:xfrm>
            <a:off x="5724432" y="4772891"/>
            <a:ext cx="721183" cy="5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99 Conector angular"/>
          <p:cNvCxnSpPr/>
          <p:nvPr/>
        </p:nvCxnSpPr>
        <p:spPr>
          <a:xfrm>
            <a:off x="6174238" y="4868639"/>
            <a:ext cx="2857964" cy="327475"/>
          </a:xfrm>
          <a:prstGeom prst="bentConnector3">
            <a:avLst>
              <a:gd name="adj1" fmla="val 9977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40" b="93503" l="2616" r="87324">
                        <a14:foregroundMark x1="79276" y1="66125" x2="79276" y2="6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" r="2716"/>
          <a:stretch/>
        </p:blipFill>
        <p:spPr bwMode="auto">
          <a:xfrm>
            <a:off x="8671611" y="5093541"/>
            <a:ext cx="721183" cy="5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111 CuadroTexto"/>
          <p:cNvSpPr txBox="1"/>
          <p:nvPr/>
        </p:nvSpPr>
        <p:spPr>
          <a:xfrm>
            <a:off x="7970783" y="5649978"/>
            <a:ext cx="22345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Recibir </a:t>
            </a:r>
            <a:r>
              <a:rPr lang="es-MX" sz="1050" dirty="0" smtClean="0"/>
              <a:t>acuse, vincula la cuenta bancaria y activa</a:t>
            </a:r>
            <a:r>
              <a:rPr lang="es-MX" sz="1050" b="1" dirty="0" smtClean="0"/>
              <a:t> </a:t>
            </a:r>
            <a:r>
              <a:rPr lang="es-MX" sz="1050" b="1" dirty="0" err="1" smtClean="0"/>
              <a:t>TDCor</a:t>
            </a:r>
            <a:endParaRPr lang="es-MX" sz="1050" dirty="0" smtClean="0"/>
          </a:p>
        </p:txBody>
      </p:sp>
    </p:spTree>
    <p:extLst>
      <p:ext uri="{BB962C8B-B14F-4D97-AF65-F5344CB8AC3E}">
        <p14:creationId xmlns:p14="http://schemas.microsoft.com/office/powerpoint/2010/main" val="1153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945606" y="0"/>
            <a:ext cx="6274344" cy="607354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8000"/>
                </a:schemeClr>
              </a:gs>
              <a:gs pos="50000">
                <a:srgbClr val="909311">
                  <a:alpha val="13000"/>
                </a:srgbClr>
              </a:gs>
              <a:gs pos="100000">
                <a:srgbClr val="4A451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140043" y="49761"/>
            <a:ext cx="5969056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Solicitud de Recursos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08082" y="923561"/>
            <a:ext cx="261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Administradora de Fideicomisos y Fondos Especiales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5819" y="960838"/>
            <a:ext cx="270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Responsable de solicitar recursos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8317600" y="935414"/>
            <a:ext cx="166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r>
              <a:rPr lang="es-MX" dirty="0"/>
              <a:t>Dirección de Finanzas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03162" y="377403"/>
            <a:ext cx="270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sz="2000" dirty="0" smtClean="0"/>
              <a:t>Entidad </a:t>
            </a:r>
            <a:r>
              <a:rPr lang="es-MX" sz="2000" dirty="0"/>
              <a:t>de la Red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76890" y="1932889"/>
            <a:ext cx="2204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Registrar</a:t>
            </a:r>
            <a:r>
              <a:rPr lang="es-MX" sz="1100" dirty="0" smtClean="0"/>
              <a:t> en AFIN la </a:t>
            </a:r>
            <a:r>
              <a:rPr lang="es-MX" sz="1100" b="1" dirty="0" smtClean="0"/>
              <a:t>solicitud</a:t>
            </a:r>
            <a:r>
              <a:rPr lang="es-MX" sz="1100" dirty="0" smtClean="0"/>
              <a:t> y </a:t>
            </a:r>
            <a:r>
              <a:rPr lang="es-MX" sz="1100" b="1" dirty="0" smtClean="0"/>
              <a:t>notificar</a:t>
            </a:r>
            <a:r>
              <a:rPr lang="es-MX" sz="1100" dirty="0" smtClean="0"/>
              <a:t> a la Unidad de Egresos </a:t>
            </a:r>
            <a:r>
              <a:rPr lang="es-MX" sz="1100" b="1" dirty="0" smtClean="0"/>
              <a:t>Dirección de Finanzas</a:t>
            </a:r>
          </a:p>
        </p:txBody>
      </p:sp>
      <p:cxnSp>
        <p:nvCxnSpPr>
          <p:cNvPr id="15" name="14 Conector angular"/>
          <p:cNvCxnSpPr>
            <a:stCxn id="10" idx="2"/>
            <a:endCxn id="2051" idx="0"/>
          </p:cNvCxnSpPr>
          <p:nvPr/>
        </p:nvCxnSpPr>
        <p:spPr>
          <a:xfrm rot="16200000" flipH="1">
            <a:off x="5027033" y="-414768"/>
            <a:ext cx="1143867" cy="7039507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8193314" y="4081482"/>
            <a:ext cx="22982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Transferir </a:t>
            </a:r>
            <a:r>
              <a:rPr lang="es-MX" sz="1050" dirty="0" smtClean="0"/>
              <a:t> recursos a la cuenta bancaria </a:t>
            </a:r>
            <a:r>
              <a:rPr lang="es-MX" sz="1050" b="1" dirty="0" smtClean="0"/>
              <a:t>centralizadora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41" b="38754"/>
          <a:stretch/>
        </p:blipFill>
        <p:spPr bwMode="auto">
          <a:xfrm>
            <a:off x="8461425" y="3676920"/>
            <a:ext cx="1314590" cy="3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" name="2048 Grupo"/>
          <p:cNvGrpSpPr/>
          <p:nvPr/>
        </p:nvGrpSpPr>
        <p:grpSpPr>
          <a:xfrm>
            <a:off x="8677355" y="5002614"/>
            <a:ext cx="833746" cy="554963"/>
            <a:chOff x="5918662" y="4056465"/>
            <a:chExt cx="833746" cy="554963"/>
          </a:xfrm>
        </p:grpSpPr>
        <p:pic>
          <p:nvPicPr>
            <p:cNvPr id="27" name="Picture 2" descr="Resultado de imagen para bbva bancom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662" y="4056465"/>
              <a:ext cx="833746" cy="55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" t="13493" r="5266" b="26189"/>
            <a:stretch/>
          </p:blipFill>
          <p:spPr bwMode="auto">
            <a:xfrm>
              <a:off x="6150978" y="4250021"/>
              <a:ext cx="560972" cy="8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Resultado de imagen para escudo ud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869" y="4096513"/>
              <a:ext cx="227539" cy="23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5" name="84 Conector angular"/>
          <p:cNvCxnSpPr>
            <a:endCxn id="27" idx="0"/>
          </p:cNvCxnSpPr>
          <p:nvPr/>
        </p:nvCxnSpPr>
        <p:spPr>
          <a:xfrm rot="16200000" flipH="1">
            <a:off x="8831887" y="4740273"/>
            <a:ext cx="505632" cy="19050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8020483" y="5540314"/>
            <a:ext cx="22345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 smtClean="0"/>
              <a:t>Dispersar </a:t>
            </a:r>
            <a:r>
              <a:rPr lang="es-MX" sz="1050" dirty="0" smtClean="0"/>
              <a:t>el recurso a la </a:t>
            </a:r>
            <a:r>
              <a:rPr lang="es-MX" sz="1050" b="1" dirty="0" smtClean="0"/>
              <a:t> </a:t>
            </a:r>
            <a:r>
              <a:rPr lang="es-MX" sz="1050" b="1" dirty="0" err="1" smtClean="0"/>
              <a:t>TDCor</a:t>
            </a:r>
            <a:r>
              <a:rPr lang="es-MX" sz="1050" b="1" dirty="0" smtClean="0"/>
              <a:t> </a:t>
            </a:r>
            <a:r>
              <a:rPr lang="es-MX" sz="1050" dirty="0" smtClean="0"/>
              <a:t>por usuario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79" y="1200560"/>
            <a:ext cx="18954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4822545" y="2301516"/>
            <a:ext cx="220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Transferir </a:t>
            </a:r>
            <a:r>
              <a:rPr lang="es-MX" sz="1100" dirty="0" smtClean="0"/>
              <a:t>recurso a </a:t>
            </a:r>
            <a:r>
              <a:rPr lang="es-MX" sz="1100" dirty="0"/>
              <a:t>la </a:t>
            </a:r>
            <a:r>
              <a:rPr lang="es-MX" sz="1100" dirty="0" smtClean="0"/>
              <a:t>Centralizadora  </a:t>
            </a:r>
            <a:r>
              <a:rPr lang="es-MX" sz="1100" b="1" dirty="0" smtClean="0"/>
              <a:t>0112326914 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41" b="38754"/>
          <a:stretch/>
        </p:blipFill>
        <p:spPr bwMode="auto">
          <a:xfrm>
            <a:off x="5273671" y="1910878"/>
            <a:ext cx="1314590" cy="3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48 Conector angular"/>
          <p:cNvCxnSpPr>
            <a:stCxn id="4098" idx="3"/>
            <a:endCxn id="48" idx="0"/>
          </p:cNvCxnSpPr>
          <p:nvPr/>
        </p:nvCxnSpPr>
        <p:spPr>
          <a:xfrm>
            <a:off x="3018154" y="1587910"/>
            <a:ext cx="2912812" cy="322968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endCxn id="2051" idx="0"/>
          </p:cNvCxnSpPr>
          <p:nvPr/>
        </p:nvCxnSpPr>
        <p:spPr>
          <a:xfrm>
            <a:off x="6641831" y="2239016"/>
            <a:ext cx="2476889" cy="1437904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1755511" y="436782"/>
            <a:ext cx="8403667" cy="5620157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8000"/>
                </a:schemeClr>
              </a:gs>
              <a:gs pos="50000">
                <a:srgbClr val="909311">
                  <a:alpha val="13000"/>
                </a:srgbClr>
              </a:gs>
              <a:gs pos="100000">
                <a:srgbClr val="4A451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061986" y="35354"/>
            <a:ext cx="5969056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Comprobación de recursos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13135" y="708588"/>
            <a:ext cx="2611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Responsable de seguimiento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59025" y="701398"/>
            <a:ext cx="270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Usuario </a:t>
            </a:r>
            <a:r>
              <a:rPr lang="es-MX" dirty="0" err="1" smtClean="0"/>
              <a:t>TDCor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707388" y="377175"/>
            <a:ext cx="270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sz="2000" dirty="0" smtClean="0"/>
              <a:t>Entidad </a:t>
            </a:r>
            <a:r>
              <a:rPr lang="es-MX" sz="2000" dirty="0"/>
              <a:t>de la Red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81875" y="1678889"/>
            <a:ext cx="20490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Entregar </a:t>
            </a:r>
            <a:r>
              <a:rPr lang="es-MX" sz="1100" dirty="0" smtClean="0"/>
              <a:t> los documentos  </a:t>
            </a:r>
            <a:r>
              <a:rPr lang="es-MX" sz="1100" b="1" dirty="0" smtClean="0"/>
              <a:t>comprobatorios </a:t>
            </a:r>
            <a:r>
              <a:rPr lang="es-MX" sz="1100" dirty="0" smtClean="0"/>
              <a:t>según procedimiento interno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510842" y="2390398"/>
            <a:ext cx="3037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Consultar </a:t>
            </a:r>
            <a:r>
              <a:rPr lang="es-MX" sz="1200" dirty="0" smtClean="0"/>
              <a:t>en </a:t>
            </a:r>
            <a:r>
              <a:rPr lang="es-MX" sz="1200" b="1" dirty="0" smtClean="0"/>
              <a:t>banca línea </a:t>
            </a:r>
            <a:r>
              <a:rPr lang="es-MX" sz="1200" dirty="0" smtClean="0"/>
              <a:t>del usuario, para determinar si se debe realizar </a:t>
            </a:r>
            <a:r>
              <a:rPr lang="es-MX" sz="1200" b="1" dirty="0" smtClean="0"/>
              <a:t>reintegro </a:t>
            </a:r>
            <a:r>
              <a:rPr lang="es-MX" sz="1200" dirty="0" smtClean="0"/>
              <a:t>por gastos </a:t>
            </a:r>
            <a:r>
              <a:rPr lang="es-MX" sz="1200" b="1" dirty="0" smtClean="0"/>
              <a:t>:</a:t>
            </a:r>
          </a:p>
          <a:p>
            <a:pPr algn="just"/>
            <a:r>
              <a:rPr lang="es-MX" sz="1200" dirty="0" smtClean="0"/>
              <a:t>   -No ejercidos</a:t>
            </a:r>
          </a:p>
          <a:p>
            <a:pPr algn="just"/>
            <a:r>
              <a:rPr lang="es-MX" sz="1200" dirty="0" smtClean="0"/>
              <a:t>  -No autorizados</a:t>
            </a:r>
            <a:endParaRPr lang="es-MX" sz="1200" b="1" dirty="0" smtClean="0"/>
          </a:p>
        </p:txBody>
      </p:sp>
      <p:cxnSp>
        <p:nvCxnSpPr>
          <p:cNvPr id="15" name="14 Conector angular"/>
          <p:cNvCxnSpPr>
            <a:stCxn id="3074" idx="3"/>
            <a:endCxn id="3075" idx="0"/>
          </p:cNvCxnSpPr>
          <p:nvPr/>
        </p:nvCxnSpPr>
        <p:spPr>
          <a:xfrm>
            <a:off x="2952190" y="1360969"/>
            <a:ext cx="3045204" cy="77124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547910" y="722592"/>
            <a:ext cx="2611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200" b="1">
                <a:solidFill>
                  <a:srgbClr val="4A4512"/>
                </a:solidFill>
              </a:defRPr>
            </a:lvl1pPr>
          </a:lstStyle>
          <a:p>
            <a:pPr algn="ctr"/>
            <a:r>
              <a:rPr lang="es-MX" dirty="0" smtClean="0"/>
              <a:t>Responsable de comprobación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72" y="999210"/>
            <a:ext cx="723518" cy="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55" y="1438093"/>
            <a:ext cx="790477" cy="9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87" y="3403780"/>
            <a:ext cx="1895793" cy="77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59 Conector angular"/>
          <p:cNvCxnSpPr>
            <a:endCxn id="3076" idx="0"/>
          </p:cNvCxnSpPr>
          <p:nvPr/>
        </p:nvCxnSpPr>
        <p:spPr>
          <a:xfrm rot="5400000">
            <a:off x="5744097" y="3194140"/>
            <a:ext cx="412927" cy="6352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4510842" y="4133771"/>
            <a:ext cx="269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Determinar </a:t>
            </a:r>
            <a:r>
              <a:rPr lang="es-MX" sz="1200" dirty="0" smtClean="0"/>
              <a:t>el monto a </a:t>
            </a:r>
            <a:r>
              <a:rPr lang="es-MX" sz="1200" b="1" dirty="0" smtClean="0"/>
              <a:t>reintegrar </a:t>
            </a:r>
            <a:r>
              <a:rPr lang="es-MX" sz="1200" dirty="0" smtClean="0"/>
              <a:t>y generar </a:t>
            </a:r>
            <a:r>
              <a:rPr lang="es-MX" sz="1200" b="1" dirty="0" smtClean="0"/>
              <a:t>referencia</a:t>
            </a:r>
            <a:r>
              <a:rPr lang="es-MX" sz="1200" dirty="0" smtClean="0"/>
              <a:t> por  reintegro en AFIN</a:t>
            </a:r>
            <a:endParaRPr lang="es-MX" sz="1200" b="1" dirty="0" smtClean="0"/>
          </a:p>
        </p:txBody>
      </p:sp>
      <p:sp>
        <p:nvSpPr>
          <p:cNvPr id="81" name="80 CuadroTexto"/>
          <p:cNvSpPr txBox="1"/>
          <p:nvPr/>
        </p:nvSpPr>
        <p:spPr>
          <a:xfrm>
            <a:off x="1869807" y="4981470"/>
            <a:ext cx="256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Reintegrar </a:t>
            </a:r>
            <a:r>
              <a:rPr lang="es-MX" sz="1200" dirty="0" smtClean="0"/>
              <a:t>recursos en la </a:t>
            </a:r>
            <a:r>
              <a:rPr lang="es-MX" sz="1200" b="1" dirty="0" smtClean="0"/>
              <a:t>Institución</a:t>
            </a:r>
            <a:r>
              <a:rPr lang="es-MX" sz="1200" dirty="0" smtClean="0"/>
              <a:t> </a:t>
            </a:r>
            <a:r>
              <a:rPr lang="es-MX" sz="1200" b="1" dirty="0" smtClean="0"/>
              <a:t>Bancaria</a:t>
            </a:r>
            <a:r>
              <a:rPr lang="es-MX" sz="1200" dirty="0" smtClean="0"/>
              <a:t> y </a:t>
            </a:r>
            <a:r>
              <a:rPr lang="es-MX" sz="1200" b="1" dirty="0" smtClean="0"/>
              <a:t>notificar</a:t>
            </a:r>
            <a:r>
              <a:rPr lang="es-MX" sz="1200" dirty="0" smtClean="0"/>
              <a:t> al </a:t>
            </a:r>
            <a:r>
              <a:rPr lang="es-MX" sz="1200" b="1" dirty="0" smtClean="0"/>
              <a:t>responsable de seguimiento </a:t>
            </a:r>
            <a:r>
              <a:rPr lang="es-MX" sz="1200" dirty="0" smtClean="0"/>
              <a:t>de la Entidad de Red.</a:t>
            </a:r>
            <a:endParaRPr lang="es-MX" sz="1200" b="1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9" b="99222" l="408" r="99898">
                        <a14:backgroundMark x1="71122" y1="61479" x2="71122" y2="61479"/>
                        <a14:backgroundMark x1="92551" y1="68288" x2="92551" y2="68288"/>
                        <a14:backgroundMark x1="85918" y1="57588" x2="85918" y2="57588"/>
                        <a14:backgroundMark x1="80306" y1="73152" x2="80306" y2="73152"/>
                        <a14:backgroundMark x1="71122" y1="80934" x2="71122" y2="80934"/>
                        <a14:backgroundMark x1="94082" y1="85798" x2="94082" y2="85798"/>
                        <a14:backgroundMark x1="90000" y1="58560" x2="90000" y2="58560"/>
                        <a14:backgroundMark x1="96122" y1="53696" x2="96122" y2="53696"/>
                        <a14:backgroundMark x1="86939" y1="86770" x2="86939" y2="86770"/>
                        <a14:backgroundMark x1="79286" y1="91634" x2="79286" y2="91634"/>
                        <a14:backgroundMark x1="79286" y1="61479" x2="79286" y2="61479"/>
                        <a14:backgroundMark x1="67653" y1="69261" x2="67653" y2="69261"/>
                        <a14:backgroundMark x1="69082" y1="55642" x2="69082" y2="55642"/>
                        <a14:backgroundMark x1="80816" y1="56615" x2="80816" y2="56615"/>
                        <a14:backgroundMark x1="67245" y1="94553" x2="67245" y2="94553"/>
                        <a14:backgroundMark x1="78980" y1="66926" x2="78980" y2="66926"/>
                        <a14:backgroundMark x1="83673" y1="67510" x2="83673" y2="67510"/>
                        <a14:backgroundMark x1="90204" y1="63424" x2="90204" y2="63424"/>
                        <a14:backgroundMark x1="98367" y1="62257" x2="98367" y2="62257"/>
                        <a14:backgroundMark x1="95306" y1="65370" x2="95306" y2="65370"/>
                        <a14:backgroundMark x1="98367" y1="75097" x2="98367" y2="75097"/>
                        <a14:backgroundMark x1="92551" y1="54475" x2="92551" y2="54475"/>
                        <a14:backgroundMark x1="76224" y1="51167" x2="76224" y2="51167"/>
                        <a14:backgroundMark x1="76224" y1="53113" x2="76224" y2="53113"/>
                        <a14:backgroundMark x1="74184" y1="63424" x2="74184" y2="63424"/>
                        <a14:backgroundMark x1="73163" y1="75097" x2="73163" y2="75097"/>
                        <a14:backgroundMark x1="73163" y1="80350" x2="73163" y2="80350"/>
                        <a14:backgroundMark x1="75204" y1="77626" x2="75204" y2="77626"/>
                        <a14:backgroundMark x1="76939" y1="71206" x2="76939" y2="71206"/>
                        <a14:backgroundMark x1="83776" y1="71206" x2="83776" y2="71206"/>
                        <a14:backgroundMark x1="88469" y1="73152" x2="88469" y2="73152"/>
                        <a14:backgroundMark x1="91837" y1="76459" x2="91837" y2="76459"/>
                        <a14:backgroundMark x1="93878" y1="76459" x2="93878" y2="76459"/>
                        <a14:backgroundMark x1="96939" y1="85409" x2="96939" y2="85409"/>
                        <a14:backgroundMark x1="96939" y1="91245" x2="96939" y2="91245"/>
                        <a14:backgroundMark x1="92857" y1="93969" x2="92857" y2="93969"/>
                        <a14:backgroundMark x1="87857" y1="93969" x2="87857" y2="93969"/>
                        <a14:backgroundMark x1="87143" y1="88716" x2="87143" y2="88716"/>
                        <a14:backgroundMark x1="84388" y1="83463" x2="84388" y2="83463"/>
                        <a14:backgroundMark x1="86429" y1="80934" x2="86429" y2="80934"/>
                        <a14:backgroundMark x1="89184" y1="80350" x2="89184" y2="80350"/>
                        <a14:backgroundMark x1="87449" y1="58949" x2="87449" y2="58949"/>
                        <a14:backgroundMark x1="87449" y1="64786" x2="87449" y2="64786"/>
                        <a14:backgroundMark x1="85102" y1="64202" x2="85102" y2="64202"/>
                        <a14:backgroundMark x1="82347" y1="60895" x2="82347" y2="60895"/>
                        <a14:backgroundMark x1="84796" y1="57004" x2="84796" y2="57004"/>
                        <a14:backgroundMark x1="85816" y1="54475" x2="85816" y2="54475"/>
                        <a14:backgroundMark x1="74184" y1="55642" x2="74184" y2="55642"/>
                        <a14:backgroundMark x1="70816" y1="67315" x2="70816" y2="67315"/>
                        <a14:backgroundMark x1="68469" y1="71790" x2="68469" y2="71790"/>
                        <a14:backgroundMark x1="66429" y1="62840" x2="66429" y2="62840"/>
                        <a14:backgroundMark x1="66429" y1="71790" x2="66429" y2="71790"/>
                        <a14:backgroundMark x1="67755" y1="80350" x2="67755" y2="80350"/>
                        <a14:backgroundMark x1="74184" y1="92607" x2="74184" y2="92607"/>
                        <a14:backgroundMark x1="89490" y1="87354" x2="89490" y2="87354"/>
                        <a14:backgroundMark x1="92551" y1="83463" x2="92551" y2="83463"/>
                        <a14:backgroundMark x1="92857" y1="81518" x2="92857" y2="81518"/>
                        <a14:backgroundMark x1="94286" y1="80350" x2="94286" y2="80350"/>
                        <a14:backgroundMark x1="95306" y1="80350" x2="95306" y2="80350"/>
                        <a14:backgroundMark x1="95612" y1="80350" x2="95612" y2="80350"/>
                        <a14:backgroundMark x1="95612" y1="80350" x2="95612" y2="80350"/>
                        <a14:backgroundMark x1="95306" y1="78405" x2="95306" y2="78405"/>
                        <a14:backgroundMark x1="95306" y1="76459" x2="95306" y2="76459"/>
                        <a14:backgroundMark x1="94898" y1="75681" x2="94898" y2="75681"/>
                        <a14:backgroundMark x1="95306" y1="73735" x2="95306" y2="73735"/>
                        <a14:backgroundMark x1="95306" y1="72568" x2="95306" y2="72568"/>
                        <a14:backgroundMark x1="95612" y1="68677" x2="95612" y2="68677"/>
                        <a14:backgroundMark x1="95612" y1="66732" x2="95612" y2="66732"/>
                        <a14:backgroundMark x1="95306" y1="60311" x2="95306" y2="60311"/>
                        <a14:backgroundMark x1="95306" y1="60311" x2="95306" y2="60311"/>
                        <a14:backgroundMark x1="90204" y1="58949" x2="90204" y2="58949"/>
                        <a14:backgroundMark x1="89490" y1="63424" x2="89490" y2="63424"/>
                        <a14:backgroundMark x1="73163" y1="60311" x2="73163" y2="60311"/>
                        <a14:backgroundMark x1="73163" y1="55642" x2="73163" y2="55642"/>
                        <a14:backgroundMark x1="66122" y1="51751" x2="66122" y2="51751"/>
                        <a14:backgroundMark x1="68469" y1="62257" x2="68469" y2="62257"/>
                        <a14:backgroundMark x1="65408" y1="62257" x2="65408" y2="62257"/>
                        <a14:backgroundMark x1="69490" y1="66148" x2="69490" y2="66148"/>
                        <a14:backgroundMark x1="70510" y1="71206" x2="70510" y2="71206"/>
                        <a14:backgroundMark x1="74184" y1="62840" x2="74184" y2="62840"/>
                        <a14:backgroundMark x1="73163" y1="57004" x2="73163" y2="57004"/>
                        <a14:backgroundMark x1="71122" y1="52529" x2="71122" y2="52529"/>
                        <a14:backgroundMark x1="82347" y1="55058" x2="82347" y2="55058"/>
                        <a14:backgroundMark x1="86429" y1="55058" x2="86429" y2="55058"/>
                        <a14:backgroundMark x1="81020" y1="58366" x2="81020" y2="58366"/>
                        <a14:backgroundMark x1="75204" y1="60895" x2="75204" y2="60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08" y="4133771"/>
            <a:ext cx="1869740" cy="9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41" b="38754"/>
          <a:stretch/>
        </p:blipFill>
        <p:spPr bwMode="auto">
          <a:xfrm>
            <a:off x="3297529" y="4557387"/>
            <a:ext cx="917553" cy="24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" descr="Resultado de imagen para escudo ud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82" y="4322364"/>
            <a:ext cx="227539" cy="23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86 Conector angular"/>
          <p:cNvCxnSpPr>
            <a:stCxn id="3076" idx="1"/>
            <a:endCxn id="3077" idx="0"/>
          </p:cNvCxnSpPr>
          <p:nvPr/>
        </p:nvCxnSpPr>
        <p:spPr>
          <a:xfrm rot="10800000" flipV="1">
            <a:off x="2966779" y="3790381"/>
            <a:ext cx="2032709" cy="343390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8"/>
          <a:stretch/>
        </p:blipFill>
        <p:spPr bwMode="auto">
          <a:xfrm>
            <a:off x="8257072" y="4884491"/>
            <a:ext cx="1092200" cy="8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96 Conector angular"/>
          <p:cNvCxnSpPr/>
          <p:nvPr/>
        </p:nvCxnSpPr>
        <p:spPr>
          <a:xfrm>
            <a:off x="4173969" y="4746009"/>
            <a:ext cx="4588090" cy="244984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7480852" y="5577001"/>
            <a:ext cx="256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/>
              <a:t>Registrar </a:t>
            </a:r>
            <a:r>
              <a:rPr lang="es-MX" sz="1200" dirty="0" smtClean="0"/>
              <a:t>la </a:t>
            </a:r>
            <a:r>
              <a:rPr lang="es-MX" sz="1200" b="1" dirty="0" smtClean="0"/>
              <a:t>comprobación</a:t>
            </a:r>
            <a:r>
              <a:rPr lang="es-MX" sz="1200" dirty="0" smtClean="0"/>
              <a:t> en</a:t>
            </a:r>
            <a:r>
              <a:rPr lang="es-MX" sz="1200" b="1" dirty="0" smtClean="0"/>
              <a:t> AFIN y entregar </a:t>
            </a:r>
            <a:r>
              <a:rPr lang="es-MX" sz="1200" dirty="0" smtClean="0"/>
              <a:t>la </a:t>
            </a:r>
            <a:r>
              <a:rPr lang="es-MX" sz="1200" b="1" dirty="0" smtClean="0"/>
              <a:t>documentación original </a:t>
            </a:r>
            <a:r>
              <a:rPr lang="es-MX" sz="1200" dirty="0" smtClean="0"/>
              <a:t>a</a:t>
            </a:r>
            <a:r>
              <a:rPr lang="es-MX" sz="1200" b="1" dirty="0" smtClean="0"/>
              <a:t> </a:t>
            </a:r>
            <a:r>
              <a:rPr lang="es-MX" sz="1200" dirty="0" smtClean="0"/>
              <a:t>la Dirección de Finanzas</a:t>
            </a:r>
          </a:p>
        </p:txBody>
      </p:sp>
    </p:spTree>
    <p:extLst>
      <p:ext uri="{BB962C8B-B14F-4D97-AF65-F5344CB8AC3E}">
        <p14:creationId xmlns:p14="http://schemas.microsoft.com/office/powerpoint/2010/main" val="34302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5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71089" y="472804"/>
            <a:ext cx="1140381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Contextualización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hape 109"/>
          <p:cNvSpPr txBox="1"/>
          <p:nvPr/>
        </p:nvSpPr>
        <p:spPr>
          <a:xfrm>
            <a:off x="1015999" y="1371600"/>
            <a:ext cx="10176933" cy="4340012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/>
              <a:t>Dentro de los conceptos que se prevé timbrar con la nueva </a:t>
            </a:r>
            <a:r>
              <a:rPr lang="es-MX" sz="2800" b="1" dirty="0"/>
              <a:t>versión 1.2 (CFDI nómina) se encuentran los viáticos</a:t>
            </a:r>
            <a:r>
              <a:rPr lang="es-MX" sz="2800" dirty="0"/>
              <a:t>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El Artículo 93 de la Ley del Impuesto sobre la Renta señala que:</a:t>
            </a:r>
          </a:p>
          <a:p>
            <a:pPr algn="just"/>
            <a:r>
              <a:rPr lang="es-MX" sz="2800" dirty="0"/>
              <a:t>“No se pagará el impuesto sobre la renta por la obtención de los siguientes ingresos”: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b="1" dirty="0"/>
              <a:t>Fracción XVII “Los viáticos</a:t>
            </a:r>
            <a:r>
              <a:rPr lang="es-MX" sz="2800" dirty="0"/>
              <a:t>, cuando sean efectivamente erogados en servicio del patrón y se compruebe esta circunstancia con los comprobantes fiscales correspondientes”.</a:t>
            </a:r>
          </a:p>
          <a:p>
            <a:pPr algn="just"/>
            <a:endParaRPr lang="es-MX" sz="2800" dirty="0"/>
          </a:p>
          <a:p>
            <a:pPr algn="just">
              <a:spcBef>
                <a:spcPts val="800"/>
              </a:spcBef>
            </a:pPr>
            <a:r>
              <a:rPr lang="es-MX" sz="28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</a:t>
            </a:r>
            <a:endParaRPr sz="28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437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71089" y="472804"/>
            <a:ext cx="1140381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is-IS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es-MX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Contextualización</a:t>
            </a:r>
            <a:endParaRPr lang="es-MX" sz="3200" b="1" i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hape 109"/>
          <p:cNvSpPr txBox="1"/>
          <p:nvPr/>
        </p:nvSpPr>
        <p:spPr>
          <a:xfrm>
            <a:off x="1015999" y="1371600"/>
            <a:ext cx="10176933" cy="4340012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/>
              <a:t>En nuestra institución, el viático por su naturaleza está sujeto a comprobación y, en su caso, al reintegro de las cantidades no utilizadas o comprobadas. 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De considerar </a:t>
            </a:r>
            <a:r>
              <a:rPr lang="es-MX" sz="2800" b="1" dirty="0"/>
              <a:t>la implantación de la obligación para su inclusión en el  CDFI de nómina</a:t>
            </a:r>
            <a:r>
              <a:rPr lang="es-MX" sz="2800" dirty="0"/>
              <a:t>, los viáticos que se entregan a los trabajadores para gastos de transporte, hospedaje y alimentación, deberá establecerse </a:t>
            </a:r>
            <a:r>
              <a:rPr lang="es-MX" sz="2800" dirty="0" smtClean="0"/>
              <a:t>un </a:t>
            </a:r>
            <a:r>
              <a:rPr lang="es-MX" sz="2800" dirty="0"/>
              <a:t>sistema para la administración de los viáticos</a:t>
            </a:r>
            <a:r>
              <a:rPr lang="es-MX" sz="2800" dirty="0" smtClean="0"/>
              <a:t>.</a:t>
            </a:r>
            <a:endParaRPr lang="es-MX" sz="2800" dirty="0"/>
          </a:p>
          <a:p>
            <a:pPr algn="just">
              <a:spcBef>
                <a:spcPts val="800"/>
              </a:spcBef>
            </a:pPr>
            <a:r>
              <a:rPr lang="es-MX" sz="28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</a:t>
            </a:r>
            <a:endParaRPr sz="28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3651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71089" y="472804"/>
            <a:ext cx="1140381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is-IS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es-MX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Contextualización</a:t>
            </a:r>
            <a:endParaRPr lang="es-MX" sz="3200" b="1" i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hape 109"/>
          <p:cNvSpPr txBox="1"/>
          <p:nvPr/>
        </p:nvSpPr>
        <p:spPr>
          <a:xfrm>
            <a:off x="472967" y="1015935"/>
            <a:ext cx="11301937" cy="5185167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t" anchorCtr="0">
            <a:noAutofit/>
          </a:bodyPr>
          <a:lstStyle/>
          <a:p>
            <a:pPr algn="just"/>
            <a:r>
              <a:rPr lang="es-MX" sz="2800" dirty="0"/>
              <a:t>El SAT en su folleto denominado </a:t>
            </a:r>
            <a:r>
              <a:rPr lang="es-MX" sz="2800" b="1" dirty="0"/>
              <a:t>“Prácticas Indebidas”</a:t>
            </a:r>
            <a:r>
              <a:rPr lang="es-MX" sz="2800" dirty="0"/>
              <a:t>, que deben conocer los entes públicos, señala como tal, </a:t>
            </a:r>
            <a:r>
              <a:rPr lang="es-MX" sz="2800" b="1" dirty="0"/>
              <a:t>realizar depósito de viáticos en cuentas personales del trabajador</a:t>
            </a:r>
            <a:r>
              <a:rPr lang="es-MX" sz="2800" dirty="0"/>
              <a:t>, sin reportarlo en el CFDI de nómina.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En caso de </a:t>
            </a:r>
            <a:r>
              <a:rPr lang="es-MX" sz="2800" b="1" dirty="0"/>
              <a:t>no reportar los viáticos en el CFDI de nóminas</a:t>
            </a:r>
            <a:r>
              <a:rPr lang="es-MX" sz="2800" dirty="0"/>
              <a:t>, el SAT señala que </a:t>
            </a:r>
            <a:r>
              <a:rPr lang="es-MX" sz="2800" b="1" dirty="0"/>
              <a:t>se tendrían las siguientes consecuencias</a:t>
            </a:r>
            <a:r>
              <a:rPr lang="es-MX" sz="2800" dirty="0"/>
              <a:t>:</a:t>
            </a:r>
          </a:p>
          <a:p>
            <a:pPr algn="just"/>
            <a:endParaRPr lang="es-MX" sz="2800" dirty="0"/>
          </a:p>
          <a:p>
            <a:pPr marL="380990" lvl="8" indent="-380990" algn="just">
              <a:buFont typeface="Wingdings" panose="05000000000000000000" pitchFamily="2" charset="2"/>
              <a:buChar char="ü"/>
            </a:pPr>
            <a:r>
              <a:rPr lang="es-MX" sz="2800" dirty="0"/>
              <a:t>Acumulación incorrecta del ingreso (trabajador).</a:t>
            </a:r>
          </a:p>
          <a:p>
            <a:pPr marL="380990" lvl="2" indent="-380990" algn="just">
              <a:buFont typeface="Wingdings" panose="05000000000000000000" pitchFamily="2" charset="2"/>
              <a:buChar char="ü"/>
            </a:pPr>
            <a:r>
              <a:rPr lang="es-MX" sz="2800" dirty="0"/>
              <a:t>Retención incorrecta de ISR (trabajador).</a:t>
            </a:r>
          </a:p>
          <a:p>
            <a:pPr marL="380990" lvl="2" indent="-380990" algn="just">
              <a:buFont typeface="Wingdings" panose="05000000000000000000" pitchFamily="2" charset="2"/>
              <a:buChar char="ü"/>
            </a:pPr>
            <a:r>
              <a:rPr lang="es-MX" sz="2800" dirty="0"/>
              <a:t>Riesgo por depósitos no justificados (trabajador).</a:t>
            </a:r>
          </a:p>
          <a:p>
            <a:pPr marL="380990" lvl="2" indent="-380990" algn="just">
              <a:buFont typeface="Wingdings" panose="05000000000000000000" pitchFamily="2" charset="2"/>
              <a:buChar char="ü"/>
            </a:pPr>
            <a:r>
              <a:rPr lang="es-MX" sz="2800" dirty="0"/>
              <a:t>Incumplimiento en la obligación de emitir el recibo de nómina por el concepto de viáticos (Institución</a:t>
            </a:r>
            <a:r>
              <a:rPr lang="es-MX" sz="2800" dirty="0" smtClean="0"/>
              <a:t>).</a:t>
            </a:r>
            <a:endParaRPr sz="28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10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71089" y="195805"/>
            <a:ext cx="11403815" cy="10464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dirty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Regulación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3200" b="1" cap="small" dirty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para el uso de la </a:t>
            </a:r>
          </a:p>
          <a:p>
            <a:pPr marL="114297" algn="r" defTabSz="1219170"/>
            <a:r>
              <a:rPr lang="es-MX" sz="3200" b="1" cap="small" dirty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Tarjeta de Débito Corporativa (TDCor)</a:t>
            </a: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924853234"/>
              </p:ext>
            </p:extLst>
          </p:nvPr>
        </p:nvGraphicFramePr>
        <p:xfrm>
          <a:off x="759536" y="1796715"/>
          <a:ext cx="10754714" cy="255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2208042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445621842"/>
              </p:ext>
            </p:extLst>
          </p:nvPr>
        </p:nvGraphicFramePr>
        <p:xfrm>
          <a:off x="759536" y="1332593"/>
          <a:ext cx="11432464" cy="447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534418" y="252670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Criterios de Aplicación TDCor</a:t>
            </a:r>
            <a:endParaRPr lang="es-MX" sz="3200" b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803" y="892598"/>
            <a:ext cx="1151467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993314263"/>
              </p:ext>
            </p:extLst>
          </p:nvPr>
        </p:nvGraphicFramePr>
        <p:xfrm>
          <a:off x="759536" y="481271"/>
          <a:ext cx="10754714" cy="255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534418" y="252670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is-IS" sz="3200" b="1" i="1" cap="small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es-MX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Criterios de Aplicación TDCor</a:t>
            </a:r>
            <a:endParaRPr lang="es-MX" sz="3200" b="1" i="1" cap="small" dirty="0">
              <a:solidFill>
                <a:srgbClr val="4A451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0" descr="Resultado de imagen para paloma check dibuj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29372929"/>
              </p:ext>
            </p:extLst>
          </p:nvPr>
        </p:nvGraphicFramePr>
        <p:xfrm>
          <a:off x="1778905" y="1712686"/>
          <a:ext cx="9193895" cy="429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859379" y="125767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es-MX" sz="3200" b="1" cap="small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Operación </a:t>
            </a:r>
            <a:r>
              <a:rPr lang="es-MX" sz="3200" b="1" cap="small" dirty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TDCor</a:t>
            </a:r>
          </a:p>
        </p:txBody>
      </p:sp>
    </p:spTree>
    <p:extLst>
      <p:ext uri="{BB962C8B-B14F-4D97-AF65-F5344CB8AC3E}">
        <p14:creationId xmlns:p14="http://schemas.microsoft.com/office/powerpoint/2010/main" val="38308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 descr="Resultado de imagen para dibujo de chequ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6" name="3075 Rectángulo redondeado"/>
          <p:cNvSpPr/>
          <p:nvPr/>
        </p:nvSpPr>
        <p:spPr>
          <a:xfrm>
            <a:off x="3879825" y="5188006"/>
            <a:ext cx="4233715" cy="774700"/>
          </a:xfrm>
          <a:prstGeom prst="roundRect">
            <a:avLst>
              <a:gd name="adj" fmla="val 25806"/>
            </a:avLst>
          </a:prstGeom>
          <a:gradFill flip="none" rotWithShape="1">
            <a:gsLst>
              <a:gs pos="7000">
                <a:schemeClr val="bg1">
                  <a:lumMod val="85000"/>
                </a:schemeClr>
              </a:gs>
              <a:gs pos="50000">
                <a:srgbClr val="000000">
                  <a:tint val="44500"/>
                  <a:satMod val="160000"/>
                  <a:alpha val="2000"/>
                </a:srgbClr>
              </a:gs>
              <a:gs pos="100000">
                <a:schemeClr val="bg2">
                  <a:alpha val="46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6" name="5 Grupo"/>
          <p:cNvGrpSpPr/>
          <p:nvPr/>
        </p:nvGrpSpPr>
        <p:grpSpPr>
          <a:xfrm>
            <a:off x="3083763" y="897829"/>
            <a:ext cx="1035503" cy="993048"/>
            <a:chOff x="3053897" y="1638300"/>
            <a:chExt cx="1035503" cy="993048"/>
          </a:xfrm>
        </p:grpSpPr>
        <p:pic>
          <p:nvPicPr>
            <p:cNvPr id="3074" name="Picture 2" descr="Resultado de imagen para recursos economic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97" y="1638300"/>
              <a:ext cx="1035503" cy="99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3190269" y="2134824"/>
              <a:ext cx="759431" cy="461665"/>
            </a:xfrm>
            <a:prstGeom prst="rect">
              <a:avLst/>
            </a:prstGeom>
            <a:solidFill>
              <a:srgbClr val="C0D395">
                <a:alpha val="74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Subsidio Federal</a:t>
              </a:r>
              <a:endPara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204663" y="937153"/>
            <a:ext cx="1035503" cy="993048"/>
            <a:chOff x="3053897" y="1638300"/>
            <a:chExt cx="1035503" cy="993048"/>
          </a:xfrm>
        </p:grpSpPr>
        <p:pic>
          <p:nvPicPr>
            <p:cNvPr id="9" name="Picture 2" descr="Resultado de imagen para recursos economic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97" y="1638300"/>
              <a:ext cx="1035503" cy="99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190269" y="2134824"/>
              <a:ext cx="759431" cy="461665"/>
            </a:xfrm>
            <a:prstGeom prst="rect">
              <a:avLst/>
            </a:prstGeom>
            <a:solidFill>
              <a:srgbClr val="C0D395">
                <a:alpha val="74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Subsidio Estatal</a:t>
              </a:r>
              <a:endPara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7315812" y="932688"/>
            <a:ext cx="1035503" cy="993048"/>
            <a:chOff x="3053897" y="1638300"/>
            <a:chExt cx="1035503" cy="993048"/>
          </a:xfrm>
        </p:grpSpPr>
        <p:pic>
          <p:nvPicPr>
            <p:cNvPr id="12" name="Picture 2" descr="Resultado de imagen para recursos economic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97" y="1638300"/>
              <a:ext cx="1035503" cy="99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3190269" y="2134824"/>
              <a:ext cx="759431" cy="461665"/>
            </a:xfrm>
            <a:prstGeom prst="rect">
              <a:avLst/>
            </a:prstGeom>
            <a:solidFill>
              <a:srgbClr val="C0D395">
                <a:alpha val="74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Otras</a:t>
              </a:r>
            </a:p>
            <a:p>
              <a:pPr algn="ctr"/>
              <a:r>
                <a:rPr lang="es-MX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fuentes</a:t>
              </a:r>
              <a:endPara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9" name="Picture 7" descr="Resultado de imagen para tarjeta y usuar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58" b="69856" l="30769" r="77769">
                        <a14:foregroundMark x1="42077" y1="44029" x2="42077" y2="44029"/>
                        <a14:foregroundMark x1="65077" y1="58849" x2="65077" y2="58849"/>
                        <a14:foregroundMark x1="69077" y1="65540" x2="69077" y2="6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1139" r="27513" b="31522"/>
          <a:stretch/>
        </p:blipFill>
        <p:spPr bwMode="auto">
          <a:xfrm>
            <a:off x="3879826" y="5214552"/>
            <a:ext cx="646421" cy="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344905" y="2209820"/>
            <a:ext cx="2784764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de cheques</a:t>
            </a:r>
          </a:p>
          <a:p>
            <a:pPr algn="ctr"/>
            <a:r>
              <a:rPr lang="es-MX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dispersora para el financiamiento de las </a:t>
            </a:r>
            <a:r>
              <a:rPr lang="es-MX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TDCor</a:t>
            </a:r>
            <a:endParaRPr lang="es-MX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17 Conector angular"/>
          <p:cNvCxnSpPr>
            <a:stCxn id="3074" idx="2"/>
            <a:endCxn id="16" idx="1"/>
          </p:cNvCxnSpPr>
          <p:nvPr/>
        </p:nvCxnSpPr>
        <p:spPr>
          <a:xfrm rot="16200000" flipH="1">
            <a:off x="3640614" y="1851778"/>
            <a:ext cx="665192" cy="743390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9" idx="2"/>
            <a:endCxn id="16" idx="0"/>
          </p:cNvCxnSpPr>
          <p:nvPr/>
        </p:nvCxnSpPr>
        <p:spPr>
          <a:xfrm rot="16200000" flipH="1">
            <a:off x="5590042" y="2062574"/>
            <a:ext cx="279619" cy="14872"/>
          </a:xfrm>
          <a:prstGeom prst="bentConnector3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2" idx="2"/>
            <a:endCxn id="16" idx="3"/>
          </p:cNvCxnSpPr>
          <p:nvPr/>
        </p:nvCxnSpPr>
        <p:spPr>
          <a:xfrm rot="5400000">
            <a:off x="7166451" y="1888955"/>
            <a:ext cx="630333" cy="703895"/>
          </a:xfrm>
          <a:prstGeom prst="bentConnector2">
            <a:avLst/>
          </a:prstGeom>
          <a:ln>
            <a:solidFill>
              <a:srgbClr val="4A4512"/>
            </a:solidFill>
            <a:prstDash val="dash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" descr="Resultado de imagen para tarjeta y usuar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58" b="69856" l="30769" r="77769">
                        <a14:foregroundMark x1="42077" y1="44029" x2="42077" y2="44029"/>
                        <a14:foregroundMark x1="65077" y1="58849" x2="65077" y2="58849"/>
                        <a14:foregroundMark x1="69077" y1="65540" x2="69077" y2="6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1139" r="27513" b="31522"/>
          <a:stretch/>
        </p:blipFill>
        <p:spPr bwMode="auto">
          <a:xfrm>
            <a:off x="4726681" y="5241098"/>
            <a:ext cx="646421" cy="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Resultado de imagen para tarjeta y usuar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58" b="69856" l="30769" r="77769">
                        <a14:foregroundMark x1="42077" y1="44029" x2="42077" y2="44029"/>
                        <a14:foregroundMark x1="65077" y1="58849" x2="65077" y2="58849"/>
                        <a14:foregroundMark x1="69077" y1="65540" x2="69077" y2="6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1139" r="27513" b="31522"/>
          <a:stretch/>
        </p:blipFill>
        <p:spPr bwMode="auto">
          <a:xfrm>
            <a:off x="5683092" y="5204144"/>
            <a:ext cx="646421" cy="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Resultado de imagen para tarjeta y usuar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58" b="69856" l="30769" r="77769">
                        <a14:foregroundMark x1="42077" y1="44029" x2="42077" y2="44029"/>
                        <a14:foregroundMark x1="65077" y1="58849" x2="65077" y2="58849"/>
                        <a14:foregroundMark x1="69077" y1="65540" x2="69077" y2="6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1139" r="27513" b="31522"/>
          <a:stretch/>
        </p:blipFill>
        <p:spPr bwMode="auto">
          <a:xfrm>
            <a:off x="6559526" y="5214551"/>
            <a:ext cx="646421" cy="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Resultado de imagen para tarjeta y usuar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58" b="69856" l="30769" r="77769">
                        <a14:foregroundMark x1="42077" y1="44029" x2="42077" y2="44029"/>
                        <a14:foregroundMark x1="65077" y1="58849" x2="65077" y2="58849"/>
                        <a14:foregroundMark x1="69077" y1="65540" x2="69077" y2="65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1139" r="27513" b="31522"/>
          <a:stretch/>
        </p:blipFill>
        <p:spPr bwMode="auto">
          <a:xfrm>
            <a:off x="7413375" y="5188006"/>
            <a:ext cx="646421" cy="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3082 Conector curvado"/>
          <p:cNvCxnSpPr>
            <a:stCxn id="75" idx="2"/>
            <a:endCxn id="43" idx="0"/>
          </p:cNvCxnSpPr>
          <p:nvPr/>
        </p:nvCxnSpPr>
        <p:spPr>
          <a:xfrm rot="5400000">
            <a:off x="5133862" y="4637672"/>
            <a:ext cx="519457" cy="687395"/>
          </a:xfrm>
          <a:prstGeom prst="curvedConnector3">
            <a:avLst/>
          </a:prstGeom>
          <a:ln>
            <a:solidFill>
              <a:srgbClr val="4A451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3084 Conector curvado"/>
          <p:cNvCxnSpPr>
            <a:stCxn id="75" idx="2"/>
            <a:endCxn id="44" idx="0"/>
          </p:cNvCxnSpPr>
          <p:nvPr/>
        </p:nvCxnSpPr>
        <p:spPr>
          <a:xfrm rot="16200000" flipH="1">
            <a:off x="5630544" y="4828384"/>
            <a:ext cx="482503" cy="269016"/>
          </a:xfrm>
          <a:prstGeom prst="curvedConnector3">
            <a:avLst/>
          </a:prstGeom>
          <a:ln>
            <a:solidFill>
              <a:srgbClr val="4A451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3086 Conector curvado"/>
          <p:cNvCxnSpPr>
            <a:stCxn id="75" idx="2"/>
            <a:endCxn id="45" idx="0"/>
          </p:cNvCxnSpPr>
          <p:nvPr/>
        </p:nvCxnSpPr>
        <p:spPr>
          <a:xfrm rot="16200000" flipH="1">
            <a:off x="6063557" y="4395371"/>
            <a:ext cx="492910" cy="1145450"/>
          </a:xfrm>
          <a:prstGeom prst="curvedConnector3">
            <a:avLst/>
          </a:prstGeom>
          <a:ln>
            <a:solidFill>
              <a:srgbClr val="4A451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3088 Conector curvado"/>
          <p:cNvCxnSpPr>
            <a:stCxn id="75" idx="2"/>
            <a:endCxn id="48" idx="0"/>
          </p:cNvCxnSpPr>
          <p:nvPr/>
        </p:nvCxnSpPr>
        <p:spPr>
          <a:xfrm rot="16200000" flipH="1">
            <a:off x="6503754" y="3955173"/>
            <a:ext cx="466365" cy="1999299"/>
          </a:xfrm>
          <a:prstGeom prst="curvedConnector3">
            <a:avLst/>
          </a:prstGeom>
          <a:ln>
            <a:solidFill>
              <a:srgbClr val="4A451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3090 Conector curvado"/>
          <p:cNvCxnSpPr>
            <a:stCxn id="75" idx="2"/>
            <a:endCxn id="3079" idx="0"/>
          </p:cNvCxnSpPr>
          <p:nvPr/>
        </p:nvCxnSpPr>
        <p:spPr>
          <a:xfrm rot="5400000">
            <a:off x="4723707" y="4200971"/>
            <a:ext cx="492911" cy="1534250"/>
          </a:xfrm>
          <a:prstGeom prst="curvedConnector3">
            <a:avLst/>
          </a:prstGeom>
          <a:ln>
            <a:solidFill>
              <a:srgbClr val="4A451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2"/>
          <p:cNvSpPr txBox="1">
            <a:spLocks/>
          </p:cNvSpPr>
          <p:nvPr/>
        </p:nvSpPr>
        <p:spPr>
          <a:xfrm>
            <a:off x="1859379" y="125767"/>
            <a:ext cx="897983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7" algn="r" defTabSz="1219170"/>
            <a:r>
              <a:rPr lang="is-IS" sz="3200" b="1" i="1" cap="small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es-MX" sz="3200" b="1" i="1" cap="small" dirty="0" smtClean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Operación </a:t>
            </a:r>
            <a:r>
              <a:rPr lang="es-MX" sz="3200" b="1" i="1" cap="small" dirty="0">
                <a:solidFill>
                  <a:srgbClr val="4A4512"/>
                </a:solidFill>
                <a:latin typeface="+mn-lt"/>
                <a:ea typeface="+mn-ea"/>
                <a:cs typeface="+mn-cs"/>
              </a:rPr>
              <a:t>TDCor</a:t>
            </a:r>
          </a:p>
        </p:txBody>
      </p:sp>
      <p:sp>
        <p:nvSpPr>
          <p:cNvPr id="71" name="70 Flecha derecha"/>
          <p:cNvSpPr/>
          <p:nvPr/>
        </p:nvSpPr>
        <p:spPr>
          <a:xfrm>
            <a:off x="1859379" y="5391779"/>
            <a:ext cx="1742135" cy="407546"/>
          </a:xfrm>
          <a:prstGeom prst="rightArrow">
            <a:avLst/>
          </a:prstGeom>
          <a:gradFill>
            <a:gsLst>
              <a:gs pos="0">
                <a:srgbClr val="4A4512">
                  <a:alpha val="2000"/>
                  <a:lumMod val="0"/>
                </a:srgbClr>
              </a:gs>
              <a:gs pos="50000">
                <a:srgbClr val="909311">
                  <a:alpha val="52000"/>
                </a:srgb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tx1"/>
                </a:solidFill>
              </a:rPr>
              <a:t>Límites por usuario</a:t>
            </a: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8453306" y="3300172"/>
            <a:ext cx="199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Entidad de la Red</a:t>
            </a:r>
            <a:endParaRPr lang="es-MX" b="1" dirty="0">
              <a:solidFill>
                <a:srgbClr val="4A4512"/>
              </a:solidFill>
            </a:endParaRPr>
          </a:p>
        </p:txBody>
      </p:sp>
      <p:sp>
        <p:nvSpPr>
          <p:cNvPr id="134" name="133 CuadroTexto"/>
          <p:cNvSpPr txBox="1"/>
          <p:nvPr/>
        </p:nvSpPr>
        <p:spPr>
          <a:xfrm>
            <a:off x="8459130" y="2340538"/>
            <a:ext cx="23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Dirección de  Finanzas</a:t>
            </a:r>
            <a:endParaRPr lang="es-MX" b="1" dirty="0">
              <a:solidFill>
                <a:srgbClr val="4A4512"/>
              </a:solidFill>
            </a:endParaRPr>
          </a:p>
        </p:txBody>
      </p:sp>
      <p:cxnSp>
        <p:nvCxnSpPr>
          <p:cNvPr id="157" name="156 Conector angular"/>
          <p:cNvCxnSpPr>
            <a:stCxn id="16" idx="2"/>
            <a:endCxn id="175" idx="0"/>
          </p:cNvCxnSpPr>
          <p:nvPr/>
        </p:nvCxnSpPr>
        <p:spPr>
          <a:xfrm rot="5400000">
            <a:off x="5637240" y="2994946"/>
            <a:ext cx="192676" cy="7418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Rectángulo redondeado"/>
          <p:cNvSpPr/>
          <p:nvPr/>
        </p:nvSpPr>
        <p:spPr>
          <a:xfrm>
            <a:off x="3664001" y="4164775"/>
            <a:ext cx="4146572" cy="556866"/>
          </a:xfrm>
          <a:prstGeom prst="roundRect">
            <a:avLst>
              <a:gd name="adj" fmla="val 152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Transferirá fondos a las cuentas periféricas </a:t>
            </a:r>
            <a:r>
              <a:rPr lang="es-MX" sz="1400" dirty="0" smtClean="0">
                <a:solidFill>
                  <a:schemeClr val="tx1"/>
                </a:solidFill>
              </a:rPr>
              <a:t> </a:t>
            </a:r>
            <a:r>
              <a:rPr lang="es-MX" sz="1400" dirty="0">
                <a:solidFill>
                  <a:schemeClr val="tx1"/>
                </a:solidFill>
              </a:rPr>
              <a:t>TDCor </a:t>
            </a:r>
          </a:p>
        </p:txBody>
      </p:sp>
      <p:sp>
        <p:nvSpPr>
          <p:cNvPr id="175" name="174 Rectángulo redondeado"/>
          <p:cNvSpPr/>
          <p:nvPr/>
        </p:nvSpPr>
        <p:spPr>
          <a:xfrm>
            <a:off x="4077615" y="3094993"/>
            <a:ext cx="3304508" cy="709608"/>
          </a:xfrm>
          <a:prstGeom prst="roundRect">
            <a:avLst>
              <a:gd name="adj" fmla="val 15266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Solicita recursos para cubrir gastos de viáticos y representación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182" name="181 Conector angular"/>
          <p:cNvCxnSpPr>
            <a:stCxn id="175" idx="2"/>
            <a:endCxn id="75" idx="0"/>
          </p:cNvCxnSpPr>
          <p:nvPr/>
        </p:nvCxnSpPr>
        <p:spPr>
          <a:xfrm rot="16200000" flipH="1">
            <a:off x="5553491" y="3980979"/>
            <a:ext cx="360174" cy="7418"/>
          </a:xfrm>
          <a:prstGeom prst="bentConnector3">
            <a:avLst>
              <a:gd name="adj1" fmla="val 50000"/>
            </a:avLst>
          </a:prstGeom>
          <a:ln>
            <a:solidFill>
              <a:srgbClr val="4A4512"/>
            </a:solidFill>
            <a:prstDash val="lgDashDotDot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236 CuadroTexto"/>
          <p:cNvSpPr txBox="1"/>
          <p:nvPr/>
        </p:nvSpPr>
        <p:spPr>
          <a:xfrm>
            <a:off x="8453306" y="4235648"/>
            <a:ext cx="23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Dirección de  Finanzas</a:t>
            </a:r>
            <a:endParaRPr lang="es-MX" b="1" dirty="0">
              <a:solidFill>
                <a:srgbClr val="4A4512"/>
              </a:solidFill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8423530" y="5361989"/>
            <a:ext cx="277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4A4512"/>
                </a:solidFill>
              </a:rPr>
              <a:t>Trabajador Universitario</a:t>
            </a:r>
            <a:endParaRPr lang="es-MX" b="1" dirty="0">
              <a:solidFill>
                <a:srgbClr val="4A4512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607030" y="6303523"/>
            <a:ext cx="390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cap="small" smtClean="0">
                <a:solidFill>
                  <a:srgbClr val="4A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Tarjeta de Débito Corporativa (TDCor)</a:t>
            </a:r>
            <a:endParaRPr lang="es-MX" sz="1600" b="1" cap="small" dirty="0">
              <a:solidFill>
                <a:srgbClr val="4A45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3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1329</Words>
  <Application>Microsoft Macintosh PowerPoint</Application>
  <PresentationFormat>Panorámica</PresentationFormat>
  <Paragraphs>205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Muli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Usuario de Microsoft Office</cp:lastModifiedBy>
  <cp:revision>127</cp:revision>
  <dcterms:created xsi:type="dcterms:W3CDTF">2018-09-19T20:07:56Z</dcterms:created>
  <dcterms:modified xsi:type="dcterms:W3CDTF">2018-11-12T12:26:07Z</dcterms:modified>
</cp:coreProperties>
</file>