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71" r:id="rId4"/>
    <p:sldId id="272" r:id="rId5"/>
    <p:sldId id="262" r:id="rId6"/>
    <p:sldId id="270" r:id="rId7"/>
    <p:sldId id="268" r:id="rId8"/>
    <p:sldId id="263" r:id="rId9"/>
    <p:sldId id="273" r:id="rId10"/>
    <p:sldId id="264" r:id="rId11"/>
    <p:sldId id="265" r:id="rId12"/>
    <p:sldId id="266" r:id="rId13"/>
    <p:sldId id="258" r:id="rId14"/>
  </p:sldIdLst>
  <p:sldSz cx="12192000" cy="6858000"/>
  <p:notesSz cx="6858000" cy="9144000"/>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800000"/>
    <a:srgbClr val="E7E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5" autoAdjust="0"/>
    <p:restoredTop sz="94660"/>
  </p:normalViewPr>
  <p:slideViewPr>
    <p:cSldViewPr snapToGrid="0" showGuides="1">
      <p:cViewPr varScale="1">
        <p:scale>
          <a:sx n="80" d="100"/>
          <a:sy n="80" d="100"/>
        </p:scale>
        <p:origin x="47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215ED-B00C-40E5-B3B7-7EAB0FCEDF34}" type="doc">
      <dgm:prSet loTypeId="urn:microsoft.com/office/officeart/2005/8/layout/vList6" loCatId="list" qsTypeId="urn:microsoft.com/office/officeart/2005/8/quickstyle/simple1" qsCatId="simple" csTypeId="urn:microsoft.com/office/officeart/2005/8/colors/accent2_4" csCatId="accent2" phldr="1"/>
      <dgm:spPr/>
      <dgm:t>
        <a:bodyPr/>
        <a:lstStyle/>
        <a:p>
          <a:endParaRPr lang="es-MX"/>
        </a:p>
      </dgm:t>
    </dgm:pt>
    <dgm:pt modelId="{3D59217E-53D5-4A66-BCE9-FB5403330BC0}">
      <dgm:prSet phldrT="[Texto]"/>
      <dgm:spPr/>
      <dgm:t>
        <a:bodyPr/>
        <a:lstStyle/>
        <a:p>
          <a:r>
            <a:rPr lang="es-MX" dirty="0">
              <a:solidFill>
                <a:schemeClr val="bg2">
                  <a:lumMod val="10000"/>
                </a:schemeClr>
              </a:solidFill>
            </a:rPr>
            <a:t>1.Cuando los terceros</a:t>
          </a:r>
          <a:r>
            <a:rPr lang="es-MX" baseline="30000" dirty="0">
              <a:solidFill>
                <a:schemeClr val="bg2">
                  <a:lumMod val="10000"/>
                </a:schemeClr>
              </a:solidFill>
            </a:rPr>
            <a:t>1</a:t>
          </a:r>
          <a:r>
            <a:rPr lang="es-MX" dirty="0">
              <a:solidFill>
                <a:schemeClr val="bg2">
                  <a:lumMod val="10000"/>
                </a:schemeClr>
              </a:solidFill>
            </a:rPr>
            <a:t> realizan  las erogaciones con sus propios recursos y los importes de las mismas les son reintegrados con posterioridad.</a:t>
          </a:r>
        </a:p>
      </dgm:t>
    </dgm:pt>
    <dgm:pt modelId="{BA5A0B62-E2AC-463F-B9B6-2C5CAC840F89}" type="parTrans" cxnId="{E1DDACF6-F4CA-463B-8B72-6F3A372D8AA6}">
      <dgm:prSet/>
      <dgm:spPr/>
      <dgm:t>
        <a:bodyPr/>
        <a:lstStyle/>
        <a:p>
          <a:endParaRPr lang="es-MX"/>
        </a:p>
      </dgm:t>
    </dgm:pt>
    <dgm:pt modelId="{6F827132-3FE7-4C9A-9256-685356256DEB}" type="sibTrans" cxnId="{E1DDACF6-F4CA-463B-8B72-6F3A372D8AA6}">
      <dgm:prSet/>
      <dgm:spPr/>
      <dgm:t>
        <a:bodyPr/>
        <a:lstStyle/>
        <a:p>
          <a:endParaRPr lang="es-MX"/>
        </a:p>
      </dgm:t>
    </dgm:pt>
    <dgm:pt modelId="{6B133DDD-CBD1-468F-8ED3-7EEBAFFA1C86}">
      <dgm:prSet phldrT="[Texto]" custT="1"/>
      <dgm:spPr/>
      <dgm:t>
        <a:bodyPr/>
        <a:lstStyle/>
        <a:p>
          <a:r>
            <a:rPr lang="es-MX" sz="1350" dirty="0"/>
            <a:t>El tercero deberá solicitar el CFDI que comprueba la erogación realizada, con la clave del RFC de la Institución.</a:t>
          </a:r>
        </a:p>
      </dgm:t>
    </dgm:pt>
    <dgm:pt modelId="{98BF9E71-1DFD-4A4A-82E5-E42395C8806F}" type="parTrans" cxnId="{FED5C6B0-B697-4440-B8C4-B8C77A444329}">
      <dgm:prSet/>
      <dgm:spPr/>
      <dgm:t>
        <a:bodyPr/>
        <a:lstStyle/>
        <a:p>
          <a:endParaRPr lang="es-MX"/>
        </a:p>
      </dgm:t>
    </dgm:pt>
    <dgm:pt modelId="{A66D6974-E0CE-498A-A375-1EABE216C107}" type="sibTrans" cxnId="{FED5C6B0-B697-4440-B8C4-B8C77A444329}">
      <dgm:prSet/>
      <dgm:spPr/>
      <dgm:t>
        <a:bodyPr/>
        <a:lstStyle/>
        <a:p>
          <a:endParaRPr lang="es-MX"/>
        </a:p>
      </dgm:t>
    </dgm:pt>
    <dgm:pt modelId="{DCF24759-3F7A-4260-812F-900085AC1D67}">
      <dgm:prSet phldrT="[Texto]" custT="1"/>
      <dgm:spPr/>
      <dgm:t>
        <a:bodyPr/>
        <a:lstStyle/>
        <a:p>
          <a:r>
            <a:rPr lang="es-MX" sz="1350" dirty="0"/>
            <a:t>El reintegro de las erogaciones realizadas por cuenta de la Institución, deberá hacerse con cheque nominativo a favor del tercero que realizó el pago por cuenta de la Institución, sin cambiar los importes consignados en el CFDI.</a:t>
          </a:r>
        </a:p>
      </dgm:t>
    </dgm:pt>
    <dgm:pt modelId="{0C73CF2A-A80D-45BB-844E-66CCE2A09A03}" type="parTrans" cxnId="{D998BBFB-1824-4F63-8E58-B3EA140D991B}">
      <dgm:prSet/>
      <dgm:spPr/>
      <dgm:t>
        <a:bodyPr/>
        <a:lstStyle/>
        <a:p>
          <a:endParaRPr lang="es-MX"/>
        </a:p>
      </dgm:t>
    </dgm:pt>
    <dgm:pt modelId="{66BBE388-E89C-49B8-9BBB-222C60AD7869}" type="sibTrans" cxnId="{D998BBFB-1824-4F63-8E58-B3EA140D991B}">
      <dgm:prSet/>
      <dgm:spPr/>
      <dgm:t>
        <a:bodyPr/>
        <a:lstStyle/>
        <a:p>
          <a:endParaRPr lang="es-MX"/>
        </a:p>
      </dgm:t>
    </dgm:pt>
    <dgm:pt modelId="{8D490578-1EF9-4C97-8C70-5C3CF49E45D6}">
      <dgm:prSet phldrT="[Texto]"/>
      <dgm:spPr/>
      <dgm:t>
        <a:bodyPr/>
        <a:lstStyle/>
        <a:p>
          <a:r>
            <a:rPr lang="es-MX" dirty="0">
              <a:solidFill>
                <a:schemeClr val="bg2">
                  <a:lumMod val="10000"/>
                </a:schemeClr>
              </a:solidFill>
            </a:rPr>
            <a:t>2.Cuando la Institución de manera previa a la realización de las operaciones, proporcione el recurso al tercero</a:t>
          </a:r>
          <a:r>
            <a:rPr lang="es-MX" baseline="30000" dirty="0">
              <a:solidFill>
                <a:schemeClr val="bg2">
                  <a:lumMod val="10000"/>
                </a:schemeClr>
              </a:solidFill>
            </a:rPr>
            <a:t>1</a:t>
          </a:r>
          <a:r>
            <a:rPr lang="es-MX" dirty="0">
              <a:solidFill>
                <a:schemeClr val="bg2">
                  <a:lumMod val="10000"/>
                </a:schemeClr>
              </a:solidFill>
            </a:rPr>
            <a:t>:</a:t>
          </a:r>
        </a:p>
      </dgm:t>
    </dgm:pt>
    <dgm:pt modelId="{C479D543-0AEC-4270-BBF4-A660B896E60A}" type="parTrans" cxnId="{4FC07761-3A93-448A-B1DC-18EF93DC334C}">
      <dgm:prSet/>
      <dgm:spPr/>
      <dgm:t>
        <a:bodyPr/>
        <a:lstStyle/>
        <a:p>
          <a:endParaRPr lang="es-MX"/>
        </a:p>
      </dgm:t>
    </dgm:pt>
    <dgm:pt modelId="{380B2B56-AB03-4D2E-853D-762E78EA20E8}" type="sibTrans" cxnId="{4FC07761-3A93-448A-B1DC-18EF93DC334C}">
      <dgm:prSet/>
      <dgm:spPr/>
      <dgm:t>
        <a:bodyPr/>
        <a:lstStyle/>
        <a:p>
          <a:endParaRPr lang="es-MX"/>
        </a:p>
      </dgm:t>
    </dgm:pt>
    <dgm:pt modelId="{8C765F87-C1D9-4AB8-A2F9-7C4183F95E87}">
      <dgm:prSet phldrT="[Texto]" custT="1"/>
      <dgm:spPr/>
      <dgm:t>
        <a:bodyPr/>
        <a:lstStyle/>
        <a:p>
          <a:r>
            <a:rPr lang="es-MX" sz="1350" dirty="0"/>
            <a:t>La Institución deberá entregar los recursos mediante cheque nominativo a favor del tercero</a:t>
          </a:r>
          <a:r>
            <a:rPr lang="es-MX" sz="1350" baseline="30000" dirty="0"/>
            <a:t>.</a:t>
          </a:r>
          <a:endParaRPr lang="es-MX" sz="1350" dirty="0"/>
        </a:p>
      </dgm:t>
    </dgm:pt>
    <dgm:pt modelId="{27EE7D3C-A404-446B-9247-C4572B577C7B}" type="parTrans" cxnId="{D4D850B0-0A9A-40CF-9452-5898C05737C0}">
      <dgm:prSet/>
      <dgm:spPr/>
      <dgm:t>
        <a:bodyPr/>
        <a:lstStyle/>
        <a:p>
          <a:endParaRPr lang="es-MX"/>
        </a:p>
      </dgm:t>
    </dgm:pt>
    <dgm:pt modelId="{35AECCB9-D100-4E0F-9510-7DF30EAD51D9}" type="sibTrans" cxnId="{D4D850B0-0A9A-40CF-9452-5898C05737C0}">
      <dgm:prSet/>
      <dgm:spPr/>
      <dgm:t>
        <a:bodyPr/>
        <a:lstStyle/>
        <a:p>
          <a:endParaRPr lang="es-MX"/>
        </a:p>
      </dgm:t>
    </dgm:pt>
    <dgm:pt modelId="{07539924-AFCD-41D4-AF80-DC5CA7779291}">
      <dgm:prSet phldrT="[Texto]" custT="1"/>
      <dgm:spPr/>
      <dgm:t>
        <a:bodyPr/>
        <a:lstStyle/>
        <a:p>
          <a:r>
            <a:rPr lang="es-MX" sz="1350" dirty="0"/>
            <a:t>El tercero deberá depositarlo en una cuenta independiente y solamente dedicada  para realizar las erogaciones por cuenta de la Institución.</a:t>
          </a:r>
        </a:p>
      </dgm:t>
    </dgm:pt>
    <dgm:pt modelId="{61EB9D7F-8631-4778-8883-C7D95F8DCA71}" type="parTrans" cxnId="{9C940BDB-043B-4E6E-BF45-AD0ACF406073}">
      <dgm:prSet/>
      <dgm:spPr/>
      <dgm:t>
        <a:bodyPr/>
        <a:lstStyle/>
        <a:p>
          <a:endParaRPr lang="es-MX"/>
        </a:p>
      </dgm:t>
    </dgm:pt>
    <dgm:pt modelId="{10E9A386-3C37-4415-BCA0-FD1FD9281DF7}" type="sibTrans" cxnId="{9C940BDB-043B-4E6E-BF45-AD0ACF406073}">
      <dgm:prSet/>
      <dgm:spPr/>
      <dgm:t>
        <a:bodyPr/>
        <a:lstStyle/>
        <a:p>
          <a:endParaRPr lang="es-MX"/>
        </a:p>
      </dgm:t>
    </dgm:pt>
    <dgm:pt modelId="{FE8BB357-C0F3-4F91-9896-02EF8D4973F8}">
      <dgm:prSet phldrT="[Texto]" custT="1"/>
      <dgm:spPr/>
      <dgm:t>
        <a:bodyPr/>
        <a:lstStyle/>
        <a:p>
          <a:r>
            <a:rPr lang="es-MX" sz="1350" dirty="0"/>
            <a:t>El tercero deberá solicitar CFDI con la clave del RFC de la Institución.</a:t>
          </a:r>
        </a:p>
      </dgm:t>
    </dgm:pt>
    <dgm:pt modelId="{0F2A15C4-8A0C-45B5-A824-393DF397D8E6}" type="parTrans" cxnId="{979AD894-8BD6-4796-BE09-6B93B0B4A119}">
      <dgm:prSet/>
      <dgm:spPr/>
      <dgm:t>
        <a:bodyPr/>
        <a:lstStyle/>
        <a:p>
          <a:endParaRPr lang="es-MX"/>
        </a:p>
      </dgm:t>
    </dgm:pt>
    <dgm:pt modelId="{BA58AE3A-83F1-4BB8-99BA-A68D0B68237D}" type="sibTrans" cxnId="{979AD894-8BD6-4796-BE09-6B93B0B4A119}">
      <dgm:prSet/>
      <dgm:spPr/>
      <dgm:t>
        <a:bodyPr/>
        <a:lstStyle/>
        <a:p>
          <a:endParaRPr lang="es-MX"/>
        </a:p>
      </dgm:t>
    </dgm:pt>
    <dgm:pt modelId="{6A7B719D-E42C-42F9-88ED-6CB8F09EDC51}">
      <dgm:prSet custT="1"/>
      <dgm:spPr/>
      <dgm:t>
        <a:bodyPr/>
        <a:lstStyle/>
        <a:p>
          <a:r>
            <a:rPr lang="es-MX" sz="1350" dirty="0"/>
            <a:t>En caso de existir remanente de recursos, el tercero deberá reintegrarlo a la Institución, de la misma forma en que le fue proporcionado el recurso.</a:t>
          </a:r>
        </a:p>
      </dgm:t>
    </dgm:pt>
    <dgm:pt modelId="{AE7D28AD-8905-456C-A942-DD23CF9FE2FF}" type="parTrans" cxnId="{2B4E2607-AC66-407A-A1F3-3EADB11D6692}">
      <dgm:prSet/>
      <dgm:spPr/>
      <dgm:t>
        <a:bodyPr/>
        <a:lstStyle/>
        <a:p>
          <a:endParaRPr lang="es-MX"/>
        </a:p>
      </dgm:t>
    </dgm:pt>
    <dgm:pt modelId="{1E90BB8D-15C7-49E7-99A1-4B5DD6CCBBF4}" type="sibTrans" cxnId="{2B4E2607-AC66-407A-A1F3-3EADB11D6692}">
      <dgm:prSet/>
      <dgm:spPr/>
      <dgm:t>
        <a:bodyPr/>
        <a:lstStyle/>
        <a:p>
          <a:endParaRPr lang="es-MX"/>
        </a:p>
      </dgm:t>
    </dgm:pt>
    <dgm:pt modelId="{ED0C6C08-FC99-4B1C-A687-8150BBA38076}">
      <dgm:prSet custT="1"/>
      <dgm:spPr/>
      <dgm:t>
        <a:bodyPr/>
        <a:lstStyle/>
        <a:p>
          <a:r>
            <a:rPr lang="es-MX" sz="1350" dirty="0"/>
            <a:t>Los recursos que se proporcionen por la Institución, deberán ser usados para realizar los pagos por su cuenta o reintegrarlos a más tardar al 31 de diciembre de año en que el recurso le fue proporcionado por la Institución.</a:t>
          </a:r>
        </a:p>
      </dgm:t>
    </dgm:pt>
    <dgm:pt modelId="{1E7E32BE-D8D9-4B58-9BAA-66298C571176}" type="parTrans" cxnId="{3476FE5A-A482-43CC-A606-51C3BB5A317A}">
      <dgm:prSet/>
      <dgm:spPr/>
      <dgm:t>
        <a:bodyPr/>
        <a:lstStyle/>
        <a:p>
          <a:endParaRPr lang="es-MX"/>
        </a:p>
      </dgm:t>
    </dgm:pt>
    <dgm:pt modelId="{603F5D0A-FC6B-4CFA-8489-E73460F43F58}" type="sibTrans" cxnId="{3476FE5A-A482-43CC-A606-51C3BB5A317A}">
      <dgm:prSet/>
      <dgm:spPr/>
      <dgm:t>
        <a:bodyPr/>
        <a:lstStyle/>
        <a:p>
          <a:endParaRPr lang="es-MX"/>
        </a:p>
      </dgm:t>
    </dgm:pt>
    <dgm:pt modelId="{C9288EAE-1B5A-4943-B154-E93605181ACE}" type="pres">
      <dgm:prSet presAssocID="{A8F215ED-B00C-40E5-B3B7-7EAB0FCEDF34}" presName="Name0" presStyleCnt="0">
        <dgm:presLayoutVars>
          <dgm:dir/>
          <dgm:animLvl val="lvl"/>
          <dgm:resizeHandles/>
        </dgm:presLayoutVars>
      </dgm:prSet>
      <dgm:spPr/>
    </dgm:pt>
    <dgm:pt modelId="{0DAB731E-91E8-4905-8F71-0E56A64B91C8}" type="pres">
      <dgm:prSet presAssocID="{3D59217E-53D5-4A66-BCE9-FB5403330BC0}" presName="linNode" presStyleCnt="0"/>
      <dgm:spPr/>
    </dgm:pt>
    <dgm:pt modelId="{4B0F0AF0-D892-4C5A-A51B-02388C134D60}" type="pres">
      <dgm:prSet presAssocID="{3D59217E-53D5-4A66-BCE9-FB5403330BC0}" presName="parentShp" presStyleLbl="node1" presStyleIdx="0" presStyleCnt="2" custScaleX="80354" custScaleY="63520">
        <dgm:presLayoutVars>
          <dgm:bulletEnabled val="1"/>
        </dgm:presLayoutVars>
      </dgm:prSet>
      <dgm:spPr/>
    </dgm:pt>
    <dgm:pt modelId="{4BACC283-1F3E-48AA-B368-9780024273BB}" type="pres">
      <dgm:prSet presAssocID="{3D59217E-53D5-4A66-BCE9-FB5403330BC0}" presName="childShp" presStyleLbl="bgAccFollowNode1" presStyleIdx="0" presStyleCnt="2" custScaleY="78310">
        <dgm:presLayoutVars>
          <dgm:bulletEnabled val="1"/>
        </dgm:presLayoutVars>
      </dgm:prSet>
      <dgm:spPr/>
    </dgm:pt>
    <dgm:pt modelId="{B81A189A-C4FC-4A6E-9B19-940AACEC4A6C}" type="pres">
      <dgm:prSet presAssocID="{6F827132-3FE7-4C9A-9256-685356256DEB}" presName="spacing" presStyleCnt="0"/>
      <dgm:spPr/>
    </dgm:pt>
    <dgm:pt modelId="{D45A9623-583C-4B77-86FC-5415C4CA8ABD}" type="pres">
      <dgm:prSet presAssocID="{8D490578-1EF9-4C97-8C70-5C3CF49E45D6}" presName="linNode" presStyleCnt="0"/>
      <dgm:spPr/>
    </dgm:pt>
    <dgm:pt modelId="{705F9245-D595-48CF-A09A-8246B52C8532}" type="pres">
      <dgm:prSet presAssocID="{8D490578-1EF9-4C97-8C70-5C3CF49E45D6}" presName="parentShp" presStyleLbl="node1" presStyleIdx="1" presStyleCnt="2" custScaleX="81966" custScaleY="64511" custLinFactNeighborX="-141" custLinFactNeighborY="-4419">
        <dgm:presLayoutVars>
          <dgm:bulletEnabled val="1"/>
        </dgm:presLayoutVars>
      </dgm:prSet>
      <dgm:spPr/>
    </dgm:pt>
    <dgm:pt modelId="{6E11E334-A100-4C74-8CEA-C418434B405D}" type="pres">
      <dgm:prSet presAssocID="{8D490578-1EF9-4C97-8C70-5C3CF49E45D6}" presName="childShp" presStyleLbl="bgAccFollowNode1" presStyleIdx="1" presStyleCnt="2" custScaleX="112828" custScaleY="129470" custLinFactNeighborX="6988" custLinFactNeighborY="-2571">
        <dgm:presLayoutVars>
          <dgm:bulletEnabled val="1"/>
        </dgm:presLayoutVars>
      </dgm:prSet>
      <dgm:spPr/>
    </dgm:pt>
  </dgm:ptLst>
  <dgm:cxnLst>
    <dgm:cxn modelId="{2B4E2607-AC66-407A-A1F3-3EADB11D6692}" srcId="{8D490578-1EF9-4C97-8C70-5C3CF49E45D6}" destId="{6A7B719D-E42C-42F9-88ED-6CB8F09EDC51}" srcOrd="3" destOrd="0" parTransId="{AE7D28AD-8905-456C-A942-DD23CF9FE2FF}" sibTransId="{1E90BB8D-15C7-49E7-99A1-4B5DD6CCBBF4}"/>
    <dgm:cxn modelId="{E038F00A-FE03-41EF-A2C0-B876D6BCCFDA}" type="presOf" srcId="{07539924-AFCD-41D4-AF80-DC5CA7779291}" destId="{6E11E334-A100-4C74-8CEA-C418434B405D}" srcOrd="0" destOrd="1" presId="urn:microsoft.com/office/officeart/2005/8/layout/vList6"/>
    <dgm:cxn modelId="{5E194E1E-B988-41B4-AB24-5A3F1FED3BA3}" type="presOf" srcId="{DCF24759-3F7A-4260-812F-900085AC1D67}" destId="{4BACC283-1F3E-48AA-B368-9780024273BB}" srcOrd="0" destOrd="1" presId="urn:microsoft.com/office/officeart/2005/8/layout/vList6"/>
    <dgm:cxn modelId="{A8CD7625-4F78-4AE8-B5FC-EB6925959C1F}" type="presOf" srcId="{FE8BB357-C0F3-4F91-9896-02EF8D4973F8}" destId="{6E11E334-A100-4C74-8CEA-C418434B405D}" srcOrd="0" destOrd="2" presId="urn:microsoft.com/office/officeart/2005/8/layout/vList6"/>
    <dgm:cxn modelId="{54C9C03F-3BB9-4632-BF93-129860FB616D}" type="presOf" srcId="{6B133DDD-CBD1-468F-8ED3-7EEBAFFA1C86}" destId="{4BACC283-1F3E-48AA-B368-9780024273BB}" srcOrd="0" destOrd="0" presId="urn:microsoft.com/office/officeart/2005/8/layout/vList6"/>
    <dgm:cxn modelId="{CFC24456-A8FE-411D-93D4-565610355006}" type="presOf" srcId="{8D490578-1EF9-4C97-8C70-5C3CF49E45D6}" destId="{705F9245-D595-48CF-A09A-8246B52C8532}" srcOrd="0" destOrd="0" presId="urn:microsoft.com/office/officeart/2005/8/layout/vList6"/>
    <dgm:cxn modelId="{3476FE5A-A482-43CC-A606-51C3BB5A317A}" srcId="{8D490578-1EF9-4C97-8C70-5C3CF49E45D6}" destId="{ED0C6C08-FC99-4B1C-A687-8150BBA38076}" srcOrd="4" destOrd="0" parTransId="{1E7E32BE-D8D9-4B58-9BAA-66298C571176}" sibTransId="{603F5D0A-FC6B-4CFA-8489-E73460F43F58}"/>
    <dgm:cxn modelId="{C89BCE5B-DEA2-4D9B-A6DF-7D8581535861}" type="presOf" srcId="{6A7B719D-E42C-42F9-88ED-6CB8F09EDC51}" destId="{6E11E334-A100-4C74-8CEA-C418434B405D}" srcOrd="0" destOrd="3" presId="urn:microsoft.com/office/officeart/2005/8/layout/vList6"/>
    <dgm:cxn modelId="{4FC07761-3A93-448A-B1DC-18EF93DC334C}" srcId="{A8F215ED-B00C-40E5-B3B7-7EAB0FCEDF34}" destId="{8D490578-1EF9-4C97-8C70-5C3CF49E45D6}" srcOrd="1" destOrd="0" parTransId="{C479D543-0AEC-4270-BBF4-A660B896E60A}" sibTransId="{380B2B56-AB03-4D2E-853D-762E78EA20E8}"/>
    <dgm:cxn modelId="{3D907C61-6CE9-4B1E-919B-51755EA25441}" type="presOf" srcId="{A8F215ED-B00C-40E5-B3B7-7EAB0FCEDF34}" destId="{C9288EAE-1B5A-4943-B154-E93605181ACE}" srcOrd="0" destOrd="0" presId="urn:microsoft.com/office/officeart/2005/8/layout/vList6"/>
    <dgm:cxn modelId="{1EEB8166-0A69-49FD-B9C7-8AED35857CA1}" type="presOf" srcId="{3D59217E-53D5-4A66-BCE9-FB5403330BC0}" destId="{4B0F0AF0-D892-4C5A-A51B-02388C134D60}" srcOrd="0" destOrd="0" presId="urn:microsoft.com/office/officeart/2005/8/layout/vList6"/>
    <dgm:cxn modelId="{71D2F878-748B-48B6-9766-802C0DF4E3BA}" type="presOf" srcId="{8C765F87-C1D9-4AB8-A2F9-7C4183F95E87}" destId="{6E11E334-A100-4C74-8CEA-C418434B405D}" srcOrd="0" destOrd="0" presId="urn:microsoft.com/office/officeart/2005/8/layout/vList6"/>
    <dgm:cxn modelId="{979AD894-8BD6-4796-BE09-6B93B0B4A119}" srcId="{8D490578-1EF9-4C97-8C70-5C3CF49E45D6}" destId="{FE8BB357-C0F3-4F91-9896-02EF8D4973F8}" srcOrd="2" destOrd="0" parTransId="{0F2A15C4-8A0C-45B5-A824-393DF397D8E6}" sibTransId="{BA58AE3A-83F1-4BB8-99BA-A68D0B68237D}"/>
    <dgm:cxn modelId="{D4D850B0-0A9A-40CF-9452-5898C05737C0}" srcId="{8D490578-1EF9-4C97-8C70-5C3CF49E45D6}" destId="{8C765F87-C1D9-4AB8-A2F9-7C4183F95E87}" srcOrd="0" destOrd="0" parTransId="{27EE7D3C-A404-446B-9247-C4572B577C7B}" sibTransId="{35AECCB9-D100-4E0F-9510-7DF30EAD51D9}"/>
    <dgm:cxn modelId="{FED5C6B0-B697-4440-B8C4-B8C77A444329}" srcId="{3D59217E-53D5-4A66-BCE9-FB5403330BC0}" destId="{6B133DDD-CBD1-468F-8ED3-7EEBAFFA1C86}" srcOrd="0" destOrd="0" parTransId="{98BF9E71-1DFD-4A4A-82E5-E42395C8806F}" sibTransId="{A66D6974-E0CE-498A-A375-1EABE216C107}"/>
    <dgm:cxn modelId="{2C804ECC-A94B-4030-B159-78FFB12F2BF8}" type="presOf" srcId="{ED0C6C08-FC99-4B1C-A687-8150BBA38076}" destId="{6E11E334-A100-4C74-8CEA-C418434B405D}" srcOrd="0" destOrd="4" presId="urn:microsoft.com/office/officeart/2005/8/layout/vList6"/>
    <dgm:cxn modelId="{9C940BDB-043B-4E6E-BF45-AD0ACF406073}" srcId="{8D490578-1EF9-4C97-8C70-5C3CF49E45D6}" destId="{07539924-AFCD-41D4-AF80-DC5CA7779291}" srcOrd="1" destOrd="0" parTransId="{61EB9D7F-8631-4778-8883-C7D95F8DCA71}" sibTransId="{10E9A386-3C37-4415-BCA0-FD1FD9281DF7}"/>
    <dgm:cxn modelId="{E1DDACF6-F4CA-463B-8B72-6F3A372D8AA6}" srcId="{A8F215ED-B00C-40E5-B3B7-7EAB0FCEDF34}" destId="{3D59217E-53D5-4A66-BCE9-FB5403330BC0}" srcOrd="0" destOrd="0" parTransId="{BA5A0B62-E2AC-463F-B9B6-2C5CAC840F89}" sibTransId="{6F827132-3FE7-4C9A-9256-685356256DEB}"/>
    <dgm:cxn modelId="{D998BBFB-1824-4F63-8E58-B3EA140D991B}" srcId="{3D59217E-53D5-4A66-BCE9-FB5403330BC0}" destId="{DCF24759-3F7A-4260-812F-900085AC1D67}" srcOrd="1" destOrd="0" parTransId="{0C73CF2A-A80D-45BB-844E-66CCE2A09A03}" sibTransId="{66BBE388-E89C-49B8-9BBB-222C60AD7869}"/>
    <dgm:cxn modelId="{E7816074-ECA0-4F1E-9BC6-757A748E7D06}" type="presParOf" srcId="{C9288EAE-1B5A-4943-B154-E93605181ACE}" destId="{0DAB731E-91E8-4905-8F71-0E56A64B91C8}" srcOrd="0" destOrd="0" presId="urn:microsoft.com/office/officeart/2005/8/layout/vList6"/>
    <dgm:cxn modelId="{69554237-7030-468B-93B1-2F53BFBCFEA7}" type="presParOf" srcId="{0DAB731E-91E8-4905-8F71-0E56A64B91C8}" destId="{4B0F0AF0-D892-4C5A-A51B-02388C134D60}" srcOrd="0" destOrd="0" presId="urn:microsoft.com/office/officeart/2005/8/layout/vList6"/>
    <dgm:cxn modelId="{DB2A2FEC-FB49-45DC-9890-81CBDEA02162}" type="presParOf" srcId="{0DAB731E-91E8-4905-8F71-0E56A64B91C8}" destId="{4BACC283-1F3E-48AA-B368-9780024273BB}" srcOrd="1" destOrd="0" presId="urn:microsoft.com/office/officeart/2005/8/layout/vList6"/>
    <dgm:cxn modelId="{0FA3F028-C463-4E81-BAAA-47F9BBCE7A98}" type="presParOf" srcId="{C9288EAE-1B5A-4943-B154-E93605181ACE}" destId="{B81A189A-C4FC-4A6E-9B19-940AACEC4A6C}" srcOrd="1" destOrd="0" presId="urn:microsoft.com/office/officeart/2005/8/layout/vList6"/>
    <dgm:cxn modelId="{9CA301A4-6EDC-4192-9139-09990432F6FF}" type="presParOf" srcId="{C9288EAE-1B5A-4943-B154-E93605181ACE}" destId="{D45A9623-583C-4B77-86FC-5415C4CA8ABD}" srcOrd="2" destOrd="0" presId="urn:microsoft.com/office/officeart/2005/8/layout/vList6"/>
    <dgm:cxn modelId="{C7D8334D-8F00-42EF-BB5D-356C64AB9D31}" type="presParOf" srcId="{D45A9623-583C-4B77-86FC-5415C4CA8ABD}" destId="{705F9245-D595-48CF-A09A-8246B52C8532}" srcOrd="0" destOrd="0" presId="urn:microsoft.com/office/officeart/2005/8/layout/vList6"/>
    <dgm:cxn modelId="{A9102EAC-5DF4-4987-BA44-8C5371BD21E5}" type="presParOf" srcId="{D45A9623-583C-4B77-86FC-5415C4CA8ABD}" destId="{6E11E334-A100-4C74-8CEA-C418434B405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35693-9CDF-473B-8CD3-0053655B8E25}"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s-MX"/>
        </a:p>
      </dgm:t>
    </dgm:pt>
    <dgm:pt modelId="{FB9F5525-0139-4BEF-AD0A-334B5A09D38D}">
      <dgm:prSet phldrT="[Texto]"/>
      <dgm:spPr/>
      <dgm:t>
        <a:bodyPr/>
        <a:lstStyle/>
        <a:p>
          <a:r>
            <a:rPr lang="es-MX" dirty="0"/>
            <a:t>Financiamiento </a:t>
          </a:r>
        </a:p>
      </dgm:t>
    </dgm:pt>
    <dgm:pt modelId="{D0B155A3-6019-4271-B5DE-F5F9FB70E10F}" type="parTrans" cxnId="{2E039C12-F0AF-4319-A0D1-ECC38F255A25}">
      <dgm:prSet/>
      <dgm:spPr/>
      <dgm:t>
        <a:bodyPr/>
        <a:lstStyle/>
        <a:p>
          <a:endParaRPr lang="es-MX"/>
        </a:p>
      </dgm:t>
    </dgm:pt>
    <dgm:pt modelId="{D02878C4-2DC9-4160-A4B4-40ED15A837C1}" type="sibTrans" cxnId="{2E039C12-F0AF-4319-A0D1-ECC38F255A25}">
      <dgm:prSet/>
      <dgm:spPr/>
      <dgm:t>
        <a:bodyPr/>
        <a:lstStyle/>
        <a:p>
          <a:endParaRPr lang="es-MX"/>
        </a:p>
      </dgm:t>
    </dgm:pt>
    <dgm:pt modelId="{DEF01BA0-8E3D-470C-9E40-692BA22F21AC}">
      <dgm:prSet phldrT="[Texto]" custT="1"/>
      <dgm:spPr/>
      <dgm:t>
        <a:bodyPr/>
        <a:lstStyle/>
        <a:p>
          <a:r>
            <a:rPr lang="es-MX" sz="950" dirty="0">
              <a:effectLst/>
            </a:rPr>
            <a:t>Notificar mediante oficio a la Unidad de Ingresos  de la Dirección de Finanzas,  los reintegros realizados que requieran validación, así como las reclasificaciones de ingresos</a:t>
          </a:r>
          <a:endParaRPr lang="es-MX" sz="950" dirty="0"/>
        </a:p>
      </dgm:t>
    </dgm:pt>
    <dgm:pt modelId="{533CD662-1010-4E66-BABE-23E4A38C2FF3}" type="parTrans" cxnId="{794F0886-9E9F-49A8-96CB-CC829C30A065}">
      <dgm:prSet/>
      <dgm:spPr/>
      <dgm:t>
        <a:bodyPr/>
        <a:lstStyle/>
        <a:p>
          <a:endParaRPr lang="es-MX"/>
        </a:p>
      </dgm:t>
    </dgm:pt>
    <dgm:pt modelId="{5DCAF521-F17D-4934-828D-6384928E5B9F}" type="sibTrans" cxnId="{794F0886-9E9F-49A8-96CB-CC829C30A065}">
      <dgm:prSet/>
      <dgm:spPr/>
      <dgm:t>
        <a:bodyPr/>
        <a:lstStyle/>
        <a:p>
          <a:endParaRPr lang="es-MX"/>
        </a:p>
      </dgm:t>
    </dgm:pt>
    <dgm:pt modelId="{CE0680C0-0F4F-4B0A-B77C-0860363399FA}">
      <dgm:prSet phldrT="[Texto]"/>
      <dgm:spPr/>
      <dgm:t>
        <a:bodyPr/>
        <a:lstStyle/>
        <a:p>
          <a:r>
            <a:rPr lang="es-MX" dirty="0"/>
            <a:t>Gasto Operativo</a:t>
          </a:r>
        </a:p>
      </dgm:t>
    </dgm:pt>
    <dgm:pt modelId="{AAB4F7BD-B9F7-430F-8B5E-B754F51D02ED}" type="parTrans" cxnId="{997C096F-B288-4AA6-83D4-5EC2206FDED4}">
      <dgm:prSet/>
      <dgm:spPr/>
      <dgm:t>
        <a:bodyPr/>
        <a:lstStyle/>
        <a:p>
          <a:endParaRPr lang="es-MX"/>
        </a:p>
      </dgm:t>
    </dgm:pt>
    <dgm:pt modelId="{66B9A3BB-A7A8-4A49-A5C5-1CEDED40E915}" type="sibTrans" cxnId="{997C096F-B288-4AA6-83D4-5EC2206FDED4}">
      <dgm:prSet/>
      <dgm:spPr/>
      <dgm:t>
        <a:bodyPr/>
        <a:lstStyle/>
        <a:p>
          <a:endParaRPr lang="es-MX"/>
        </a:p>
      </dgm:t>
    </dgm:pt>
    <dgm:pt modelId="{5CEDAFD5-FA73-4957-89D7-87CBDE340766}">
      <dgm:prSet phldrT="[Texto]"/>
      <dgm:spPr/>
      <dgm:t>
        <a:bodyPr/>
        <a:lstStyle/>
        <a:p>
          <a:r>
            <a:rPr lang="es-MX" b="1" dirty="0">
              <a:effectLst/>
            </a:rPr>
            <a:t>Registrar</a:t>
          </a:r>
          <a:r>
            <a:rPr lang="es-MX" b="1" baseline="0" dirty="0">
              <a:effectLst/>
            </a:rPr>
            <a:t> </a:t>
          </a:r>
          <a:r>
            <a:rPr lang="es-MX" b="1" dirty="0">
              <a:effectLst/>
            </a:rPr>
            <a:t>y programar </a:t>
          </a:r>
          <a:r>
            <a:rPr lang="es-MX" dirty="0">
              <a:effectLst/>
            </a:rPr>
            <a:t>las </a:t>
          </a:r>
          <a:r>
            <a:rPr lang="es-MX" b="1" dirty="0">
              <a:effectLst/>
            </a:rPr>
            <a:t>solicitudes de recursos</a:t>
          </a:r>
          <a:r>
            <a:rPr lang="es-MX" dirty="0">
              <a:effectLst/>
            </a:rPr>
            <a:t>, debiendo notificar a la Unidad de Egresos  de la Dirección de Finanzas.</a:t>
          </a:r>
          <a:endParaRPr lang="es-MX" dirty="0"/>
        </a:p>
      </dgm:t>
    </dgm:pt>
    <dgm:pt modelId="{669AA9CA-41B8-4E48-933D-12D3E811770C}" type="parTrans" cxnId="{267E1286-CB29-4DCD-9F39-4420767ABAC3}">
      <dgm:prSet/>
      <dgm:spPr/>
      <dgm:t>
        <a:bodyPr/>
        <a:lstStyle/>
        <a:p>
          <a:endParaRPr lang="es-MX"/>
        </a:p>
      </dgm:t>
    </dgm:pt>
    <dgm:pt modelId="{DC1387F4-C515-4B6A-A388-23F3010629DF}" type="sibTrans" cxnId="{267E1286-CB29-4DCD-9F39-4420767ABAC3}">
      <dgm:prSet/>
      <dgm:spPr/>
      <dgm:t>
        <a:bodyPr/>
        <a:lstStyle/>
        <a:p>
          <a:endParaRPr lang="es-MX"/>
        </a:p>
      </dgm:t>
    </dgm:pt>
    <dgm:pt modelId="{8795DA5C-B02F-414F-955D-E63454160FDF}">
      <dgm:prSet phldrT="[Texto]" custT="1"/>
      <dgm:spPr/>
      <dgm:t>
        <a:bodyPr/>
        <a:lstStyle/>
        <a:p>
          <a:r>
            <a:rPr lang="es-MX" sz="950" b="1" dirty="0">
              <a:effectLst/>
            </a:rPr>
            <a:t>Transferencia de recursos </a:t>
          </a:r>
          <a:r>
            <a:rPr lang="es-MX" sz="950" dirty="0">
              <a:effectLst/>
            </a:rPr>
            <a:t>a las cuentas bancarias , de la programación enviada a más tardar el </a:t>
          </a:r>
          <a:r>
            <a:rPr lang="es-MX" sz="950" b="1" dirty="0">
              <a:effectLst/>
            </a:rPr>
            <a:t>31 de octubre</a:t>
          </a:r>
          <a:r>
            <a:rPr lang="es-MX" sz="950" dirty="0">
              <a:effectLst/>
            </a:rPr>
            <a:t>. </a:t>
          </a:r>
          <a:endParaRPr lang="es-MX" sz="950" dirty="0"/>
        </a:p>
      </dgm:t>
    </dgm:pt>
    <dgm:pt modelId="{8CA6D374-ED34-434D-8C01-A506C98EA40D}" type="parTrans" cxnId="{97D981B3-9C59-442E-8619-EB6B7DD40792}">
      <dgm:prSet/>
      <dgm:spPr/>
      <dgm:t>
        <a:bodyPr/>
        <a:lstStyle/>
        <a:p>
          <a:endParaRPr lang="es-MX"/>
        </a:p>
      </dgm:t>
    </dgm:pt>
    <dgm:pt modelId="{F1C33E72-875F-4037-9BB6-CB3BFC3E824A}" type="sibTrans" cxnId="{97D981B3-9C59-442E-8619-EB6B7DD40792}">
      <dgm:prSet/>
      <dgm:spPr/>
      <dgm:t>
        <a:bodyPr/>
        <a:lstStyle/>
        <a:p>
          <a:endParaRPr lang="es-MX"/>
        </a:p>
      </dgm:t>
    </dgm:pt>
    <dgm:pt modelId="{5B51B40C-FD88-4C3D-8B66-D0E89611AE12}">
      <dgm:prSet phldrT="[Texto]"/>
      <dgm:spPr/>
      <dgm:t>
        <a:bodyPr/>
        <a:lstStyle/>
        <a:p>
          <a:r>
            <a:rPr lang="es-MX" dirty="0"/>
            <a:t>Contabilidad Institucional</a:t>
          </a:r>
        </a:p>
      </dgm:t>
    </dgm:pt>
    <dgm:pt modelId="{6D5B3E72-9B0E-4870-8F2B-C1B4AD2E9932}" type="parTrans" cxnId="{4207CB5C-6D91-497C-AA0D-1A11C36FA61B}">
      <dgm:prSet/>
      <dgm:spPr/>
      <dgm:t>
        <a:bodyPr/>
        <a:lstStyle/>
        <a:p>
          <a:endParaRPr lang="es-MX"/>
        </a:p>
      </dgm:t>
    </dgm:pt>
    <dgm:pt modelId="{7A2CBF24-E7B4-4DEA-BCBD-0B9B9FEBF1B5}" type="sibTrans" cxnId="{4207CB5C-6D91-497C-AA0D-1A11C36FA61B}">
      <dgm:prSet/>
      <dgm:spPr/>
      <dgm:t>
        <a:bodyPr/>
        <a:lstStyle/>
        <a:p>
          <a:endParaRPr lang="es-MX"/>
        </a:p>
      </dgm:t>
    </dgm:pt>
    <dgm:pt modelId="{505C265D-8941-48AD-91D3-790D0A4571DD}">
      <dgm:prSet phldrT="[Texto]" custT="1"/>
      <dgm:spPr/>
      <dgm:t>
        <a:bodyPr/>
        <a:lstStyle/>
        <a:p>
          <a:r>
            <a:rPr lang="es-MX" sz="950" b="1" dirty="0">
              <a:effectLst/>
            </a:rPr>
            <a:t>Enviar</a:t>
          </a:r>
          <a:r>
            <a:rPr lang="es-MX" sz="950" dirty="0">
              <a:effectLst/>
            </a:rPr>
            <a:t> las solicitudes para</a:t>
          </a:r>
          <a:r>
            <a:rPr lang="es-MX" sz="950" baseline="0" dirty="0">
              <a:effectLst/>
            </a:rPr>
            <a:t> la </a:t>
          </a:r>
          <a:r>
            <a:rPr lang="es-MX" sz="950" b="1" i="0" baseline="0" dirty="0">
              <a:effectLst/>
            </a:rPr>
            <a:t>apertura de cuentas bancarias </a:t>
          </a:r>
          <a:r>
            <a:rPr lang="es-MX" sz="950" baseline="0" dirty="0">
              <a:effectLst/>
            </a:rPr>
            <a:t>específicas (federal y estatal de 2020). </a:t>
          </a:r>
          <a:endParaRPr lang="es-MX" sz="950" dirty="0"/>
        </a:p>
      </dgm:t>
    </dgm:pt>
    <dgm:pt modelId="{055185C0-A9F0-471C-A575-A83B57EED180}" type="parTrans" cxnId="{4892CBBA-4EFB-4C46-BBE5-A2925B6DA36E}">
      <dgm:prSet/>
      <dgm:spPr/>
      <dgm:t>
        <a:bodyPr/>
        <a:lstStyle/>
        <a:p>
          <a:endParaRPr lang="es-MX"/>
        </a:p>
      </dgm:t>
    </dgm:pt>
    <dgm:pt modelId="{FCDB295B-43E4-46AE-9AF6-D8F60922072E}" type="sibTrans" cxnId="{4892CBBA-4EFB-4C46-BBE5-A2925B6DA36E}">
      <dgm:prSet/>
      <dgm:spPr/>
      <dgm:t>
        <a:bodyPr/>
        <a:lstStyle/>
        <a:p>
          <a:endParaRPr lang="es-MX"/>
        </a:p>
      </dgm:t>
    </dgm:pt>
    <dgm:pt modelId="{52FAF6DD-05B5-48A9-8443-348A99D20636}">
      <dgm:prSet phldrT="[Texto]"/>
      <dgm:spPr/>
      <dgm:t>
        <a:bodyPr/>
        <a:lstStyle/>
        <a:p>
          <a:r>
            <a:rPr lang="es-MX" dirty="0"/>
            <a:t>Nómina</a:t>
          </a:r>
        </a:p>
      </dgm:t>
    </dgm:pt>
    <dgm:pt modelId="{75764605-F3D9-4322-8A18-F1D36CCD3232}" type="parTrans" cxnId="{285EFD18-C2ED-4DD8-A1ED-9C89C8C1BC05}">
      <dgm:prSet/>
      <dgm:spPr/>
      <dgm:t>
        <a:bodyPr/>
        <a:lstStyle/>
        <a:p>
          <a:endParaRPr lang="es-MX"/>
        </a:p>
      </dgm:t>
    </dgm:pt>
    <dgm:pt modelId="{22431E4C-1D9F-475B-863A-6101A62C2DF5}" type="sibTrans" cxnId="{285EFD18-C2ED-4DD8-A1ED-9C89C8C1BC05}">
      <dgm:prSet/>
      <dgm:spPr/>
      <dgm:t>
        <a:bodyPr/>
        <a:lstStyle/>
        <a:p>
          <a:endParaRPr lang="es-MX"/>
        </a:p>
      </dgm:t>
    </dgm:pt>
    <dgm:pt modelId="{61E7A5FF-52B9-42D7-B5C7-394513C800ED}">
      <dgm:prSet custT="1"/>
      <dgm:spPr/>
      <dgm:t>
        <a:bodyPr/>
        <a:lstStyle/>
        <a:p>
          <a:pPr algn="l"/>
          <a:r>
            <a:rPr lang="es-MX" sz="950" b="1" dirty="0"/>
            <a:t>Registrar</a:t>
          </a:r>
          <a:r>
            <a:rPr lang="es-MX" sz="950" dirty="0"/>
            <a:t> hasta el momento contable del devengado las </a:t>
          </a:r>
          <a:r>
            <a:rPr lang="es-MX" sz="950" b="1" dirty="0"/>
            <a:t>solicitudes</a:t>
          </a:r>
          <a:r>
            <a:rPr lang="es-MX" sz="950" dirty="0"/>
            <a:t> de las asignaciones correspondientes a </a:t>
          </a:r>
          <a:r>
            <a:rPr lang="es-MX" sz="950" b="1" dirty="0"/>
            <a:t>recursos de ejercicios anteriores</a:t>
          </a:r>
        </a:p>
      </dgm:t>
    </dgm:pt>
    <dgm:pt modelId="{606B560B-C6CE-49D6-A652-7D723680B18D}" type="parTrans" cxnId="{461FC7E9-4AEC-46C2-9F84-2128271E9C1C}">
      <dgm:prSet/>
      <dgm:spPr/>
      <dgm:t>
        <a:bodyPr/>
        <a:lstStyle/>
        <a:p>
          <a:endParaRPr lang="es-MX"/>
        </a:p>
      </dgm:t>
    </dgm:pt>
    <dgm:pt modelId="{6E74F1C5-55C2-4A3A-BABA-74CFE120A75C}" type="sibTrans" cxnId="{461FC7E9-4AEC-46C2-9F84-2128271E9C1C}">
      <dgm:prSet/>
      <dgm:spPr/>
      <dgm:t>
        <a:bodyPr/>
        <a:lstStyle/>
        <a:p>
          <a:endParaRPr lang="es-MX"/>
        </a:p>
      </dgm:t>
    </dgm:pt>
    <dgm:pt modelId="{21A8AD8A-EE62-44D7-A162-0E78D10482A8}">
      <dgm:prSet custT="1"/>
      <dgm:spPr/>
      <dgm:t>
        <a:bodyPr/>
        <a:lstStyle/>
        <a:p>
          <a:r>
            <a:rPr lang="es-MX" sz="950" b="1" dirty="0">
              <a:effectLst/>
            </a:rPr>
            <a:t>Enviar</a:t>
          </a:r>
          <a:r>
            <a:rPr lang="es-MX" sz="950" dirty="0">
              <a:effectLst/>
            </a:rPr>
            <a:t> las </a:t>
          </a:r>
          <a:r>
            <a:rPr lang="es-MX" sz="950" b="1" dirty="0">
              <a:effectLst/>
            </a:rPr>
            <a:t>conciliaciones bancarias (registradas en AFIN) </a:t>
          </a:r>
          <a:r>
            <a:rPr lang="es-MX" sz="950" dirty="0">
              <a:effectLst/>
            </a:rPr>
            <a:t>de las cuentas ejecutoras por los </a:t>
          </a:r>
          <a:r>
            <a:rPr lang="es-MX" sz="950" b="1" dirty="0">
              <a:effectLst/>
            </a:rPr>
            <a:t>meses de mayo</a:t>
          </a:r>
          <a:r>
            <a:rPr lang="es-MX" sz="950" b="1" baseline="0" dirty="0">
              <a:effectLst/>
            </a:rPr>
            <a:t> a octubre de 2019</a:t>
          </a:r>
          <a:endParaRPr lang="es-MX" sz="950" b="1" dirty="0"/>
        </a:p>
      </dgm:t>
    </dgm:pt>
    <dgm:pt modelId="{37281CCF-31E8-4742-9170-8675BFBC2D92}" type="parTrans" cxnId="{92E671A8-F9D7-4571-A05B-E8CF478151C8}">
      <dgm:prSet/>
      <dgm:spPr/>
      <dgm:t>
        <a:bodyPr/>
        <a:lstStyle/>
        <a:p>
          <a:endParaRPr lang="es-MX"/>
        </a:p>
      </dgm:t>
    </dgm:pt>
    <dgm:pt modelId="{89A0FC51-D9D2-4822-AA24-A9950EB907F8}" type="sibTrans" cxnId="{92E671A8-F9D7-4571-A05B-E8CF478151C8}">
      <dgm:prSet/>
      <dgm:spPr/>
      <dgm:t>
        <a:bodyPr/>
        <a:lstStyle/>
        <a:p>
          <a:endParaRPr lang="es-MX"/>
        </a:p>
      </dgm:t>
    </dgm:pt>
    <dgm:pt modelId="{53BEF559-288C-4158-9C0B-D9908B27D669}">
      <dgm:prSet custT="1"/>
      <dgm:spPr/>
      <dgm:t>
        <a:bodyPr/>
        <a:lstStyle/>
        <a:p>
          <a:r>
            <a:rPr lang="es-MX" sz="950" dirty="0"/>
            <a:t>Depósitos o transferencias bancarias que correspondan a reintegros de recursos no devengados. </a:t>
          </a:r>
        </a:p>
      </dgm:t>
    </dgm:pt>
    <dgm:pt modelId="{2421C74F-030A-42FD-B7AB-552E56EA6E4C}" type="parTrans" cxnId="{AD80CEED-8639-49B1-8344-76739C33C62E}">
      <dgm:prSet/>
      <dgm:spPr/>
      <dgm:t>
        <a:bodyPr/>
        <a:lstStyle/>
        <a:p>
          <a:endParaRPr lang="es-MX"/>
        </a:p>
      </dgm:t>
    </dgm:pt>
    <dgm:pt modelId="{6CFA96B0-B5D4-464F-A502-FEDD9DB81387}" type="sibTrans" cxnId="{AD80CEED-8639-49B1-8344-76739C33C62E}">
      <dgm:prSet/>
      <dgm:spPr/>
      <dgm:t>
        <a:bodyPr/>
        <a:lstStyle/>
        <a:p>
          <a:endParaRPr lang="es-MX"/>
        </a:p>
      </dgm:t>
    </dgm:pt>
    <dgm:pt modelId="{3D352505-851C-4FAE-B0B2-AD5235E2A39B}">
      <dgm:prSet phldrT="[Texto]" custT="1"/>
      <dgm:spPr/>
      <dgm:t>
        <a:bodyPr/>
        <a:lstStyle/>
        <a:p>
          <a:r>
            <a:rPr lang="es-MX" sz="950" dirty="0">
              <a:effectLst/>
            </a:rPr>
            <a:t>Conciliación presupuestal de las asignaciones</a:t>
          </a:r>
          <a:r>
            <a:rPr lang="es-MX" sz="950" baseline="0" dirty="0">
              <a:effectLst/>
            </a:rPr>
            <a:t> 2019. </a:t>
          </a:r>
          <a:endParaRPr lang="es-MX" sz="950" dirty="0"/>
        </a:p>
      </dgm:t>
    </dgm:pt>
    <dgm:pt modelId="{E4AE8862-BEF4-4D26-9606-248523E631B3}" type="parTrans" cxnId="{16E8D153-A657-4CFA-8F17-607C670A2175}">
      <dgm:prSet/>
      <dgm:spPr/>
      <dgm:t>
        <a:bodyPr/>
        <a:lstStyle/>
        <a:p>
          <a:endParaRPr lang="es-MX"/>
        </a:p>
      </dgm:t>
    </dgm:pt>
    <dgm:pt modelId="{29C23BE0-AF90-4534-95A9-492215D20B31}" type="sibTrans" cxnId="{16E8D153-A657-4CFA-8F17-607C670A2175}">
      <dgm:prSet/>
      <dgm:spPr/>
      <dgm:t>
        <a:bodyPr/>
        <a:lstStyle/>
        <a:p>
          <a:endParaRPr lang="es-MX"/>
        </a:p>
      </dgm:t>
    </dgm:pt>
    <dgm:pt modelId="{4502D16F-01F2-402A-82B5-9F87C931B5C4}">
      <dgm:prSet phldrT="[Texto]" custT="1"/>
      <dgm:spPr/>
      <dgm:t>
        <a:bodyPr/>
        <a:lstStyle/>
        <a:p>
          <a:r>
            <a:rPr lang="es-MX" sz="950" b="1" dirty="0">
              <a:effectLst/>
            </a:rPr>
            <a:t>Enviar</a:t>
          </a:r>
          <a:r>
            <a:rPr lang="es-MX" sz="950" dirty="0">
              <a:effectLst/>
            </a:rPr>
            <a:t> los</a:t>
          </a:r>
          <a:r>
            <a:rPr lang="es-MX" sz="950" baseline="0" dirty="0">
              <a:effectLst/>
            </a:rPr>
            <a:t> </a:t>
          </a:r>
          <a:r>
            <a:rPr lang="es-MX" sz="950" b="1" baseline="0" dirty="0">
              <a:effectLst/>
            </a:rPr>
            <a:t>cheques de nómina </a:t>
          </a:r>
          <a:r>
            <a:rPr lang="es-MX" sz="950" baseline="0" dirty="0">
              <a:effectLst/>
            </a:rPr>
            <a:t>que </a:t>
          </a:r>
          <a:r>
            <a:rPr lang="es-MX" sz="950" b="1" baseline="0" dirty="0">
              <a:effectLst/>
            </a:rPr>
            <a:t>no proceden del 2019</a:t>
          </a:r>
          <a:r>
            <a:rPr lang="es-MX" sz="950" baseline="0" dirty="0">
              <a:effectLst/>
            </a:rPr>
            <a:t>, debidamente cancelados.</a:t>
          </a:r>
          <a:endParaRPr lang="es-MX" sz="950" dirty="0"/>
        </a:p>
      </dgm:t>
    </dgm:pt>
    <dgm:pt modelId="{FEEBA7CB-8E55-4C02-98B6-5DAF42BEC589}" type="parTrans" cxnId="{61BF8927-491A-476C-A35D-DD37BEA08091}">
      <dgm:prSet/>
      <dgm:spPr/>
      <dgm:t>
        <a:bodyPr/>
        <a:lstStyle/>
        <a:p>
          <a:endParaRPr lang="es-MX"/>
        </a:p>
      </dgm:t>
    </dgm:pt>
    <dgm:pt modelId="{C6F3450B-62F6-4E60-A9B2-04B4C24FA82F}" type="sibTrans" cxnId="{61BF8927-491A-476C-A35D-DD37BEA08091}">
      <dgm:prSet/>
      <dgm:spPr/>
      <dgm:t>
        <a:bodyPr/>
        <a:lstStyle/>
        <a:p>
          <a:endParaRPr lang="es-MX"/>
        </a:p>
      </dgm:t>
    </dgm:pt>
    <dgm:pt modelId="{8CAB3E7F-855E-5A4A-9EE4-3DC0659EBF56}">
      <dgm:prSet/>
      <dgm:spPr/>
      <dgm:t>
        <a:bodyPr/>
        <a:lstStyle/>
        <a:p>
          <a:r>
            <a:rPr lang="es-MX" b="1" dirty="0">
              <a:effectLst/>
            </a:rPr>
            <a:t>Liquidación</a:t>
          </a:r>
          <a:r>
            <a:rPr lang="es-MX" dirty="0">
              <a:effectLst/>
            </a:rPr>
            <a:t> de las ADEFAS, las cuales corresponderán aquellas solicitudes registradas al </a:t>
          </a:r>
          <a:r>
            <a:rPr lang="es-MX" b="1" dirty="0">
              <a:effectLst/>
            </a:rPr>
            <a:t>31 de diciembre </a:t>
          </a:r>
          <a:r>
            <a:rPr lang="es-MX" dirty="0">
              <a:effectLst/>
            </a:rPr>
            <a:t>de 2019, siempre y cuando hubiesen llegado al momento contable del devengado. </a:t>
          </a:r>
          <a:endParaRPr lang="es-ES" dirty="0"/>
        </a:p>
      </dgm:t>
    </dgm:pt>
    <dgm:pt modelId="{9A3F5A55-F4F1-014A-9838-740F48DD5D98}" type="parTrans" cxnId="{999FA275-5D08-9E41-9E1B-9611E6564D1E}">
      <dgm:prSet/>
      <dgm:spPr/>
      <dgm:t>
        <a:bodyPr/>
        <a:lstStyle/>
        <a:p>
          <a:endParaRPr lang="es-ES"/>
        </a:p>
      </dgm:t>
    </dgm:pt>
    <dgm:pt modelId="{48762875-C967-2848-927F-B16EDF3995F4}" type="sibTrans" cxnId="{999FA275-5D08-9E41-9E1B-9611E6564D1E}">
      <dgm:prSet/>
      <dgm:spPr/>
      <dgm:t>
        <a:bodyPr/>
        <a:lstStyle/>
        <a:p>
          <a:endParaRPr lang="es-ES"/>
        </a:p>
      </dgm:t>
    </dgm:pt>
    <dgm:pt modelId="{A3725E5F-E652-4BE6-B43D-3146CA96A0DC}" type="pres">
      <dgm:prSet presAssocID="{70235693-9CDF-473B-8CD3-0053655B8E25}" presName="Name0" presStyleCnt="0">
        <dgm:presLayoutVars>
          <dgm:chPref val="3"/>
          <dgm:dir/>
          <dgm:animLvl val="lvl"/>
          <dgm:resizeHandles/>
        </dgm:presLayoutVars>
      </dgm:prSet>
      <dgm:spPr/>
    </dgm:pt>
    <dgm:pt modelId="{223F7154-5074-49A8-A4F5-4556511AA575}" type="pres">
      <dgm:prSet presAssocID="{FB9F5525-0139-4BEF-AD0A-334B5A09D38D}" presName="horFlow" presStyleCnt="0"/>
      <dgm:spPr/>
    </dgm:pt>
    <dgm:pt modelId="{AE099C58-3F02-4486-B281-50E98CB37673}" type="pres">
      <dgm:prSet presAssocID="{FB9F5525-0139-4BEF-AD0A-334B5A09D38D}" presName="bigChev" presStyleLbl="node1" presStyleIdx="0" presStyleCnt="4"/>
      <dgm:spPr/>
    </dgm:pt>
    <dgm:pt modelId="{3FBBBBE3-DA63-4B5C-8776-47BD92740B98}" type="pres">
      <dgm:prSet presAssocID="{2421C74F-030A-42FD-B7AB-552E56EA6E4C}" presName="parTrans" presStyleCnt="0"/>
      <dgm:spPr/>
    </dgm:pt>
    <dgm:pt modelId="{C0270D5E-533D-47D5-978A-DA6430ABE807}" type="pres">
      <dgm:prSet presAssocID="{53BEF559-288C-4158-9C0B-D9908B27D669}" presName="node" presStyleLbl="alignAccFollowNode1" presStyleIdx="0" presStyleCnt="10">
        <dgm:presLayoutVars>
          <dgm:bulletEnabled val="1"/>
        </dgm:presLayoutVars>
      </dgm:prSet>
      <dgm:spPr/>
    </dgm:pt>
    <dgm:pt modelId="{0F2F28FA-A960-420C-9990-657071EA6923}" type="pres">
      <dgm:prSet presAssocID="{6CFA96B0-B5D4-464F-A502-FEDD9DB81387}" presName="sibTrans" presStyleCnt="0"/>
      <dgm:spPr/>
    </dgm:pt>
    <dgm:pt modelId="{5109B7BC-17A4-4D2A-95BA-5489B9E2C1C8}" type="pres">
      <dgm:prSet presAssocID="{DEF01BA0-8E3D-470C-9E40-692BA22F21AC}" presName="node" presStyleLbl="alignAccFollowNode1" presStyleIdx="1" presStyleCnt="10">
        <dgm:presLayoutVars>
          <dgm:bulletEnabled val="1"/>
        </dgm:presLayoutVars>
      </dgm:prSet>
      <dgm:spPr/>
    </dgm:pt>
    <dgm:pt modelId="{2728FC89-C463-424C-A48E-68255BAC6871}" type="pres">
      <dgm:prSet presAssocID="{FB9F5525-0139-4BEF-AD0A-334B5A09D38D}" presName="vSp" presStyleCnt="0"/>
      <dgm:spPr/>
    </dgm:pt>
    <dgm:pt modelId="{E1A65C21-F967-4EAB-A6E4-9092D64DF8A8}" type="pres">
      <dgm:prSet presAssocID="{CE0680C0-0F4F-4B0A-B77C-0860363399FA}" presName="horFlow" presStyleCnt="0"/>
      <dgm:spPr/>
    </dgm:pt>
    <dgm:pt modelId="{CAC59C04-37BC-4F0B-B9B1-2BEA0190910E}" type="pres">
      <dgm:prSet presAssocID="{CE0680C0-0F4F-4B0A-B77C-0860363399FA}" presName="bigChev" presStyleLbl="node1" presStyleIdx="1" presStyleCnt="4"/>
      <dgm:spPr/>
    </dgm:pt>
    <dgm:pt modelId="{326872DB-3B73-4C80-9CCE-B34A7B174740}" type="pres">
      <dgm:prSet presAssocID="{669AA9CA-41B8-4E48-933D-12D3E811770C}" presName="parTrans" presStyleCnt="0"/>
      <dgm:spPr/>
    </dgm:pt>
    <dgm:pt modelId="{E4DAE493-5C8B-4D05-8E67-3A980928B979}" type="pres">
      <dgm:prSet presAssocID="{5CEDAFD5-FA73-4957-89D7-87CBDE340766}" presName="node" presStyleLbl="alignAccFollowNode1" presStyleIdx="2" presStyleCnt="10">
        <dgm:presLayoutVars>
          <dgm:bulletEnabled val="1"/>
        </dgm:presLayoutVars>
      </dgm:prSet>
      <dgm:spPr/>
    </dgm:pt>
    <dgm:pt modelId="{70F9E85C-B26E-46AE-93C8-98AB46687369}" type="pres">
      <dgm:prSet presAssocID="{DC1387F4-C515-4B6A-A388-23F3010629DF}" presName="sibTrans" presStyleCnt="0"/>
      <dgm:spPr/>
    </dgm:pt>
    <dgm:pt modelId="{02AC440E-E4AB-4B75-B269-706EBFC74717}" type="pres">
      <dgm:prSet presAssocID="{8795DA5C-B02F-414F-955D-E63454160FDF}" presName="node" presStyleLbl="alignAccFollowNode1" presStyleIdx="3" presStyleCnt="10">
        <dgm:presLayoutVars>
          <dgm:bulletEnabled val="1"/>
        </dgm:presLayoutVars>
      </dgm:prSet>
      <dgm:spPr/>
    </dgm:pt>
    <dgm:pt modelId="{374193DE-AF1A-49EF-8874-A3A405ADD5AD}" type="pres">
      <dgm:prSet presAssocID="{F1C33E72-875F-4037-9BB6-CB3BFC3E824A}" presName="sibTrans" presStyleCnt="0"/>
      <dgm:spPr/>
    </dgm:pt>
    <dgm:pt modelId="{942058D9-96ED-C34E-8A16-2C94E1BE297C}" type="pres">
      <dgm:prSet presAssocID="{8CAB3E7F-855E-5A4A-9EE4-3DC0659EBF56}" presName="node" presStyleLbl="alignAccFollowNode1" presStyleIdx="4" presStyleCnt="10">
        <dgm:presLayoutVars>
          <dgm:bulletEnabled val="1"/>
        </dgm:presLayoutVars>
      </dgm:prSet>
      <dgm:spPr/>
    </dgm:pt>
    <dgm:pt modelId="{D675092D-DB0D-4B46-BD92-39F5D899F88E}" type="pres">
      <dgm:prSet presAssocID="{48762875-C967-2848-927F-B16EDF3995F4}" presName="sibTrans" presStyleCnt="0"/>
      <dgm:spPr/>
    </dgm:pt>
    <dgm:pt modelId="{21AD9EA7-7557-47DF-A501-EF5FF856845A}" type="pres">
      <dgm:prSet presAssocID="{3D352505-851C-4FAE-B0B2-AD5235E2A39B}" presName="node" presStyleLbl="alignAccFollowNode1" presStyleIdx="5" presStyleCnt="10">
        <dgm:presLayoutVars>
          <dgm:bulletEnabled val="1"/>
        </dgm:presLayoutVars>
      </dgm:prSet>
      <dgm:spPr/>
    </dgm:pt>
    <dgm:pt modelId="{7E46CE16-5175-4E11-84B3-3B432F0587C4}" type="pres">
      <dgm:prSet presAssocID="{CE0680C0-0F4F-4B0A-B77C-0860363399FA}" presName="vSp" presStyleCnt="0"/>
      <dgm:spPr/>
    </dgm:pt>
    <dgm:pt modelId="{0479D460-1683-4A34-AF25-18E9D6FE9D4D}" type="pres">
      <dgm:prSet presAssocID="{5B51B40C-FD88-4C3D-8B66-D0E89611AE12}" presName="horFlow" presStyleCnt="0"/>
      <dgm:spPr/>
    </dgm:pt>
    <dgm:pt modelId="{D7454DDC-D483-4975-8892-40919BB31953}" type="pres">
      <dgm:prSet presAssocID="{5B51B40C-FD88-4C3D-8B66-D0E89611AE12}" presName="bigChev" presStyleLbl="node1" presStyleIdx="2" presStyleCnt="4"/>
      <dgm:spPr/>
    </dgm:pt>
    <dgm:pt modelId="{8041DCC4-CC5C-4A68-8722-DE5447F40B9D}" type="pres">
      <dgm:prSet presAssocID="{606B560B-C6CE-49D6-A652-7D723680B18D}" presName="parTrans" presStyleCnt="0"/>
      <dgm:spPr/>
    </dgm:pt>
    <dgm:pt modelId="{29333533-69E7-4961-A1F5-A4B6CD3F6134}" type="pres">
      <dgm:prSet presAssocID="{61E7A5FF-52B9-42D7-B5C7-394513C800ED}" presName="node" presStyleLbl="alignAccFollowNode1" presStyleIdx="6" presStyleCnt="10">
        <dgm:presLayoutVars>
          <dgm:bulletEnabled val="1"/>
        </dgm:presLayoutVars>
      </dgm:prSet>
      <dgm:spPr/>
    </dgm:pt>
    <dgm:pt modelId="{92A880A6-B318-46DC-9CDD-11C24F55BAB7}" type="pres">
      <dgm:prSet presAssocID="{6E74F1C5-55C2-4A3A-BABA-74CFE120A75C}" presName="sibTrans" presStyleCnt="0"/>
      <dgm:spPr/>
    </dgm:pt>
    <dgm:pt modelId="{424C2403-EE8F-429E-8E8D-CE7F953D3C51}" type="pres">
      <dgm:prSet presAssocID="{505C265D-8941-48AD-91D3-790D0A4571DD}" presName="node" presStyleLbl="alignAccFollowNode1" presStyleIdx="7" presStyleCnt="10">
        <dgm:presLayoutVars>
          <dgm:bulletEnabled val="1"/>
        </dgm:presLayoutVars>
      </dgm:prSet>
      <dgm:spPr/>
    </dgm:pt>
    <dgm:pt modelId="{7E4BD241-5BC8-4FF1-B289-1E34CC81399E}" type="pres">
      <dgm:prSet presAssocID="{FCDB295B-43E4-46AE-9AF6-D8F60922072E}" presName="sibTrans" presStyleCnt="0"/>
      <dgm:spPr/>
    </dgm:pt>
    <dgm:pt modelId="{1E0B7915-6BFA-42A5-A2CB-7938A2E3AF38}" type="pres">
      <dgm:prSet presAssocID="{21A8AD8A-EE62-44D7-A162-0E78D10482A8}" presName="node" presStyleLbl="alignAccFollowNode1" presStyleIdx="8" presStyleCnt="10">
        <dgm:presLayoutVars>
          <dgm:bulletEnabled val="1"/>
        </dgm:presLayoutVars>
      </dgm:prSet>
      <dgm:spPr/>
    </dgm:pt>
    <dgm:pt modelId="{B80B9680-0B4F-45E1-A7EF-1B257DA06D7A}" type="pres">
      <dgm:prSet presAssocID="{5B51B40C-FD88-4C3D-8B66-D0E89611AE12}" presName="vSp" presStyleCnt="0"/>
      <dgm:spPr/>
    </dgm:pt>
    <dgm:pt modelId="{8DDB075D-19DB-4CD2-AA09-DC5694104EFC}" type="pres">
      <dgm:prSet presAssocID="{52FAF6DD-05B5-48A9-8443-348A99D20636}" presName="horFlow" presStyleCnt="0"/>
      <dgm:spPr/>
    </dgm:pt>
    <dgm:pt modelId="{F2096C00-1261-4C9D-B14E-F600C33F4F4A}" type="pres">
      <dgm:prSet presAssocID="{52FAF6DD-05B5-48A9-8443-348A99D20636}" presName="bigChev" presStyleLbl="node1" presStyleIdx="3" presStyleCnt="4"/>
      <dgm:spPr/>
    </dgm:pt>
    <dgm:pt modelId="{6F788CE2-E848-4734-85ED-859BC7F3B5FB}" type="pres">
      <dgm:prSet presAssocID="{FEEBA7CB-8E55-4C02-98B6-5DAF42BEC589}" presName="parTrans" presStyleCnt="0"/>
      <dgm:spPr/>
    </dgm:pt>
    <dgm:pt modelId="{A8553AC8-68E2-481E-A2B6-406077969D14}" type="pres">
      <dgm:prSet presAssocID="{4502D16F-01F2-402A-82B5-9F87C931B5C4}" presName="node" presStyleLbl="alignAccFollowNode1" presStyleIdx="9" presStyleCnt="10">
        <dgm:presLayoutVars>
          <dgm:bulletEnabled val="1"/>
        </dgm:presLayoutVars>
      </dgm:prSet>
      <dgm:spPr/>
    </dgm:pt>
  </dgm:ptLst>
  <dgm:cxnLst>
    <dgm:cxn modelId="{1557F70E-D4B2-2B41-AED5-07F480CC7533}" type="presOf" srcId="{8795DA5C-B02F-414F-955D-E63454160FDF}" destId="{02AC440E-E4AB-4B75-B269-706EBFC74717}" srcOrd="0" destOrd="0" presId="urn:microsoft.com/office/officeart/2005/8/layout/lProcess3"/>
    <dgm:cxn modelId="{2E039C12-F0AF-4319-A0D1-ECC38F255A25}" srcId="{70235693-9CDF-473B-8CD3-0053655B8E25}" destId="{FB9F5525-0139-4BEF-AD0A-334B5A09D38D}" srcOrd="0" destOrd="0" parTransId="{D0B155A3-6019-4271-B5DE-F5F9FB70E10F}" sibTransId="{D02878C4-2DC9-4160-A4B4-40ED15A837C1}"/>
    <dgm:cxn modelId="{7D617D18-9F49-3D43-A601-4E48F07A4374}" type="presOf" srcId="{53BEF559-288C-4158-9C0B-D9908B27D669}" destId="{C0270D5E-533D-47D5-978A-DA6430ABE807}" srcOrd="0" destOrd="0" presId="urn:microsoft.com/office/officeart/2005/8/layout/lProcess3"/>
    <dgm:cxn modelId="{285EFD18-C2ED-4DD8-A1ED-9C89C8C1BC05}" srcId="{70235693-9CDF-473B-8CD3-0053655B8E25}" destId="{52FAF6DD-05B5-48A9-8443-348A99D20636}" srcOrd="3" destOrd="0" parTransId="{75764605-F3D9-4322-8A18-F1D36CCD3232}" sibTransId="{22431E4C-1D9F-475B-863A-6101A62C2DF5}"/>
    <dgm:cxn modelId="{E4601D1E-5B10-AF4B-8FB9-7D95A71EC52E}" type="presOf" srcId="{5B51B40C-FD88-4C3D-8B66-D0E89611AE12}" destId="{D7454DDC-D483-4975-8892-40919BB31953}" srcOrd="0" destOrd="0" presId="urn:microsoft.com/office/officeart/2005/8/layout/lProcess3"/>
    <dgm:cxn modelId="{61BF8927-491A-476C-A35D-DD37BEA08091}" srcId="{52FAF6DD-05B5-48A9-8443-348A99D20636}" destId="{4502D16F-01F2-402A-82B5-9F87C931B5C4}" srcOrd="0" destOrd="0" parTransId="{FEEBA7CB-8E55-4C02-98B6-5DAF42BEC589}" sibTransId="{C6F3450B-62F6-4E60-A9B2-04B4C24FA82F}"/>
    <dgm:cxn modelId="{D229A831-D161-4240-B6DA-CFA7F1717964}" type="presOf" srcId="{FB9F5525-0139-4BEF-AD0A-334B5A09D38D}" destId="{AE099C58-3F02-4486-B281-50E98CB37673}" srcOrd="0" destOrd="0" presId="urn:microsoft.com/office/officeart/2005/8/layout/lProcess3"/>
    <dgm:cxn modelId="{29385D47-F8F3-6343-BAE2-6673F04EE637}" type="presOf" srcId="{8CAB3E7F-855E-5A4A-9EE4-3DC0659EBF56}" destId="{942058D9-96ED-C34E-8A16-2C94E1BE297C}" srcOrd="0" destOrd="0" presId="urn:microsoft.com/office/officeart/2005/8/layout/lProcess3"/>
    <dgm:cxn modelId="{55650C53-CC23-6945-A441-0B103728DCA6}" type="presOf" srcId="{4502D16F-01F2-402A-82B5-9F87C931B5C4}" destId="{A8553AC8-68E2-481E-A2B6-406077969D14}" srcOrd="0" destOrd="0" presId="urn:microsoft.com/office/officeart/2005/8/layout/lProcess3"/>
    <dgm:cxn modelId="{16E8D153-A657-4CFA-8F17-607C670A2175}" srcId="{CE0680C0-0F4F-4B0A-B77C-0860363399FA}" destId="{3D352505-851C-4FAE-B0B2-AD5235E2A39B}" srcOrd="3" destOrd="0" parTransId="{E4AE8862-BEF4-4D26-9606-248523E631B3}" sibTransId="{29C23BE0-AF90-4534-95A9-492215D20B31}"/>
    <dgm:cxn modelId="{4207CB5C-6D91-497C-AA0D-1A11C36FA61B}" srcId="{70235693-9CDF-473B-8CD3-0053655B8E25}" destId="{5B51B40C-FD88-4C3D-8B66-D0E89611AE12}" srcOrd="2" destOrd="0" parTransId="{6D5B3E72-9B0E-4870-8F2B-C1B4AD2E9932}" sibTransId="{7A2CBF24-E7B4-4DEA-BCBD-0B9B9FEBF1B5}"/>
    <dgm:cxn modelId="{71755769-DE9C-4E74-94C0-D15679271CE9}" type="presOf" srcId="{70235693-9CDF-473B-8CD3-0053655B8E25}" destId="{A3725E5F-E652-4BE6-B43D-3146CA96A0DC}" srcOrd="0" destOrd="0" presId="urn:microsoft.com/office/officeart/2005/8/layout/lProcess3"/>
    <dgm:cxn modelId="{09D9986C-AB2D-9242-8DB3-AA7DDC69077C}" type="presOf" srcId="{DEF01BA0-8E3D-470C-9E40-692BA22F21AC}" destId="{5109B7BC-17A4-4D2A-95BA-5489B9E2C1C8}" srcOrd="0" destOrd="0" presId="urn:microsoft.com/office/officeart/2005/8/layout/lProcess3"/>
    <dgm:cxn modelId="{997C096F-B288-4AA6-83D4-5EC2206FDED4}" srcId="{70235693-9CDF-473B-8CD3-0053655B8E25}" destId="{CE0680C0-0F4F-4B0A-B77C-0860363399FA}" srcOrd="1" destOrd="0" parTransId="{AAB4F7BD-B9F7-430F-8B5E-B754F51D02ED}" sibTransId="{66B9A3BB-A7A8-4A49-A5C5-1CEDED40E915}"/>
    <dgm:cxn modelId="{999FA275-5D08-9E41-9E1B-9611E6564D1E}" srcId="{CE0680C0-0F4F-4B0A-B77C-0860363399FA}" destId="{8CAB3E7F-855E-5A4A-9EE4-3DC0659EBF56}" srcOrd="2" destOrd="0" parTransId="{9A3F5A55-F4F1-014A-9838-740F48DD5D98}" sibTransId="{48762875-C967-2848-927F-B16EDF3995F4}"/>
    <dgm:cxn modelId="{E35D1379-65B3-BF44-BE2B-F7D9863316E4}" type="presOf" srcId="{CE0680C0-0F4F-4B0A-B77C-0860363399FA}" destId="{CAC59C04-37BC-4F0B-B9B1-2BEA0190910E}" srcOrd="0" destOrd="0" presId="urn:microsoft.com/office/officeart/2005/8/layout/lProcess3"/>
    <dgm:cxn modelId="{794F0886-9E9F-49A8-96CB-CC829C30A065}" srcId="{FB9F5525-0139-4BEF-AD0A-334B5A09D38D}" destId="{DEF01BA0-8E3D-470C-9E40-692BA22F21AC}" srcOrd="1" destOrd="0" parTransId="{533CD662-1010-4E66-BABE-23E4A38C2FF3}" sibTransId="{5DCAF521-F17D-4934-828D-6384928E5B9F}"/>
    <dgm:cxn modelId="{267E1286-CB29-4DCD-9F39-4420767ABAC3}" srcId="{CE0680C0-0F4F-4B0A-B77C-0860363399FA}" destId="{5CEDAFD5-FA73-4957-89D7-87CBDE340766}" srcOrd="0" destOrd="0" parTransId="{669AA9CA-41B8-4E48-933D-12D3E811770C}" sibTransId="{DC1387F4-C515-4B6A-A388-23F3010629DF}"/>
    <dgm:cxn modelId="{479CCF89-D9E7-9A4B-9337-91023603001D}" type="presOf" srcId="{52FAF6DD-05B5-48A9-8443-348A99D20636}" destId="{F2096C00-1261-4C9D-B14E-F600C33F4F4A}" srcOrd="0" destOrd="0" presId="urn:microsoft.com/office/officeart/2005/8/layout/lProcess3"/>
    <dgm:cxn modelId="{92E671A8-F9D7-4571-A05B-E8CF478151C8}" srcId="{5B51B40C-FD88-4C3D-8B66-D0E89611AE12}" destId="{21A8AD8A-EE62-44D7-A162-0E78D10482A8}" srcOrd="2" destOrd="0" parTransId="{37281CCF-31E8-4742-9170-8675BFBC2D92}" sibTransId="{89A0FC51-D9D2-4822-AA24-A9950EB907F8}"/>
    <dgm:cxn modelId="{E5E07FAA-F167-ED48-91A7-504738D073CB}" type="presOf" srcId="{61E7A5FF-52B9-42D7-B5C7-394513C800ED}" destId="{29333533-69E7-4961-A1F5-A4B6CD3F6134}" srcOrd="0" destOrd="0" presId="urn:microsoft.com/office/officeart/2005/8/layout/lProcess3"/>
    <dgm:cxn modelId="{97D981B3-9C59-442E-8619-EB6B7DD40792}" srcId="{CE0680C0-0F4F-4B0A-B77C-0860363399FA}" destId="{8795DA5C-B02F-414F-955D-E63454160FDF}" srcOrd="1" destOrd="0" parTransId="{8CA6D374-ED34-434D-8C01-A506C98EA40D}" sibTransId="{F1C33E72-875F-4037-9BB6-CB3BFC3E824A}"/>
    <dgm:cxn modelId="{4892CBBA-4EFB-4C46-BBE5-A2925B6DA36E}" srcId="{5B51B40C-FD88-4C3D-8B66-D0E89611AE12}" destId="{505C265D-8941-48AD-91D3-790D0A4571DD}" srcOrd="1" destOrd="0" parTransId="{055185C0-A9F0-471C-A575-A83B57EED180}" sibTransId="{FCDB295B-43E4-46AE-9AF6-D8F60922072E}"/>
    <dgm:cxn modelId="{83B92CCC-68ED-CC42-9F0C-A933E84F6FCD}" type="presOf" srcId="{3D352505-851C-4FAE-B0B2-AD5235E2A39B}" destId="{21AD9EA7-7557-47DF-A501-EF5FF856845A}" srcOrd="0" destOrd="0" presId="urn:microsoft.com/office/officeart/2005/8/layout/lProcess3"/>
    <dgm:cxn modelId="{FB629DD3-379B-9842-BBED-01EF20C4D095}" type="presOf" srcId="{505C265D-8941-48AD-91D3-790D0A4571DD}" destId="{424C2403-EE8F-429E-8E8D-CE7F953D3C51}" srcOrd="0" destOrd="0" presId="urn:microsoft.com/office/officeart/2005/8/layout/lProcess3"/>
    <dgm:cxn modelId="{461FC7E9-4AEC-46C2-9F84-2128271E9C1C}" srcId="{5B51B40C-FD88-4C3D-8B66-D0E89611AE12}" destId="{61E7A5FF-52B9-42D7-B5C7-394513C800ED}" srcOrd="0" destOrd="0" parTransId="{606B560B-C6CE-49D6-A652-7D723680B18D}" sibTransId="{6E74F1C5-55C2-4A3A-BABA-74CFE120A75C}"/>
    <dgm:cxn modelId="{4D8BD2EB-87D9-4B40-A00B-922963AE8498}" type="presOf" srcId="{21A8AD8A-EE62-44D7-A162-0E78D10482A8}" destId="{1E0B7915-6BFA-42A5-A2CB-7938A2E3AF38}" srcOrd="0" destOrd="0" presId="urn:microsoft.com/office/officeart/2005/8/layout/lProcess3"/>
    <dgm:cxn modelId="{AD80CEED-8639-49B1-8344-76739C33C62E}" srcId="{FB9F5525-0139-4BEF-AD0A-334B5A09D38D}" destId="{53BEF559-288C-4158-9C0B-D9908B27D669}" srcOrd="0" destOrd="0" parTransId="{2421C74F-030A-42FD-B7AB-552E56EA6E4C}" sibTransId="{6CFA96B0-B5D4-464F-A502-FEDD9DB81387}"/>
    <dgm:cxn modelId="{9143AAF1-E0C5-A24F-BFB2-09DAED998A5A}" type="presOf" srcId="{5CEDAFD5-FA73-4957-89D7-87CBDE340766}" destId="{E4DAE493-5C8B-4D05-8E67-3A980928B979}" srcOrd="0" destOrd="0" presId="urn:microsoft.com/office/officeart/2005/8/layout/lProcess3"/>
    <dgm:cxn modelId="{1BDC8330-6A1F-604B-A63E-68DDCDF1A49F}" type="presParOf" srcId="{A3725E5F-E652-4BE6-B43D-3146CA96A0DC}" destId="{223F7154-5074-49A8-A4F5-4556511AA575}" srcOrd="0" destOrd="0" presId="urn:microsoft.com/office/officeart/2005/8/layout/lProcess3"/>
    <dgm:cxn modelId="{F329DC6A-BD2B-C647-9EE6-0459DB00DAE6}" type="presParOf" srcId="{223F7154-5074-49A8-A4F5-4556511AA575}" destId="{AE099C58-3F02-4486-B281-50E98CB37673}" srcOrd="0" destOrd="0" presId="urn:microsoft.com/office/officeart/2005/8/layout/lProcess3"/>
    <dgm:cxn modelId="{0E63023D-FB14-364A-9594-4FE828FDDC19}" type="presParOf" srcId="{223F7154-5074-49A8-A4F5-4556511AA575}" destId="{3FBBBBE3-DA63-4B5C-8776-47BD92740B98}" srcOrd="1" destOrd="0" presId="urn:microsoft.com/office/officeart/2005/8/layout/lProcess3"/>
    <dgm:cxn modelId="{5BF66E83-43EA-DD46-8DBD-ED13D4768E42}" type="presParOf" srcId="{223F7154-5074-49A8-A4F5-4556511AA575}" destId="{C0270D5E-533D-47D5-978A-DA6430ABE807}" srcOrd="2" destOrd="0" presId="urn:microsoft.com/office/officeart/2005/8/layout/lProcess3"/>
    <dgm:cxn modelId="{8E34F358-EE03-2641-86E2-78BACA4F8A73}" type="presParOf" srcId="{223F7154-5074-49A8-A4F5-4556511AA575}" destId="{0F2F28FA-A960-420C-9990-657071EA6923}" srcOrd="3" destOrd="0" presId="urn:microsoft.com/office/officeart/2005/8/layout/lProcess3"/>
    <dgm:cxn modelId="{816EFCC0-B1DF-2C41-A87F-CFE3B14868D4}" type="presParOf" srcId="{223F7154-5074-49A8-A4F5-4556511AA575}" destId="{5109B7BC-17A4-4D2A-95BA-5489B9E2C1C8}" srcOrd="4" destOrd="0" presId="urn:microsoft.com/office/officeart/2005/8/layout/lProcess3"/>
    <dgm:cxn modelId="{37E7200D-A130-1845-9E05-E87A68E7CF6B}" type="presParOf" srcId="{A3725E5F-E652-4BE6-B43D-3146CA96A0DC}" destId="{2728FC89-C463-424C-A48E-68255BAC6871}" srcOrd="1" destOrd="0" presId="urn:microsoft.com/office/officeart/2005/8/layout/lProcess3"/>
    <dgm:cxn modelId="{7A51E3BF-8870-B746-94A5-86F790AA1002}" type="presParOf" srcId="{A3725E5F-E652-4BE6-B43D-3146CA96A0DC}" destId="{E1A65C21-F967-4EAB-A6E4-9092D64DF8A8}" srcOrd="2" destOrd="0" presId="urn:microsoft.com/office/officeart/2005/8/layout/lProcess3"/>
    <dgm:cxn modelId="{CC5AE5F4-85EF-CA49-B151-32AD86E90C1A}" type="presParOf" srcId="{E1A65C21-F967-4EAB-A6E4-9092D64DF8A8}" destId="{CAC59C04-37BC-4F0B-B9B1-2BEA0190910E}" srcOrd="0" destOrd="0" presId="urn:microsoft.com/office/officeart/2005/8/layout/lProcess3"/>
    <dgm:cxn modelId="{F0AF8007-AF75-6A4C-A23F-5E2A41213587}" type="presParOf" srcId="{E1A65C21-F967-4EAB-A6E4-9092D64DF8A8}" destId="{326872DB-3B73-4C80-9CCE-B34A7B174740}" srcOrd="1" destOrd="0" presId="urn:microsoft.com/office/officeart/2005/8/layout/lProcess3"/>
    <dgm:cxn modelId="{F5A515F2-F521-2D4B-94EC-4F062110C1B8}" type="presParOf" srcId="{E1A65C21-F967-4EAB-A6E4-9092D64DF8A8}" destId="{E4DAE493-5C8B-4D05-8E67-3A980928B979}" srcOrd="2" destOrd="0" presId="urn:microsoft.com/office/officeart/2005/8/layout/lProcess3"/>
    <dgm:cxn modelId="{917A0095-C0BF-7148-A721-5BD2DEC3EECD}" type="presParOf" srcId="{E1A65C21-F967-4EAB-A6E4-9092D64DF8A8}" destId="{70F9E85C-B26E-46AE-93C8-98AB46687369}" srcOrd="3" destOrd="0" presId="urn:microsoft.com/office/officeart/2005/8/layout/lProcess3"/>
    <dgm:cxn modelId="{968CB906-0B40-574A-A203-B5AD47F73C60}" type="presParOf" srcId="{E1A65C21-F967-4EAB-A6E4-9092D64DF8A8}" destId="{02AC440E-E4AB-4B75-B269-706EBFC74717}" srcOrd="4" destOrd="0" presId="urn:microsoft.com/office/officeart/2005/8/layout/lProcess3"/>
    <dgm:cxn modelId="{5243BB03-B517-744E-83E4-F696E7880041}" type="presParOf" srcId="{E1A65C21-F967-4EAB-A6E4-9092D64DF8A8}" destId="{374193DE-AF1A-49EF-8874-A3A405ADD5AD}" srcOrd="5" destOrd="0" presId="urn:microsoft.com/office/officeart/2005/8/layout/lProcess3"/>
    <dgm:cxn modelId="{48B6BBDD-0DB5-A341-9327-4FED42C0FC4F}" type="presParOf" srcId="{E1A65C21-F967-4EAB-A6E4-9092D64DF8A8}" destId="{942058D9-96ED-C34E-8A16-2C94E1BE297C}" srcOrd="6" destOrd="0" presId="urn:microsoft.com/office/officeart/2005/8/layout/lProcess3"/>
    <dgm:cxn modelId="{6EC62841-BF19-4B41-9046-B969E7C6F921}" type="presParOf" srcId="{E1A65C21-F967-4EAB-A6E4-9092D64DF8A8}" destId="{D675092D-DB0D-4B46-BD92-39F5D899F88E}" srcOrd="7" destOrd="0" presId="urn:microsoft.com/office/officeart/2005/8/layout/lProcess3"/>
    <dgm:cxn modelId="{31125D68-8CF8-8540-8385-B643C01C3C0C}" type="presParOf" srcId="{E1A65C21-F967-4EAB-A6E4-9092D64DF8A8}" destId="{21AD9EA7-7557-47DF-A501-EF5FF856845A}" srcOrd="8" destOrd="0" presId="urn:microsoft.com/office/officeart/2005/8/layout/lProcess3"/>
    <dgm:cxn modelId="{909CE4EB-7ABD-D841-BC00-57C53B7F83E3}" type="presParOf" srcId="{A3725E5F-E652-4BE6-B43D-3146CA96A0DC}" destId="{7E46CE16-5175-4E11-84B3-3B432F0587C4}" srcOrd="3" destOrd="0" presId="urn:microsoft.com/office/officeart/2005/8/layout/lProcess3"/>
    <dgm:cxn modelId="{894C1DC9-A717-DE49-A41A-540965113803}" type="presParOf" srcId="{A3725E5F-E652-4BE6-B43D-3146CA96A0DC}" destId="{0479D460-1683-4A34-AF25-18E9D6FE9D4D}" srcOrd="4" destOrd="0" presId="urn:microsoft.com/office/officeart/2005/8/layout/lProcess3"/>
    <dgm:cxn modelId="{BED5818E-58A3-4945-B7FC-EA7677614540}" type="presParOf" srcId="{0479D460-1683-4A34-AF25-18E9D6FE9D4D}" destId="{D7454DDC-D483-4975-8892-40919BB31953}" srcOrd="0" destOrd="0" presId="urn:microsoft.com/office/officeart/2005/8/layout/lProcess3"/>
    <dgm:cxn modelId="{8A37EE62-0A7E-3C4C-870A-576298BCD0AF}" type="presParOf" srcId="{0479D460-1683-4A34-AF25-18E9D6FE9D4D}" destId="{8041DCC4-CC5C-4A68-8722-DE5447F40B9D}" srcOrd="1" destOrd="0" presId="urn:microsoft.com/office/officeart/2005/8/layout/lProcess3"/>
    <dgm:cxn modelId="{417B27E9-EB7D-2541-9566-B49C960DD38B}" type="presParOf" srcId="{0479D460-1683-4A34-AF25-18E9D6FE9D4D}" destId="{29333533-69E7-4961-A1F5-A4B6CD3F6134}" srcOrd="2" destOrd="0" presId="urn:microsoft.com/office/officeart/2005/8/layout/lProcess3"/>
    <dgm:cxn modelId="{1E321EA8-2D61-2743-8228-22E038FE03CC}" type="presParOf" srcId="{0479D460-1683-4A34-AF25-18E9D6FE9D4D}" destId="{92A880A6-B318-46DC-9CDD-11C24F55BAB7}" srcOrd="3" destOrd="0" presId="urn:microsoft.com/office/officeart/2005/8/layout/lProcess3"/>
    <dgm:cxn modelId="{A4DDE984-D274-3F4F-A93A-CBB813D92616}" type="presParOf" srcId="{0479D460-1683-4A34-AF25-18E9D6FE9D4D}" destId="{424C2403-EE8F-429E-8E8D-CE7F953D3C51}" srcOrd="4" destOrd="0" presId="urn:microsoft.com/office/officeart/2005/8/layout/lProcess3"/>
    <dgm:cxn modelId="{804A4487-ACE5-CC49-97D6-7842C8778516}" type="presParOf" srcId="{0479D460-1683-4A34-AF25-18E9D6FE9D4D}" destId="{7E4BD241-5BC8-4FF1-B289-1E34CC81399E}" srcOrd="5" destOrd="0" presId="urn:microsoft.com/office/officeart/2005/8/layout/lProcess3"/>
    <dgm:cxn modelId="{5E09D070-DFC0-E444-880E-917E4A3D7A2E}" type="presParOf" srcId="{0479D460-1683-4A34-AF25-18E9D6FE9D4D}" destId="{1E0B7915-6BFA-42A5-A2CB-7938A2E3AF38}" srcOrd="6" destOrd="0" presId="urn:microsoft.com/office/officeart/2005/8/layout/lProcess3"/>
    <dgm:cxn modelId="{77806B1B-4D4F-A94B-B8BA-0BE394E0CD1D}" type="presParOf" srcId="{A3725E5F-E652-4BE6-B43D-3146CA96A0DC}" destId="{B80B9680-0B4F-45E1-A7EF-1B257DA06D7A}" srcOrd="5" destOrd="0" presId="urn:microsoft.com/office/officeart/2005/8/layout/lProcess3"/>
    <dgm:cxn modelId="{615EB4FB-20D3-3045-864D-155856A46634}" type="presParOf" srcId="{A3725E5F-E652-4BE6-B43D-3146CA96A0DC}" destId="{8DDB075D-19DB-4CD2-AA09-DC5694104EFC}" srcOrd="6" destOrd="0" presId="urn:microsoft.com/office/officeart/2005/8/layout/lProcess3"/>
    <dgm:cxn modelId="{3673557B-81D9-7241-A024-C01188CBB3F2}" type="presParOf" srcId="{8DDB075D-19DB-4CD2-AA09-DC5694104EFC}" destId="{F2096C00-1261-4C9D-B14E-F600C33F4F4A}" srcOrd="0" destOrd="0" presId="urn:microsoft.com/office/officeart/2005/8/layout/lProcess3"/>
    <dgm:cxn modelId="{CEA79357-B717-A746-AE87-689E97C2317E}" type="presParOf" srcId="{8DDB075D-19DB-4CD2-AA09-DC5694104EFC}" destId="{6F788CE2-E848-4734-85ED-859BC7F3B5FB}" srcOrd="1" destOrd="0" presId="urn:microsoft.com/office/officeart/2005/8/layout/lProcess3"/>
    <dgm:cxn modelId="{768344FB-360B-DA43-9FED-DA955F7DE2BD}" type="presParOf" srcId="{8DDB075D-19DB-4CD2-AA09-DC5694104EFC}" destId="{A8553AC8-68E2-481E-A2B6-406077969D14}"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35693-9CDF-473B-8CD3-0053655B8E25}"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s-MX"/>
        </a:p>
      </dgm:t>
    </dgm:pt>
    <dgm:pt modelId="{CE0680C0-0F4F-4B0A-B77C-0860363399FA}">
      <dgm:prSet phldrT="[Texto]" custT="1"/>
      <dgm:spPr/>
      <dgm:t>
        <a:bodyPr/>
        <a:lstStyle/>
        <a:p>
          <a:r>
            <a:rPr lang="es-MX" sz="2200" dirty="0"/>
            <a:t>CIERRE DEL EJERCICIO 2019</a:t>
          </a:r>
        </a:p>
      </dgm:t>
    </dgm:pt>
    <dgm:pt modelId="{AAB4F7BD-B9F7-430F-8B5E-B754F51D02ED}" type="parTrans" cxnId="{997C096F-B288-4AA6-83D4-5EC2206FDED4}">
      <dgm:prSet/>
      <dgm:spPr/>
      <dgm:t>
        <a:bodyPr/>
        <a:lstStyle/>
        <a:p>
          <a:endParaRPr lang="es-MX"/>
        </a:p>
      </dgm:t>
    </dgm:pt>
    <dgm:pt modelId="{66B9A3BB-A7A8-4A49-A5C5-1CEDED40E915}" type="sibTrans" cxnId="{997C096F-B288-4AA6-83D4-5EC2206FDED4}">
      <dgm:prSet/>
      <dgm:spPr/>
      <dgm:t>
        <a:bodyPr/>
        <a:lstStyle/>
        <a:p>
          <a:endParaRPr lang="es-MX"/>
        </a:p>
      </dgm:t>
    </dgm:pt>
    <dgm:pt modelId="{5B51B40C-FD88-4C3D-8B66-D0E89611AE12}">
      <dgm:prSet phldrT="[Texto]" custT="1"/>
      <dgm:spPr/>
      <dgm:t>
        <a:bodyPr/>
        <a:lstStyle/>
        <a:p>
          <a:r>
            <a:rPr lang="es-MX" sz="2200" dirty="0"/>
            <a:t>Contabilidad Institucional</a:t>
          </a:r>
        </a:p>
      </dgm:t>
    </dgm:pt>
    <dgm:pt modelId="{6D5B3E72-9B0E-4870-8F2B-C1B4AD2E9932}" type="parTrans" cxnId="{4207CB5C-6D91-497C-AA0D-1A11C36FA61B}">
      <dgm:prSet/>
      <dgm:spPr/>
      <dgm:t>
        <a:bodyPr/>
        <a:lstStyle/>
        <a:p>
          <a:endParaRPr lang="es-MX"/>
        </a:p>
      </dgm:t>
    </dgm:pt>
    <dgm:pt modelId="{7A2CBF24-E7B4-4DEA-BCBD-0B9B9FEBF1B5}" type="sibTrans" cxnId="{4207CB5C-6D91-497C-AA0D-1A11C36FA61B}">
      <dgm:prSet/>
      <dgm:spPr/>
      <dgm:t>
        <a:bodyPr/>
        <a:lstStyle/>
        <a:p>
          <a:endParaRPr lang="es-MX"/>
        </a:p>
      </dgm:t>
    </dgm:pt>
    <dgm:pt modelId="{505C265D-8941-48AD-91D3-790D0A4571DD}">
      <dgm:prSet phldrT="[Texto]"/>
      <dgm:spPr/>
      <dgm:t>
        <a:bodyPr/>
        <a:lstStyle/>
        <a:p>
          <a:r>
            <a:rPr lang="es-MX" b="1" dirty="0">
              <a:effectLst/>
            </a:rPr>
            <a:t>Entregar comprobaciones del ejercicio 2019</a:t>
          </a:r>
          <a:endParaRPr lang="es-MX" b="1" dirty="0"/>
        </a:p>
      </dgm:t>
    </dgm:pt>
    <dgm:pt modelId="{055185C0-A9F0-471C-A575-A83B57EED180}" type="parTrans" cxnId="{4892CBBA-4EFB-4C46-BBE5-A2925B6DA36E}">
      <dgm:prSet/>
      <dgm:spPr/>
      <dgm:t>
        <a:bodyPr/>
        <a:lstStyle/>
        <a:p>
          <a:endParaRPr lang="es-MX"/>
        </a:p>
      </dgm:t>
    </dgm:pt>
    <dgm:pt modelId="{FCDB295B-43E4-46AE-9AF6-D8F60922072E}" type="sibTrans" cxnId="{4892CBBA-4EFB-4C46-BBE5-A2925B6DA36E}">
      <dgm:prSet/>
      <dgm:spPr/>
      <dgm:t>
        <a:bodyPr/>
        <a:lstStyle/>
        <a:p>
          <a:endParaRPr lang="es-MX"/>
        </a:p>
      </dgm:t>
    </dgm:pt>
    <dgm:pt modelId="{61E7A5FF-52B9-42D7-B5C7-394513C800ED}">
      <dgm:prSet/>
      <dgm:spPr/>
      <dgm:t>
        <a:bodyPr/>
        <a:lstStyle/>
        <a:p>
          <a:pPr algn="l"/>
          <a:r>
            <a:rPr lang="es-MX" b="0" dirty="0"/>
            <a:t>Fecha límite para el registro de las operaciones que afecten el ejercicio 2019</a:t>
          </a:r>
        </a:p>
      </dgm:t>
    </dgm:pt>
    <dgm:pt modelId="{606B560B-C6CE-49D6-A652-7D723680B18D}" type="parTrans" cxnId="{461FC7E9-4AEC-46C2-9F84-2128271E9C1C}">
      <dgm:prSet/>
      <dgm:spPr/>
      <dgm:t>
        <a:bodyPr/>
        <a:lstStyle/>
        <a:p>
          <a:endParaRPr lang="es-MX"/>
        </a:p>
      </dgm:t>
    </dgm:pt>
    <dgm:pt modelId="{6E74F1C5-55C2-4A3A-BABA-74CFE120A75C}" type="sibTrans" cxnId="{461FC7E9-4AEC-46C2-9F84-2128271E9C1C}">
      <dgm:prSet/>
      <dgm:spPr/>
      <dgm:t>
        <a:bodyPr/>
        <a:lstStyle/>
        <a:p>
          <a:endParaRPr lang="es-MX"/>
        </a:p>
      </dgm:t>
    </dgm:pt>
    <dgm:pt modelId="{46C7AAB3-8300-4845-9BB9-E6D4EB28F96C}">
      <dgm:prSet phldrT="[Texto]" custT="1"/>
      <dgm:spPr/>
      <dgm:t>
        <a:bodyPr/>
        <a:lstStyle/>
        <a:p>
          <a:r>
            <a:rPr lang="es-MX" sz="2200" dirty="0"/>
            <a:t>Obligaciones</a:t>
          </a:r>
          <a:r>
            <a:rPr lang="es-MX" sz="3100" dirty="0"/>
            <a:t> </a:t>
          </a:r>
          <a:r>
            <a:rPr lang="es-MX" sz="2200" dirty="0"/>
            <a:t>Fiscales</a:t>
          </a:r>
        </a:p>
      </dgm:t>
    </dgm:pt>
    <dgm:pt modelId="{58713E4D-F5D9-4A4D-BBB6-529457E4166B}" type="parTrans" cxnId="{67028824-C2D2-46E6-81A1-F3046AF59C49}">
      <dgm:prSet/>
      <dgm:spPr/>
      <dgm:t>
        <a:bodyPr/>
        <a:lstStyle/>
        <a:p>
          <a:endParaRPr lang="es-MX"/>
        </a:p>
      </dgm:t>
    </dgm:pt>
    <dgm:pt modelId="{6BB82C4B-A930-41CC-9966-2E9DFCEF6EA0}" type="sibTrans" cxnId="{67028824-C2D2-46E6-81A1-F3046AF59C49}">
      <dgm:prSet/>
      <dgm:spPr/>
      <dgm:t>
        <a:bodyPr/>
        <a:lstStyle/>
        <a:p>
          <a:endParaRPr lang="es-MX"/>
        </a:p>
      </dgm:t>
    </dgm:pt>
    <dgm:pt modelId="{B346EF2C-31E0-41E6-B2B6-578246824119}">
      <dgm:prSet/>
      <dgm:spPr/>
      <dgm:t>
        <a:bodyPr/>
        <a:lstStyle/>
        <a:p>
          <a:r>
            <a:rPr lang="es-MX" b="1" dirty="0"/>
            <a:t>Enviar el informe de impuestos y retenciones</a:t>
          </a:r>
          <a:r>
            <a:rPr lang="es-MX" dirty="0"/>
            <a:t>, correspondiente al mes de diciembre de 2019.</a:t>
          </a:r>
        </a:p>
      </dgm:t>
    </dgm:pt>
    <dgm:pt modelId="{4B77D3F5-A509-4FE0-937C-B16FE9A8D5FE}" type="parTrans" cxnId="{25C96111-058C-46AC-A2B0-3EB615A30933}">
      <dgm:prSet/>
      <dgm:spPr/>
      <dgm:t>
        <a:bodyPr/>
        <a:lstStyle/>
        <a:p>
          <a:endParaRPr lang="es-MX"/>
        </a:p>
      </dgm:t>
    </dgm:pt>
    <dgm:pt modelId="{62229944-D48D-4CC2-A7A5-AE547F08D0E8}" type="sibTrans" cxnId="{25C96111-058C-46AC-A2B0-3EB615A30933}">
      <dgm:prSet/>
      <dgm:spPr/>
      <dgm:t>
        <a:bodyPr/>
        <a:lstStyle/>
        <a:p>
          <a:endParaRPr lang="es-MX"/>
        </a:p>
      </dgm:t>
    </dgm:pt>
    <dgm:pt modelId="{F59ABC73-1B4F-484A-8C4E-207D7BD0E73F}">
      <dgm:prSet phldrT="[Texto]"/>
      <dgm:spPr/>
      <dgm:t>
        <a:bodyPr/>
        <a:lstStyle/>
        <a:p>
          <a:r>
            <a:rPr lang="es-MX" b="1" dirty="0">
              <a:effectLst/>
            </a:rPr>
            <a:t>Cierre del ejercicio </a:t>
          </a:r>
          <a:r>
            <a:rPr lang="es-MX" dirty="0">
              <a:effectLst/>
            </a:rPr>
            <a:t>presupuestal y financiero </a:t>
          </a:r>
          <a:r>
            <a:rPr lang="es-MX" b="1" dirty="0">
              <a:effectLst/>
            </a:rPr>
            <a:t>2019</a:t>
          </a:r>
          <a:r>
            <a:rPr lang="es-MX" dirty="0">
              <a:effectLst/>
            </a:rPr>
            <a:t>. </a:t>
          </a:r>
          <a:endParaRPr lang="es-MX" dirty="0"/>
        </a:p>
      </dgm:t>
    </dgm:pt>
    <dgm:pt modelId="{4C895862-5F0D-4417-96D8-8B34EF87EB2A}" type="parTrans" cxnId="{E47C00A2-DF86-46C7-9031-D3D40B631000}">
      <dgm:prSet/>
      <dgm:spPr/>
      <dgm:t>
        <a:bodyPr/>
        <a:lstStyle/>
        <a:p>
          <a:endParaRPr lang="es-MX"/>
        </a:p>
      </dgm:t>
    </dgm:pt>
    <dgm:pt modelId="{ACECBD2E-C79F-4159-9F56-8664F6AFDACE}" type="sibTrans" cxnId="{E47C00A2-DF86-46C7-9031-D3D40B631000}">
      <dgm:prSet/>
      <dgm:spPr/>
      <dgm:t>
        <a:bodyPr/>
        <a:lstStyle/>
        <a:p>
          <a:endParaRPr lang="es-MX"/>
        </a:p>
      </dgm:t>
    </dgm:pt>
    <dgm:pt modelId="{BF1ABB59-3FA1-4F6E-A859-5463FD9F5730}">
      <dgm:prSet phldrT="[Texto]"/>
      <dgm:spPr/>
      <dgm:t>
        <a:bodyPr/>
        <a:lstStyle/>
        <a:p>
          <a:r>
            <a:rPr lang="es-MX" b="1" dirty="0">
              <a:effectLst/>
            </a:rPr>
            <a:t>Enviar</a:t>
          </a:r>
          <a:r>
            <a:rPr lang="es-MX" dirty="0">
              <a:effectLst/>
            </a:rPr>
            <a:t> las </a:t>
          </a:r>
          <a:r>
            <a:rPr lang="es-MX" b="1" dirty="0">
              <a:effectLst/>
            </a:rPr>
            <a:t>conciliaciones bancarias </a:t>
          </a:r>
          <a:r>
            <a:rPr lang="es-MX" dirty="0">
              <a:effectLst/>
            </a:rPr>
            <a:t>de las cuentas ejecutoras por los meses de noviembre y diciembre. </a:t>
          </a:r>
          <a:endParaRPr lang="es-MX" dirty="0"/>
        </a:p>
      </dgm:t>
    </dgm:pt>
    <dgm:pt modelId="{1CC31105-D5F8-4F1E-AEF8-695F5C5566DF}" type="parTrans" cxnId="{2A9BE02D-B31F-4FCB-9297-FF69248C3A59}">
      <dgm:prSet/>
      <dgm:spPr/>
      <dgm:t>
        <a:bodyPr/>
        <a:lstStyle/>
        <a:p>
          <a:endParaRPr lang="es-MX"/>
        </a:p>
      </dgm:t>
    </dgm:pt>
    <dgm:pt modelId="{A232B49C-ACC3-42C7-8526-450DB6E7E6DF}" type="sibTrans" cxnId="{2A9BE02D-B31F-4FCB-9297-FF69248C3A59}">
      <dgm:prSet/>
      <dgm:spPr/>
      <dgm:t>
        <a:bodyPr/>
        <a:lstStyle/>
        <a:p>
          <a:endParaRPr lang="es-MX"/>
        </a:p>
      </dgm:t>
    </dgm:pt>
    <dgm:pt modelId="{A3725E5F-E652-4BE6-B43D-3146CA96A0DC}" type="pres">
      <dgm:prSet presAssocID="{70235693-9CDF-473B-8CD3-0053655B8E25}" presName="Name0" presStyleCnt="0">
        <dgm:presLayoutVars>
          <dgm:chPref val="3"/>
          <dgm:dir/>
          <dgm:animLvl val="lvl"/>
          <dgm:resizeHandles/>
        </dgm:presLayoutVars>
      </dgm:prSet>
      <dgm:spPr/>
    </dgm:pt>
    <dgm:pt modelId="{0479D460-1683-4A34-AF25-18E9D6FE9D4D}" type="pres">
      <dgm:prSet presAssocID="{5B51B40C-FD88-4C3D-8B66-D0E89611AE12}" presName="horFlow" presStyleCnt="0"/>
      <dgm:spPr/>
    </dgm:pt>
    <dgm:pt modelId="{D7454DDC-D483-4975-8892-40919BB31953}" type="pres">
      <dgm:prSet presAssocID="{5B51B40C-FD88-4C3D-8B66-D0E89611AE12}" presName="bigChev" presStyleLbl="node1" presStyleIdx="0" presStyleCnt="3"/>
      <dgm:spPr/>
    </dgm:pt>
    <dgm:pt modelId="{8041DCC4-CC5C-4A68-8722-DE5447F40B9D}" type="pres">
      <dgm:prSet presAssocID="{606B560B-C6CE-49D6-A652-7D723680B18D}" presName="parTrans" presStyleCnt="0"/>
      <dgm:spPr/>
    </dgm:pt>
    <dgm:pt modelId="{29333533-69E7-4961-A1F5-A4B6CD3F6134}" type="pres">
      <dgm:prSet presAssocID="{61E7A5FF-52B9-42D7-B5C7-394513C800ED}" presName="node" presStyleLbl="alignAccFollowNode1" presStyleIdx="0" presStyleCnt="5">
        <dgm:presLayoutVars>
          <dgm:bulletEnabled val="1"/>
        </dgm:presLayoutVars>
      </dgm:prSet>
      <dgm:spPr/>
    </dgm:pt>
    <dgm:pt modelId="{92A880A6-B318-46DC-9CDD-11C24F55BAB7}" type="pres">
      <dgm:prSet presAssocID="{6E74F1C5-55C2-4A3A-BABA-74CFE120A75C}" presName="sibTrans" presStyleCnt="0"/>
      <dgm:spPr/>
    </dgm:pt>
    <dgm:pt modelId="{424C2403-EE8F-429E-8E8D-CE7F953D3C51}" type="pres">
      <dgm:prSet presAssocID="{505C265D-8941-48AD-91D3-790D0A4571DD}" presName="node" presStyleLbl="alignAccFollowNode1" presStyleIdx="1" presStyleCnt="5">
        <dgm:presLayoutVars>
          <dgm:bulletEnabled val="1"/>
        </dgm:presLayoutVars>
      </dgm:prSet>
      <dgm:spPr/>
    </dgm:pt>
    <dgm:pt modelId="{7E4BD241-5BC8-4FF1-B289-1E34CC81399E}" type="pres">
      <dgm:prSet presAssocID="{FCDB295B-43E4-46AE-9AF6-D8F60922072E}" presName="sibTrans" presStyleCnt="0"/>
      <dgm:spPr/>
    </dgm:pt>
    <dgm:pt modelId="{7EB1C80C-F4CE-435A-AC62-304D233A0D5B}" type="pres">
      <dgm:prSet presAssocID="{BF1ABB59-3FA1-4F6E-A859-5463FD9F5730}" presName="node" presStyleLbl="alignAccFollowNode1" presStyleIdx="2" presStyleCnt="5">
        <dgm:presLayoutVars>
          <dgm:bulletEnabled val="1"/>
        </dgm:presLayoutVars>
      </dgm:prSet>
      <dgm:spPr/>
    </dgm:pt>
    <dgm:pt modelId="{B80B9680-0B4F-45E1-A7EF-1B257DA06D7A}" type="pres">
      <dgm:prSet presAssocID="{5B51B40C-FD88-4C3D-8B66-D0E89611AE12}" presName="vSp" presStyleCnt="0"/>
      <dgm:spPr/>
    </dgm:pt>
    <dgm:pt modelId="{CF803393-BF5E-4D36-AA41-7ADAE7B712FD}" type="pres">
      <dgm:prSet presAssocID="{46C7AAB3-8300-4845-9BB9-E6D4EB28F96C}" presName="horFlow" presStyleCnt="0"/>
      <dgm:spPr/>
    </dgm:pt>
    <dgm:pt modelId="{4819513B-50BE-4905-8EE6-9683623234B6}" type="pres">
      <dgm:prSet presAssocID="{46C7AAB3-8300-4845-9BB9-E6D4EB28F96C}" presName="bigChev" presStyleLbl="node1" presStyleIdx="1" presStyleCnt="3"/>
      <dgm:spPr/>
    </dgm:pt>
    <dgm:pt modelId="{C5E25E2C-69DB-4C15-B7FF-527ACAFC9BAF}" type="pres">
      <dgm:prSet presAssocID="{4B77D3F5-A509-4FE0-937C-B16FE9A8D5FE}" presName="parTrans" presStyleCnt="0"/>
      <dgm:spPr/>
    </dgm:pt>
    <dgm:pt modelId="{12FDCA2F-1157-45A3-A58B-538F87BDC140}" type="pres">
      <dgm:prSet presAssocID="{B346EF2C-31E0-41E6-B2B6-578246824119}" presName="node" presStyleLbl="alignAccFollowNode1" presStyleIdx="3" presStyleCnt="5">
        <dgm:presLayoutVars>
          <dgm:bulletEnabled val="1"/>
        </dgm:presLayoutVars>
      </dgm:prSet>
      <dgm:spPr/>
    </dgm:pt>
    <dgm:pt modelId="{3E0ACC89-9C7D-BF4E-87E3-276B5019F2D1}" type="pres">
      <dgm:prSet presAssocID="{46C7AAB3-8300-4845-9BB9-E6D4EB28F96C}" presName="vSp" presStyleCnt="0"/>
      <dgm:spPr/>
    </dgm:pt>
    <dgm:pt modelId="{E1A65C21-F967-4EAB-A6E4-9092D64DF8A8}" type="pres">
      <dgm:prSet presAssocID="{CE0680C0-0F4F-4B0A-B77C-0860363399FA}" presName="horFlow" presStyleCnt="0"/>
      <dgm:spPr/>
    </dgm:pt>
    <dgm:pt modelId="{CAC59C04-37BC-4F0B-B9B1-2BEA0190910E}" type="pres">
      <dgm:prSet presAssocID="{CE0680C0-0F4F-4B0A-B77C-0860363399FA}" presName="bigChev" presStyleLbl="node1" presStyleIdx="2" presStyleCnt="3"/>
      <dgm:spPr/>
    </dgm:pt>
    <dgm:pt modelId="{710DB915-71D0-1442-873C-DEE8636599DA}" type="pres">
      <dgm:prSet presAssocID="{4C895862-5F0D-4417-96D8-8B34EF87EB2A}" presName="parTrans" presStyleCnt="0"/>
      <dgm:spPr/>
    </dgm:pt>
    <dgm:pt modelId="{CCD0EF96-C11D-49B8-BC71-BEBF29BD8A98}" type="pres">
      <dgm:prSet presAssocID="{F59ABC73-1B4F-484A-8C4E-207D7BD0E73F}" presName="node" presStyleLbl="alignAccFollowNode1" presStyleIdx="4" presStyleCnt="5">
        <dgm:presLayoutVars>
          <dgm:bulletEnabled val="1"/>
        </dgm:presLayoutVars>
      </dgm:prSet>
      <dgm:spPr/>
    </dgm:pt>
  </dgm:ptLst>
  <dgm:cxnLst>
    <dgm:cxn modelId="{25C96111-058C-46AC-A2B0-3EB615A30933}" srcId="{46C7AAB3-8300-4845-9BB9-E6D4EB28F96C}" destId="{B346EF2C-31E0-41E6-B2B6-578246824119}" srcOrd="0" destOrd="0" parTransId="{4B77D3F5-A509-4FE0-937C-B16FE9A8D5FE}" sibTransId="{62229944-D48D-4CC2-A7A5-AE547F08D0E8}"/>
    <dgm:cxn modelId="{6E05E715-0BBE-644B-B261-29AFF6192CF8}" type="presOf" srcId="{5B51B40C-FD88-4C3D-8B66-D0E89611AE12}" destId="{D7454DDC-D483-4975-8892-40919BB31953}" srcOrd="0" destOrd="0" presId="urn:microsoft.com/office/officeart/2005/8/layout/lProcess3"/>
    <dgm:cxn modelId="{48FE601D-5DCE-F64C-AB0E-3752ECB84B7F}" type="presOf" srcId="{B346EF2C-31E0-41E6-B2B6-578246824119}" destId="{12FDCA2F-1157-45A3-A58B-538F87BDC140}" srcOrd="0" destOrd="0" presId="urn:microsoft.com/office/officeart/2005/8/layout/lProcess3"/>
    <dgm:cxn modelId="{67028824-C2D2-46E6-81A1-F3046AF59C49}" srcId="{70235693-9CDF-473B-8CD3-0053655B8E25}" destId="{46C7AAB3-8300-4845-9BB9-E6D4EB28F96C}" srcOrd="1" destOrd="0" parTransId="{58713E4D-F5D9-4A4D-BBB6-529457E4166B}" sibTransId="{6BB82C4B-A930-41CC-9966-2E9DFCEF6EA0}"/>
    <dgm:cxn modelId="{2A9BE02D-B31F-4FCB-9297-FF69248C3A59}" srcId="{5B51B40C-FD88-4C3D-8B66-D0E89611AE12}" destId="{BF1ABB59-3FA1-4F6E-A859-5463FD9F5730}" srcOrd="2" destOrd="0" parTransId="{1CC31105-D5F8-4F1E-AEF8-695F5C5566DF}" sibTransId="{A232B49C-ACC3-42C7-8526-450DB6E7E6DF}"/>
    <dgm:cxn modelId="{EB49FB4D-C806-FB4F-94B0-961D49164AFF}" type="presOf" srcId="{46C7AAB3-8300-4845-9BB9-E6D4EB28F96C}" destId="{4819513B-50BE-4905-8EE6-9683623234B6}" srcOrd="0" destOrd="0" presId="urn:microsoft.com/office/officeart/2005/8/layout/lProcess3"/>
    <dgm:cxn modelId="{4207CB5C-6D91-497C-AA0D-1A11C36FA61B}" srcId="{70235693-9CDF-473B-8CD3-0053655B8E25}" destId="{5B51B40C-FD88-4C3D-8B66-D0E89611AE12}" srcOrd="0" destOrd="0" parTransId="{6D5B3E72-9B0E-4870-8F2B-C1B4AD2E9932}" sibTransId="{7A2CBF24-E7B4-4DEA-BCBD-0B9B9FEBF1B5}"/>
    <dgm:cxn modelId="{F3BA766E-E0AA-9B46-8CD4-51E1BD4B63B7}" type="presOf" srcId="{F59ABC73-1B4F-484A-8C4E-207D7BD0E73F}" destId="{CCD0EF96-C11D-49B8-BC71-BEBF29BD8A98}" srcOrd="0" destOrd="0" presId="urn:microsoft.com/office/officeart/2005/8/layout/lProcess3"/>
    <dgm:cxn modelId="{997C096F-B288-4AA6-83D4-5EC2206FDED4}" srcId="{70235693-9CDF-473B-8CD3-0053655B8E25}" destId="{CE0680C0-0F4F-4B0A-B77C-0860363399FA}" srcOrd="2" destOrd="0" parTransId="{AAB4F7BD-B9F7-430F-8B5E-B754F51D02ED}" sibTransId="{66B9A3BB-A7A8-4A49-A5C5-1CEDED40E915}"/>
    <dgm:cxn modelId="{6E0B7F6F-A8E8-DA4C-96DB-B672B205EB56}" type="presOf" srcId="{CE0680C0-0F4F-4B0A-B77C-0860363399FA}" destId="{CAC59C04-37BC-4F0B-B9B1-2BEA0190910E}" srcOrd="0" destOrd="0" presId="urn:microsoft.com/office/officeart/2005/8/layout/lProcess3"/>
    <dgm:cxn modelId="{4A8ED187-4E11-A94D-88BA-97FBBBC1A158}" type="presOf" srcId="{505C265D-8941-48AD-91D3-790D0A4571DD}" destId="{424C2403-EE8F-429E-8E8D-CE7F953D3C51}" srcOrd="0" destOrd="0" presId="urn:microsoft.com/office/officeart/2005/8/layout/lProcess3"/>
    <dgm:cxn modelId="{E47C00A2-DF86-46C7-9031-D3D40B631000}" srcId="{CE0680C0-0F4F-4B0A-B77C-0860363399FA}" destId="{F59ABC73-1B4F-484A-8C4E-207D7BD0E73F}" srcOrd="0" destOrd="0" parTransId="{4C895862-5F0D-4417-96D8-8B34EF87EB2A}" sibTransId="{ACECBD2E-C79F-4159-9F56-8664F6AFDACE}"/>
    <dgm:cxn modelId="{3756A0B0-1283-4D46-B3A2-EED10CA74BD1}" type="presOf" srcId="{70235693-9CDF-473B-8CD3-0053655B8E25}" destId="{A3725E5F-E652-4BE6-B43D-3146CA96A0DC}" srcOrd="0" destOrd="0" presId="urn:microsoft.com/office/officeart/2005/8/layout/lProcess3"/>
    <dgm:cxn modelId="{4892CBBA-4EFB-4C46-BBE5-A2925B6DA36E}" srcId="{5B51B40C-FD88-4C3D-8B66-D0E89611AE12}" destId="{505C265D-8941-48AD-91D3-790D0A4571DD}" srcOrd="1" destOrd="0" parTransId="{055185C0-A9F0-471C-A575-A83B57EED180}" sibTransId="{FCDB295B-43E4-46AE-9AF6-D8F60922072E}"/>
    <dgm:cxn modelId="{A78BEEC2-87DE-2A43-9C65-A4E759AC9003}" type="presOf" srcId="{61E7A5FF-52B9-42D7-B5C7-394513C800ED}" destId="{29333533-69E7-4961-A1F5-A4B6CD3F6134}" srcOrd="0" destOrd="0" presId="urn:microsoft.com/office/officeart/2005/8/layout/lProcess3"/>
    <dgm:cxn modelId="{B95930E9-8E5F-ED45-9414-253467442189}" type="presOf" srcId="{BF1ABB59-3FA1-4F6E-A859-5463FD9F5730}" destId="{7EB1C80C-F4CE-435A-AC62-304D233A0D5B}" srcOrd="0" destOrd="0" presId="urn:microsoft.com/office/officeart/2005/8/layout/lProcess3"/>
    <dgm:cxn modelId="{461FC7E9-4AEC-46C2-9F84-2128271E9C1C}" srcId="{5B51B40C-FD88-4C3D-8B66-D0E89611AE12}" destId="{61E7A5FF-52B9-42D7-B5C7-394513C800ED}" srcOrd="0" destOrd="0" parTransId="{606B560B-C6CE-49D6-A652-7D723680B18D}" sibTransId="{6E74F1C5-55C2-4A3A-BABA-74CFE120A75C}"/>
    <dgm:cxn modelId="{520C7D3B-193E-EB49-B516-4B49292117D3}" type="presParOf" srcId="{A3725E5F-E652-4BE6-B43D-3146CA96A0DC}" destId="{0479D460-1683-4A34-AF25-18E9D6FE9D4D}" srcOrd="0" destOrd="0" presId="urn:microsoft.com/office/officeart/2005/8/layout/lProcess3"/>
    <dgm:cxn modelId="{4369D676-22D2-1343-9CDD-4C9D72771954}" type="presParOf" srcId="{0479D460-1683-4A34-AF25-18E9D6FE9D4D}" destId="{D7454DDC-D483-4975-8892-40919BB31953}" srcOrd="0" destOrd="0" presId="urn:microsoft.com/office/officeart/2005/8/layout/lProcess3"/>
    <dgm:cxn modelId="{91AF6E96-5FF3-EC4C-B1E4-202C560A5D09}" type="presParOf" srcId="{0479D460-1683-4A34-AF25-18E9D6FE9D4D}" destId="{8041DCC4-CC5C-4A68-8722-DE5447F40B9D}" srcOrd="1" destOrd="0" presId="urn:microsoft.com/office/officeart/2005/8/layout/lProcess3"/>
    <dgm:cxn modelId="{2579648D-5FFC-9D43-AC78-10B5AAA11CC5}" type="presParOf" srcId="{0479D460-1683-4A34-AF25-18E9D6FE9D4D}" destId="{29333533-69E7-4961-A1F5-A4B6CD3F6134}" srcOrd="2" destOrd="0" presId="urn:microsoft.com/office/officeart/2005/8/layout/lProcess3"/>
    <dgm:cxn modelId="{545B25EE-0E1E-8547-BE29-9FBF9AD7E614}" type="presParOf" srcId="{0479D460-1683-4A34-AF25-18E9D6FE9D4D}" destId="{92A880A6-B318-46DC-9CDD-11C24F55BAB7}" srcOrd="3" destOrd="0" presId="urn:microsoft.com/office/officeart/2005/8/layout/lProcess3"/>
    <dgm:cxn modelId="{ED3544A1-8EB5-AC41-9C75-6FE52CC3996C}" type="presParOf" srcId="{0479D460-1683-4A34-AF25-18E9D6FE9D4D}" destId="{424C2403-EE8F-429E-8E8D-CE7F953D3C51}" srcOrd="4" destOrd="0" presId="urn:microsoft.com/office/officeart/2005/8/layout/lProcess3"/>
    <dgm:cxn modelId="{771F0D4E-96BD-F244-BA6A-6FCF3368D0A1}" type="presParOf" srcId="{0479D460-1683-4A34-AF25-18E9D6FE9D4D}" destId="{7E4BD241-5BC8-4FF1-B289-1E34CC81399E}" srcOrd="5" destOrd="0" presId="urn:microsoft.com/office/officeart/2005/8/layout/lProcess3"/>
    <dgm:cxn modelId="{70BCF760-22D8-7946-94DF-E1B6EBC2A96F}" type="presParOf" srcId="{0479D460-1683-4A34-AF25-18E9D6FE9D4D}" destId="{7EB1C80C-F4CE-435A-AC62-304D233A0D5B}" srcOrd="6" destOrd="0" presId="urn:microsoft.com/office/officeart/2005/8/layout/lProcess3"/>
    <dgm:cxn modelId="{9B7C150E-7BEB-4A47-AAA5-D893792F7477}" type="presParOf" srcId="{A3725E5F-E652-4BE6-B43D-3146CA96A0DC}" destId="{B80B9680-0B4F-45E1-A7EF-1B257DA06D7A}" srcOrd="1" destOrd="0" presId="urn:microsoft.com/office/officeart/2005/8/layout/lProcess3"/>
    <dgm:cxn modelId="{4DF693E4-BEC5-6E44-92CD-B32A11D61FDB}" type="presParOf" srcId="{A3725E5F-E652-4BE6-B43D-3146CA96A0DC}" destId="{CF803393-BF5E-4D36-AA41-7ADAE7B712FD}" srcOrd="2" destOrd="0" presId="urn:microsoft.com/office/officeart/2005/8/layout/lProcess3"/>
    <dgm:cxn modelId="{06B159CC-12CF-834D-8891-9DD1D4A4B3C3}" type="presParOf" srcId="{CF803393-BF5E-4D36-AA41-7ADAE7B712FD}" destId="{4819513B-50BE-4905-8EE6-9683623234B6}" srcOrd="0" destOrd="0" presId="urn:microsoft.com/office/officeart/2005/8/layout/lProcess3"/>
    <dgm:cxn modelId="{A862C2BD-3D4C-E240-944F-4821B7A04474}" type="presParOf" srcId="{CF803393-BF5E-4D36-AA41-7ADAE7B712FD}" destId="{C5E25E2C-69DB-4C15-B7FF-527ACAFC9BAF}" srcOrd="1" destOrd="0" presId="urn:microsoft.com/office/officeart/2005/8/layout/lProcess3"/>
    <dgm:cxn modelId="{F4D75193-13F5-AC4B-9229-213CA78376DE}" type="presParOf" srcId="{CF803393-BF5E-4D36-AA41-7ADAE7B712FD}" destId="{12FDCA2F-1157-45A3-A58B-538F87BDC140}" srcOrd="2" destOrd="0" presId="urn:microsoft.com/office/officeart/2005/8/layout/lProcess3"/>
    <dgm:cxn modelId="{A642810D-463E-FC40-A6C3-1C3E7E598B8D}" type="presParOf" srcId="{A3725E5F-E652-4BE6-B43D-3146CA96A0DC}" destId="{3E0ACC89-9C7D-BF4E-87E3-276B5019F2D1}" srcOrd="3" destOrd="0" presId="urn:microsoft.com/office/officeart/2005/8/layout/lProcess3"/>
    <dgm:cxn modelId="{0059424F-D5B0-D040-8781-023B38BEAE1D}" type="presParOf" srcId="{A3725E5F-E652-4BE6-B43D-3146CA96A0DC}" destId="{E1A65C21-F967-4EAB-A6E4-9092D64DF8A8}" srcOrd="4" destOrd="0" presId="urn:microsoft.com/office/officeart/2005/8/layout/lProcess3"/>
    <dgm:cxn modelId="{A9ABDB3E-227A-B54D-B479-E01CB18AE2DA}" type="presParOf" srcId="{E1A65C21-F967-4EAB-A6E4-9092D64DF8A8}" destId="{CAC59C04-37BC-4F0B-B9B1-2BEA0190910E}" srcOrd="0" destOrd="0" presId="urn:microsoft.com/office/officeart/2005/8/layout/lProcess3"/>
    <dgm:cxn modelId="{E7EDA791-9292-7340-AF7A-17AD9473CA59}" type="presParOf" srcId="{E1A65C21-F967-4EAB-A6E4-9092D64DF8A8}" destId="{710DB915-71D0-1442-873C-DEE8636599DA}" srcOrd="1" destOrd="0" presId="urn:microsoft.com/office/officeart/2005/8/layout/lProcess3"/>
    <dgm:cxn modelId="{FE6C884A-FCB9-F249-BE0B-42CFF3C06CE7}" type="presParOf" srcId="{E1A65C21-F967-4EAB-A6E4-9092D64DF8A8}" destId="{CCD0EF96-C11D-49B8-BC71-BEBF29BD8A9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CC283-1F3E-48AA-B368-9780024273BB}">
      <dsp:nvSpPr>
        <dsp:cNvPr id="0" name=""/>
        <dsp:cNvSpPr/>
      </dsp:nvSpPr>
      <dsp:spPr>
        <a:xfrm>
          <a:off x="3793061" y="950"/>
          <a:ext cx="6309360" cy="1612504"/>
        </a:xfrm>
        <a:prstGeom prst="rightArrow">
          <a:avLst>
            <a:gd name="adj1" fmla="val 75000"/>
            <a:gd name="adj2" fmla="val 50000"/>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00075">
            <a:lnSpc>
              <a:spcPct val="90000"/>
            </a:lnSpc>
            <a:spcBef>
              <a:spcPct val="0"/>
            </a:spcBef>
            <a:spcAft>
              <a:spcPct val="15000"/>
            </a:spcAft>
            <a:buChar char="•"/>
          </a:pPr>
          <a:r>
            <a:rPr lang="es-MX" sz="1350" kern="1200" dirty="0"/>
            <a:t>El tercero deberá solicitar el CFDI que comprueba la erogación realizada, con la clave del RFC de la Institución.</a:t>
          </a:r>
        </a:p>
        <a:p>
          <a:pPr marL="114300" lvl="1" indent="-114300" algn="l" defTabSz="600075">
            <a:lnSpc>
              <a:spcPct val="90000"/>
            </a:lnSpc>
            <a:spcBef>
              <a:spcPct val="0"/>
            </a:spcBef>
            <a:spcAft>
              <a:spcPct val="15000"/>
            </a:spcAft>
            <a:buChar char="•"/>
          </a:pPr>
          <a:r>
            <a:rPr lang="es-MX" sz="1350" kern="1200" dirty="0"/>
            <a:t>El reintegro de las erogaciones realizadas por cuenta de la Institución, deberá hacerse con cheque nominativo a favor del tercero que realizó el pago por cuenta de la Institución, sin cambiar los importes consignados en el CFDI.</a:t>
          </a:r>
        </a:p>
      </dsp:txBody>
      <dsp:txXfrm>
        <a:off x="3793061" y="202513"/>
        <a:ext cx="5704671" cy="1209378"/>
      </dsp:txXfrm>
    </dsp:sp>
    <dsp:sp modelId="{4B0F0AF0-D892-4C5A-A51B-02388C134D60}">
      <dsp:nvSpPr>
        <dsp:cNvPr id="0" name=""/>
        <dsp:cNvSpPr/>
      </dsp:nvSpPr>
      <dsp:spPr>
        <a:xfrm>
          <a:off x="413178" y="153223"/>
          <a:ext cx="3379882" cy="1307959"/>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bg2">
                  <a:lumMod val="10000"/>
                </a:schemeClr>
              </a:solidFill>
            </a:rPr>
            <a:t>1.Cuando los terceros</a:t>
          </a:r>
          <a:r>
            <a:rPr lang="es-MX" sz="1600" kern="1200" baseline="30000" dirty="0">
              <a:solidFill>
                <a:schemeClr val="bg2">
                  <a:lumMod val="10000"/>
                </a:schemeClr>
              </a:solidFill>
            </a:rPr>
            <a:t>1</a:t>
          </a:r>
          <a:r>
            <a:rPr lang="es-MX" sz="1600" kern="1200" dirty="0">
              <a:solidFill>
                <a:schemeClr val="bg2">
                  <a:lumMod val="10000"/>
                </a:schemeClr>
              </a:solidFill>
            </a:rPr>
            <a:t> realizan  las erogaciones con sus propios recursos y los importes de las mismas les son reintegrados con posterioridad.</a:t>
          </a:r>
        </a:p>
      </dsp:txBody>
      <dsp:txXfrm>
        <a:off x="477027" y="217072"/>
        <a:ext cx="3252184" cy="1180261"/>
      </dsp:txXfrm>
    </dsp:sp>
    <dsp:sp modelId="{6E11E334-A100-4C74-8CEA-C418434B405D}">
      <dsp:nvSpPr>
        <dsp:cNvPr id="0" name=""/>
        <dsp:cNvSpPr/>
      </dsp:nvSpPr>
      <dsp:spPr>
        <a:xfrm>
          <a:off x="3431634" y="1766428"/>
          <a:ext cx="7083965" cy="2665955"/>
        </a:xfrm>
        <a:prstGeom prst="rightArrow">
          <a:avLst>
            <a:gd name="adj1" fmla="val 75000"/>
            <a:gd name="adj2" fmla="val 50000"/>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00075">
            <a:lnSpc>
              <a:spcPct val="90000"/>
            </a:lnSpc>
            <a:spcBef>
              <a:spcPct val="0"/>
            </a:spcBef>
            <a:spcAft>
              <a:spcPct val="15000"/>
            </a:spcAft>
            <a:buChar char="•"/>
          </a:pPr>
          <a:r>
            <a:rPr lang="es-MX" sz="1350" kern="1200" dirty="0"/>
            <a:t>La Institución deberá entregar los recursos mediante cheque nominativo a favor del tercero</a:t>
          </a:r>
          <a:r>
            <a:rPr lang="es-MX" sz="1350" kern="1200" baseline="30000" dirty="0"/>
            <a:t>.</a:t>
          </a:r>
          <a:endParaRPr lang="es-MX" sz="1350" kern="1200" dirty="0"/>
        </a:p>
        <a:p>
          <a:pPr marL="114300" lvl="1" indent="-114300" algn="l" defTabSz="600075">
            <a:lnSpc>
              <a:spcPct val="90000"/>
            </a:lnSpc>
            <a:spcBef>
              <a:spcPct val="0"/>
            </a:spcBef>
            <a:spcAft>
              <a:spcPct val="15000"/>
            </a:spcAft>
            <a:buChar char="•"/>
          </a:pPr>
          <a:r>
            <a:rPr lang="es-MX" sz="1350" kern="1200" dirty="0"/>
            <a:t>El tercero deberá depositarlo en una cuenta independiente y solamente dedicada  para realizar las erogaciones por cuenta de la Institución.</a:t>
          </a:r>
        </a:p>
        <a:p>
          <a:pPr marL="114300" lvl="1" indent="-114300" algn="l" defTabSz="600075">
            <a:lnSpc>
              <a:spcPct val="90000"/>
            </a:lnSpc>
            <a:spcBef>
              <a:spcPct val="0"/>
            </a:spcBef>
            <a:spcAft>
              <a:spcPct val="15000"/>
            </a:spcAft>
            <a:buChar char="•"/>
          </a:pPr>
          <a:r>
            <a:rPr lang="es-MX" sz="1350" kern="1200" dirty="0"/>
            <a:t>El tercero deberá solicitar CFDI con la clave del RFC de la Institución.</a:t>
          </a:r>
        </a:p>
        <a:p>
          <a:pPr marL="114300" lvl="1" indent="-114300" algn="l" defTabSz="600075">
            <a:lnSpc>
              <a:spcPct val="90000"/>
            </a:lnSpc>
            <a:spcBef>
              <a:spcPct val="0"/>
            </a:spcBef>
            <a:spcAft>
              <a:spcPct val="15000"/>
            </a:spcAft>
            <a:buChar char="•"/>
          </a:pPr>
          <a:r>
            <a:rPr lang="es-MX" sz="1350" kern="1200" dirty="0"/>
            <a:t>En caso de existir remanente de recursos, el tercero deberá reintegrarlo a la Institución, de la misma forma en que le fue proporcionado el recurso.</a:t>
          </a:r>
        </a:p>
        <a:p>
          <a:pPr marL="114300" lvl="1" indent="-114300" algn="l" defTabSz="600075">
            <a:lnSpc>
              <a:spcPct val="90000"/>
            </a:lnSpc>
            <a:spcBef>
              <a:spcPct val="0"/>
            </a:spcBef>
            <a:spcAft>
              <a:spcPct val="15000"/>
            </a:spcAft>
            <a:buChar char="•"/>
          </a:pPr>
          <a:r>
            <a:rPr lang="es-MX" sz="1350" kern="1200" dirty="0"/>
            <a:t>Los recursos que se proporcionen por la Institución, deberán ser usados para realizar los pagos por su cuenta o reintegrarlos a más tardar al 31 de diciembre de año en que el recurso le fue proporcionado por la Institución.</a:t>
          </a:r>
        </a:p>
      </dsp:txBody>
      <dsp:txXfrm>
        <a:off x="3431634" y="2099672"/>
        <a:ext cx="6084232" cy="1999467"/>
      </dsp:txXfrm>
    </dsp:sp>
    <dsp:sp modelId="{705F9245-D595-48CF-A09A-8246B52C8532}">
      <dsp:nvSpPr>
        <dsp:cNvPr id="0" name=""/>
        <dsp:cNvSpPr/>
      </dsp:nvSpPr>
      <dsp:spPr>
        <a:xfrm>
          <a:off x="0" y="2397170"/>
          <a:ext cx="3430852" cy="1328365"/>
        </a:xfrm>
        <a:prstGeom prst="roundRect">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MX" sz="1600" kern="1200" dirty="0">
              <a:solidFill>
                <a:schemeClr val="bg2">
                  <a:lumMod val="10000"/>
                </a:schemeClr>
              </a:solidFill>
            </a:rPr>
            <a:t>2.Cuando la Institución de manera previa a la realización de las operaciones, proporcione el recurso al tercero</a:t>
          </a:r>
          <a:r>
            <a:rPr lang="es-MX" sz="1600" kern="1200" baseline="30000" dirty="0">
              <a:solidFill>
                <a:schemeClr val="bg2">
                  <a:lumMod val="10000"/>
                </a:schemeClr>
              </a:solidFill>
            </a:rPr>
            <a:t>1</a:t>
          </a:r>
          <a:r>
            <a:rPr lang="es-MX" sz="1600" kern="1200" dirty="0">
              <a:solidFill>
                <a:schemeClr val="bg2">
                  <a:lumMod val="10000"/>
                </a:schemeClr>
              </a:solidFill>
            </a:rPr>
            <a:t>:</a:t>
          </a:r>
        </a:p>
      </dsp:txBody>
      <dsp:txXfrm>
        <a:off x="64845" y="2462015"/>
        <a:ext cx="3301162" cy="1198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99C58-3F02-4486-B281-50E98CB37673}">
      <dsp:nvSpPr>
        <dsp:cNvPr id="0" name=""/>
        <dsp:cNvSpPr/>
      </dsp:nvSpPr>
      <dsp:spPr>
        <a:xfrm>
          <a:off x="1400" y="216308"/>
          <a:ext cx="2796220" cy="111848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MX" sz="2000" kern="1200" dirty="0"/>
            <a:t>Financiamiento </a:t>
          </a:r>
        </a:p>
      </dsp:txBody>
      <dsp:txXfrm>
        <a:off x="560644" y="216308"/>
        <a:ext cx="1677732" cy="1118488"/>
      </dsp:txXfrm>
    </dsp:sp>
    <dsp:sp modelId="{C0270D5E-533D-47D5-978A-DA6430ABE807}">
      <dsp:nvSpPr>
        <dsp:cNvPr id="0" name=""/>
        <dsp:cNvSpPr/>
      </dsp:nvSpPr>
      <dsp:spPr>
        <a:xfrm>
          <a:off x="2434111" y="311379"/>
          <a:ext cx="2320862" cy="928345"/>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es-MX" sz="950" kern="1200" dirty="0"/>
            <a:t>Depósitos o transferencias bancarias que correspondan a reintegros de recursos no devengados. </a:t>
          </a:r>
        </a:p>
      </dsp:txBody>
      <dsp:txXfrm>
        <a:off x="2898284" y="311379"/>
        <a:ext cx="1392517" cy="928345"/>
      </dsp:txXfrm>
    </dsp:sp>
    <dsp:sp modelId="{5109B7BC-17A4-4D2A-95BA-5489B9E2C1C8}">
      <dsp:nvSpPr>
        <dsp:cNvPr id="0" name=""/>
        <dsp:cNvSpPr/>
      </dsp:nvSpPr>
      <dsp:spPr>
        <a:xfrm>
          <a:off x="4430053" y="311379"/>
          <a:ext cx="2320862" cy="928345"/>
        </a:xfrm>
        <a:prstGeom prst="chevron">
          <a:avLst/>
        </a:prstGeom>
        <a:solidFill>
          <a:schemeClr val="accent2">
            <a:tint val="40000"/>
            <a:alpha val="90000"/>
            <a:hueOff val="-94358"/>
            <a:satOff val="-8372"/>
            <a:lumOff val="-85"/>
            <a:alphaOff val="0"/>
          </a:schemeClr>
        </a:solidFill>
        <a:ln w="12700" cap="flat" cmpd="sng" algn="ctr">
          <a:solidFill>
            <a:schemeClr val="accent2">
              <a:tint val="40000"/>
              <a:alpha val="90000"/>
              <a:hueOff val="-94358"/>
              <a:satOff val="-8372"/>
              <a:lumOff val="-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es-MX" sz="950" kern="1200" dirty="0">
              <a:effectLst/>
            </a:rPr>
            <a:t>Notificar mediante oficio a la Unidad de Ingresos  de la Dirección de Finanzas,  los reintegros realizados que requieran validación, así como las reclasificaciones de ingresos</a:t>
          </a:r>
          <a:endParaRPr lang="es-MX" sz="950" kern="1200" dirty="0"/>
        </a:p>
      </dsp:txBody>
      <dsp:txXfrm>
        <a:off x="4894226" y="311379"/>
        <a:ext cx="1392517" cy="928345"/>
      </dsp:txXfrm>
    </dsp:sp>
    <dsp:sp modelId="{CAC59C04-37BC-4F0B-B9B1-2BEA0190910E}">
      <dsp:nvSpPr>
        <dsp:cNvPr id="0" name=""/>
        <dsp:cNvSpPr/>
      </dsp:nvSpPr>
      <dsp:spPr>
        <a:xfrm>
          <a:off x="1400" y="1491384"/>
          <a:ext cx="2796220" cy="1118488"/>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MX" sz="2000" kern="1200" dirty="0"/>
            <a:t>Gasto Operativo</a:t>
          </a:r>
        </a:p>
      </dsp:txBody>
      <dsp:txXfrm>
        <a:off x="560644" y="1491384"/>
        <a:ext cx="1677732" cy="1118488"/>
      </dsp:txXfrm>
    </dsp:sp>
    <dsp:sp modelId="{E4DAE493-5C8B-4D05-8E67-3A980928B979}">
      <dsp:nvSpPr>
        <dsp:cNvPr id="0" name=""/>
        <dsp:cNvSpPr/>
      </dsp:nvSpPr>
      <dsp:spPr>
        <a:xfrm>
          <a:off x="2434111" y="1586455"/>
          <a:ext cx="2320862" cy="928345"/>
        </a:xfrm>
        <a:prstGeom prst="chevron">
          <a:avLst/>
        </a:prstGeom>
        <a:solidFill>
          <a:schemeClr val="accent2">
            <a:tint val="40000"/>
            <a:alpha val="90000"/>
            <a:hueOff val="-188717"/>
            <a:satOff val="-16744"/>
            <a:lumOff val="-171"/>
            <a:alphaOff val="0"/>
          </a:schemeClr>
        </a:solidFill>
        <a:ln w="12700" cap="flat" cmpd="sng" algn="ctr">
          <a:solidFill>
            <a:schemeClr val="accent2">
              <a:tint val="40000"/>
              <a:alpha val="90000"/>
              <a:hueOff val="-188717"/>
              <a:satOff val="-16744"/>
              <a:lumOff val="-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MX" sz="800" b="1" kern="1200" dirty="0">
              <a:effectLst/>
            </a:rPr>
            <a:t>Registrar</a:t>
          </a:r>
          <a:r>
            <a:rPr lang="es-MX" sz="800" b="1" kern="1200" baseline="0" dirty="0">
              <a:effectLst/>
            </a:rPr>
            <a:t> </a:t>
          </a:r>
          <a:r>
            <a:rPr lang="es-MX" sz="800" b="1" kern="1200" dirty="0">
              <a:effectLst/>
            </a:rPr>
            <a:t>y programar </a:t>
          </a:r>
          <a:r>
            <a:rPr lang="es-MX" sz="800" kern="1200" dirty="0">
              <a:effectLst/>
            </a:rPr>
            <a:t>las </a:t>
          </a:r>
          <a:r>
            <a:rPr lang="es-MX" sz="800" b="1" kern="1200" dirty="0">
              <a:effectLst/>
            </a:rPr>
            <a:t>solicitudes de recursos</a:t>
          </a:r>
          <a:r>
            <a:rPr lang="es-MX" sz="800" kern="1200" dirty="0">
              <a:effectLst/>
            </a:rPr>
            <a:t>, debiendo notificar a la Unidad de Egresos  de la Dirección de Finanzas.</a:t>
          </a:r>
          <a:endParaRPr lang="es-MX" sz="800" kern="1200" dirty="0"/>
        </a:p>
      </dsp:txBody>
      <dsp:txXfrm>
        <a:off x="2898284" y="1586455"/>
        <a:ext cx="1392517" cy="928345"/>
      </dsp:txXfrm>
    </dsp:sp>
    <dsp:sp modelId="{02AC440E-E4AB-4B75-B269-706EBFC74717}">
      <dsp:nvSpPr>
        <dsp:cNvPr id="0" name=""/>
        <dsp:cNvSpPr/>
      </dsp:nvSpPr>
      <dsp:spPr>
        <a:xfrm>
          <a:off x="4430053" y="1586455"/>
          <a:ext cx="2320862" cy="928345"/>
        </a:xfrm>
        <a:prstGeom prst="chevron">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es-MX" sz="950" b="1" kern="1200" dirty="0">
              <a:effectLst/>
            </a:rPr>
            <a:t>Transferencia de recursos </a:t>
          </a:r>
          <a:r>
            <a:rPr lang="es-MX" sz="950" kern="1200" dirty="0">
              <a:effectLst/>
            </a:rPr>
            <a:t>a las cuentas bancarias , de la programación enviada a más tardar el </a:t>
          </a:r>
          <a:r>
            <a:rPr lang="es-MX" sz="950" b="1" kern="1200" dirty="0">
              <a:effectLst/>
            </a:rPr>
            <a:t>31 de octubre</a:t>
          </a:r>
          <a:r>
            <a:rPr lang="es-MX" sz="950" kern="1200" dirty="0">
              <a:effectLst/>
            </a:rPr>
            <a:t>. </a:t>
          </a:r>
          <a:endParaRPr lang="es-MX" sz="950" kern="1200" dirty="0"/>
        </a:p>
      </dsp:txBody>
      <dsp:txXfrm>
        <a:off x="4894226" y="1586455"/>
        <a:ext cx="1392517" cy="928345"/>
      </dsp:txXfrm>
    </dsp:sp>
    <dsp:sp modelId="{942058D9-96ED-C34E-8A16-2C94E1BE297C}">
      <dsp:nvSpPr>
        <dsp:cNvPr id="0" name=""/>
        <dsp:cNvSpPr/>
      </dsp:nvSpPr>
      <dsp:spPr>
        <a:xfrm>
          <a:off x="6425995" y="1586455"/>
          <a:ext cx="2320862" cy="928345"/>
        </a:xfrm>
        <a:prstGeom prst="chevron">
          <a:avLst/>
        </a:prstGeom>
        <a:solidFill>
          <a:schemeClr val="accent2">
            <a:tint val="40000"/>
            <a:alpha val="90000"/>
            <a:hueOff val="-377434"/>
            <a:satOff val="-33487"/>
            <a:lumOff val="-342"/>
            <a:alphaOff val="0"/>
          </a:schemeClr>
        </a:solidFill>
        <a:ln w="12700" cap="flat" cmpd="sng" algn="ctr">
          <a:solidFill>
            <a:schemeClr val="accent2">
              <a:tint val="40000"/>
              <a:alpha val="90000"/>
              <a:hueOff val="-377434"/>
              <a:satOff val="-33487"/>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MX" sz="800" b="1" kern="1200" dirty="0">
              <a:effectLst/>
            </a:rPr>
            <a:t>Liquidación</a:t>
          </a:r>
          <a:r>
            <a:rPr lang="es-MX" sz="800" kern="1200" dirty="0">
              <a:effectLst/>
            </a:rPr>
            <a:t> de las ADEFAS, las cuales corresponderán aquellas solicitudes registradas al </a:t>
          </a:r>
          <a:r>
            <a:rPr lang="es-MX" sz="800" b="1" kern="1200" dirty="0">
              <a:effectLst/>
            </a:rPr>
            <a:t>31 de diciembre </a:t>
          </a:r>
          <a:r>
            <a:rPr lang="es-MX" sz="800" kern="1200" dirty="0">
              <a:effectLst/>
            </a:rPr>
            <a:t>de 2019, siempre y cuando hubiesen llegado al momento contable del devengado. </a:t>
          </a:r>
          <a:endParaRPr lang="es-ES" sz="800" kern="1200" dirty="0"/>
        </a:p>
      </dsp:txBody>
      <dsp:txXfrm>
        <a:off x="6890168" y="1586455"/>
        <a:ext cx="1392517" cy="928345"/>
      </dsp:txXfrm>
    </dsp:sp>
    <dsp:sp modelId="{21AD9EA7-7557-47DF-A501-EF5FF856845A}">
      <dsp:nvSpPr>
        <dsp:cNvPr id="0" name=""/>
        <dsp:cNvSpPr/>
      </dsp:nvSpPr>
      <dsp:spPr>
        <a:xfrm>
          <a:off x="8421937" y="1586455"/>
          <a:ext cx="2320862" cy="928345"/>
        </a:xfrm>
        <a:prstGeom prst="chevron">
          <a:avLst/>
        </a:prstGeom>
        <a:solidFill>
          <a:schemeClr val="accent2">
            <a:tint val="40000"/>
            <a:alpha val="90000"/>
            <a:hueOff val="-471792"/>
            <a:satOff val="-41859"/>
            <a:lumOff val="-427"/>
            <a:alphaOff val="0"/>
          </a:schemeClr>
        </a:solidFill>
        <a:ln w="12700" cap="flat" cmpd="sng" algn="ctr">
          <a:solidFill>
            <a:schemeClr val="accent2">
              <a:tint val="40000"/>
              <a:alpha val="90000"/>
              <a:hueOff val="-471792"/>
              <a:satOff val="-41859"/>
              <a:lumOff val="-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es-MX" sz="950" kern="1200" dirty="0">
              <a:effectLst/>
            </a:rPr>
            <a:t>Conciliación presupuestal de las asignaciones</a:t>
          </a:r>
          <a:r>
            <a:rPr lang="es-MX" sz="950" kern="1200" baseline="0" dirty="0">
              <a:effectLst/>
            </a:rPr>
            <a:t> 2019. </a:t>
          </a:r>
          <a:endParaRPr lang="es-MX" sz="950" kern="1200" dirty="0"/>
        </a:p>
      </dsp:txBody>
      <dsp:txXfrm>
        <a:off x="8886110" y="1586455"/>
        <a:ext cx="1392517" cy="928345"/>
      </dsp:txXfrm>
    </dsp:sp>
    <dsp:sp modelId="{D7454DDC-D483-4975-8892-40919BB31953}">
      <dsp:nvSpPr>
        <dsp:cNvPr id="0" name=""/>
        <dsp:cNvSpPr/>
      </dsp:nvSpPr>
      <dsp:spPr>
        <a:xfrm>
          <a:off x="1400" y="2766460"/>
          <a:ext cx="2796220" cy="1118488"/>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MX" sz="2000" kern="1200" dirty="0"/>
            <a:t>Contabilidad Institucional</a:t>
          </a:r>
        </a:p>
      </dsp:txBody>
      <dsp:txXfrm>
        <a:off x="560644" y="2766460"/>
        <a:ext cx="1677732" cy="1118488"/>
      </dsp:txXfrm>
    </dsp:sp>
    <dsp:sp modelId="{29333533-69E7-4961-A1F5-A4B6CD3F6134}">
      <dsp:nvSpPr>
        <dsp:cNvPr id="0" name=""/>
        <dsp:cNvSpPr/>
      </dsp:nvSpPr>
      <dsp:spPr>
        <a:xfrm>
          <a:off x="2434111" y="2861532"/>
          <a:ext cx="2320862" cy="928345"/>
        </a:xfrm>
        <a:prstGeom prst="chevron">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l" defTabSz="422275">
            <a:lnSpc>
              <a:spcPct val="90000"/>
            </a:lnSpc>
            <a:spcBef>
              <a:spcPct val="0"/>
            </a:spcBef>
            <a:spcAft>
              <a:spcPct val="35000"/>
            </a:spcAft>
            <a:buNone/>
          </a:pPr>
          <a:r>
            <a:rPr lang="es-MX" sz="950" b="1" kern="1200" dirty="0"/>
            <a:t>Registrar</a:t>
          </a:r>
          <a:r>
            <a:rPr lang="es-MX" sz="950" kern="1200" dirty="0"/>
            <a:t> hasta el momento contable del devengado las </a:t>
          </a:r>
          <a:r>
            <a:rPr lang="es-MX" sz="950" b="1" kern="1200" dirty="0"/>
            <a:t>solicitudes</a:t>
          </a:r>
          <a:r>
            <a:rPr lang="es-MX" sz="950" kern="1200" dirty="0"/>
            <a:t> de las asignaciones correspondientes a </a:t>
          </a:r>
          <a:r>
            <a:rPr lang="es-MX" sz="950" b="1" kern="1200" dirty="0"/>
            <a:t>recursos de ejercicios anteriores</a:t>
          </a:r>
        </a:p>
      </dsp:txBody>
      <dsp:txXfrm>
        <a:off x="2898284" y="2861532"/>
        <a:ext cx="1392517" cy="928345"/>
      </dsp:txXfrm>
    </dsp:sp>
    <dsp:sp modelId="{424C2403-EE8F-429E-8E8D-CE7F953D3C51}">
      <dsp:nvSpPr>
        <dsp:cNvPr id="0" name=""/>
        <dsp:cNvSpPr/>
      </dsp:nvSpPr>
      <dsp:spPr>
        <a:xfrm>
          <a:off x="4430053" y="2861532"/>
          <a:ext cx="2320862" cy="928345"/>
        </a:xfrm>
        <a:prstGeom prst="chevron">
          <a:avLst/>
        </a:prstGeom>
        <a:solidFill>
          <a:schemeClr val="accent2">
            <a:tint val="40000"/>
            <a:alpha val="90000"/>
            <a:hueOff val="-660509"/>
            <a:satOff val="-58602"/>
            <a:lumOff val="-598"/>
            <a:alphaOff val="0"/>
          </a:schemeClr>
        </a:solidFill>
        <a:ln w="12700" cap="flat" cmpd="sng" algn="ctr">
          <a:solidFill>
            <a:schemeClr val="accent2">
              <a:tint val="40000"/>
              <a:alpha val="90000"/>
              <a:hueOff val="-660509"/>
              <a:satOff val="-58602"/>
              <a:lumOff val="-5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es-MX" sz="950" b="1" kern="1200" dirty="0">
              <a:effectLst/>
            </a:rPr>
            <a:t>Enviar</a:t>
          </a:r>
          <a:r>
            <a:rPr lang="es-MX" sz="950" kern="1200" dirty="0">
              <a:effectLst/>
            </a:rPr>
            <a:t> las solicitudes para</a:t>
          </a:r>
          <a:r>
            <a:rPr lang="es-MX" sz="950" kern="1200" baseline="0" dirty="0">
              <a:effectLst/>
            </a:rPr>
            <a:t> la </a:t>
          </a:r>
          <a:r>
            <a:rPr lang="es-MX" sz="950" b="1" i="0" kern="1200" baseline="0" dirty="0">
              <a:effectLst/>
            </a:rPr>
            <a:t>apertura de cuentas bancarias </a:t>
          </a:r>
          <a:r>
            <a:rPr lang="es-MX" sz="950" kern="1200" baseline="0" dirty="0">
              <a:effectLst/>
            </a:rPr>
            <a:t>específicas (federal y estatal de 2020). </a:t>
          </a:r>
          <a:endParaRPr lang="es-MX" sz="950" kern="1200" dirty="0"/>
        </a:p>
      </dsp:txBody>
      <dsp:txXfrm>
        <a:off x="4894226" y="2861532"/>
        <a:ext cx="1392517" cy="928345"/>
      </dsp:txXfrm>
    </dsp:sp>
    <dsp:sp modelId="{1E0B7915-6BFA-42A5-A2CB-7938A2E3AF38}">
      <dsp:nvSpPr>
        <dsp:cNvPr id="0" name=""/>
        <dsp:cNvSpPr/>
      </dsp:nvSpPr>
      <dsp:spPr>
        <a:xfrm>
          <a:off x="6425995" y="2861532"/>
          <a:ext cx="2320862" cy="928345"/>
        </a:xfrm>
        <a:prstGeom prst="chevron">
          <a:avLst/>
        </a:prstGeom>
        <a:solidFill>
          <a:schemeClr val="accent2">
            <a:tint val="40000"/>
            <a:alpha val="90000"/>
            <a:hueOff val="-754868"/>
            <a:satOff val="-66974"/>
            <a:lumOff val="-684"/>
            <a:alphaOff val="0"/>
          </a:schemeClr>
        </a:solidFill>
        <a:ln w="12700" cap="flat" cmpd="sng" algn="ctr">
          <a:solidFill>
            <a:schemeClr val="accent2">
              <a:tint val="40000"/>
              <a:alpha val="90000"/>
              <a:hueOff val="-754868"/>
              <a:satOff val="-66974"/>
              <a:lumOff val="-6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es-MX" sz="950" b="1" kern="1200" dirty="0">
              <a:effectLst/>
            </a:rPr>
            <a:t>Enviar</a:t>
          </a:r>
          <a:r>
            <a:rPr lang="es-MX" sz="950" kern="1200" dirty="0">
              <a:effectLst/>
            </a:rPr>
            <a:t> las </a:t>
          </a:r>
          <a:r>
            <a:rPr lang="es-MX" sz="950" b="1" kern="1200" dirty="0">
              <a:effectLst/>
            </a:rPr>
            <a:t>conciliaciones bancarias (registradas en AFIN) </a:t>
          </a:r>
          <a:r>
            <a:rPr lang="es-MX" sz="950" kern="1200" dirty="0">
              <a:effectLst/>
            </a:rPr>
            <a:t>de las cuentas ejecutoras por los </a:t>
          </a:r>
          <a:r>
            <a:rPr lang="es-MX" sz="950" b="1" kern="1200" dirty="0">
              <a:effectLst/>
            </a:rPr>
            <a:t>meses de mayo</a:t>
          </a:r>
          <a:r>
            <a:rPr lang="es-MX" sz="950" b="1" kern="1200" baseline="0" dirty="0">
              <a:effectLst/>
            </a:rPr>
            <a:t> a octubre de 2019</a:t>
          </a:r>
          <a:endParaRPr lang="es-MX" sz="950" b="1" kern="1200" dirty="0"/>
        </a:p>
      </dsp:txBody>
      <dsp:txXfrm>
        <a:off x="6890168" y="2861532"/>
        <a:ext cx="1392517" cy="928345"/>
      </dsp:txXfrm>
    </dsp:sp>
    <dsp:sp modelId="{F2096C00-1261-4C9D-B14E-F600C33F4F4A}">
      <dsp:nvSpPr>
        <dsp:cNvPr id="0" name=""/>
        <dsp:cNvSpPr/>
      </dsp:nvSpPr>
      <dsp:spPr>
        <a:xfrm>
          <a:off x="1400" y="4041536"/>
          <a:ext cx="2796220" cy="1118488"/>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MX" sz="2000" kern="1200" dirty="0"/>
            <a:t>Nómina</a:t>
          </a:r>
        </a:p>
      </dsp:txBody>
      <dsp:txXfrm>
        <a:off x="560644" y="4041536"/>
        <a:ext cx="1677732" cy="1118488"/>
      </dsp:txXfrm>
    </dsp:sp>
    <dsp:sp modelId="{A8553AC8-68E2-481E-A2B6-406077969D14}">
      <dsp:nvSpPr>
        <dsp:cNvPr id="0" name=""/>
        <dsp:cNvSpPr/>
      </dsp:nvSpPr>
      <dsp:spPr>
        <a:xfrm>
          <a:off x="2434111" y="4136608"/>
          <a:ext cx="2320862" cy="928345"/>
        </a:xfrm>
        <a:prstGeom prst="chevron">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22275">
            <a:lnSpc>
              <a:spcPct val="90000"/>
            </a:lnSpc>
            <a:spcBef>
              <a:spcPct val="0"/>
            </a:spcBef>
            <a:spcAft>
              <a:spcPct val="35000"/>
            </a:spcAft>
            <a:buNone/>
          </a:pPr>
          <a:r>
            <a:rPr lang="es-MX" sz="950" b="1" kern="1200" dirty="0">
              <a:effectLst/>
            </a:rPr>
            <a:t>Enviar</a:t>
          </a:r>
          <a:r>
            <a:rPr lang="es-MX" sz="950" kern="1200" dirty="0">
              <a:effectLst/>
            </a:rPr>
            <a:t> los</a:t>
          </a:r>
          <a:r>
            <a:rPr lang="es-MX" sz="950" kern="1200" baseline="0" dirty="0">
              <a:effectLst/>
            </a:rPr>
            <a:t> </a:t>
          </a:r>
          <a:r>
            <a:rPr lang="es-MX" sz="950" b="1" kern="1200" baseline="0" dirty="0">
              <a:effectLst/>
            </a:rPr>
            <a:t>cheques de nómina </a:t>
          </a:r>
          <a:r>
            <a:rPr lang="es-MX" sz="950" kern="1200" baseline="0" dirty="0">
              <a:effectLst/>
            </a:rPr>
            <a:t>que </a:t>
          </a:r>
          <a:r>
            <a:rPr lang="es-MX" sz="950" b="1" kern="1200" baseline="0" dirty="0">
              <a:effectLst/>
            </a:rPr>
            <a:t>no proceden del 2019</a:t>
          </a:r>
          <a:r>
            <a:rPr lang="es-MX" sz="950" kern="1200" baseline="0" dirty="0">
              <a:effectLst/>
            </a:rPr>
            <a:t>, debidamente cancelados.</a:t>
          </a:r>
          <a:endParaRPr lang="es-MX" sz="950" kern="1200" dirty="0"/>
        </a:p>
      </dsp:txBody>
      <dsp:txXfrm>
        <a:off x="2898284" y="4136608"/>
        <a:ext cx="1392517" cy="928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54DDC-D483-4975-8892-40919BB31953}">
      <dsp:nvSpPr>
        <dsp:cNvPr id="0" name=""/>
        <dsp:cNvSpPr/>
      </dsp:nvSpPr>
      <dsp:spPr>
        <a:xfrm>
          <a:off x="6845" y="1004701"/>
          <a:ext cx="3512120" cy="140484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kern="1200" dirty="0"/>
            <a:t>Contabilidad Institucional</a:t>
          </a:r>
        </a:p>
      </dsp:txBody>
      <dsp:txXfrm>
        <a:off x="709269" y="1004701"/>
        <a:ext cx="2107272" cy="1404848"/>
      </dsp:txXfrm>
    </dsp:sp>
    <dsp:sp modelId="{29333533-69E7-4961-A1F5-A4B6CD3F6134}">
      <dsp:nvSpPr>
        <dsp:cNvPr id="0" name=""/>
        <dsp:cNvSpPr/>
      </dsp:nvSpPr>
      <dsp:spPr>
        <a:xfrm>
          <a:off x="3062390" y="1124113"/>
          <a:ext cx="2915060" cy="1166024"/>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l" defTabSz="577850">
            <a:lnSpc>
              <a:spcPct val="90000"/>
            </a:lnSpc>
            <a:spcBef>
              <a:spcPct val="0"/>
            </a:spcBef>
            <a:spcAft>
              <a:spcPct val="35000"/>
            </a:spcAft>
            <a:buNone/>
          </a:pPr>
          <a:r>
            <a:rPr lang="es-MX" sz="1300" b="0" kern="1200" dirty="0"/>
            <a:t>Fecha límite para el registro de las operaciones que afecten el ejercicio 2019</a:t>
          </a:r>
        </a:p>
      </dsp:txBody>
      <dsp:txXfrm>
        <a:off x="3645402" y="1124113"/>
        <a:ext cx="1749036" cy="1166024"/>
      </dsp:txXfrm>
    </dsp:sp>
    <dsp:sp modelId="{424C2403-EE8F-429E-8E8D-CE7F953D3C51}">
      <dsp:nvSpPr>
        <dsp:cNvPr id="0" name=""/>
        <dsp:cNvSpPr/>
      </dsp:nvSpPr>
      <dsp:spPr>
        <a:xfrm>
          <a:off x="5569342" y="1124113"/>
          <a:ext cx="2915060" cy="1166024"/>
        </a:xfrm>
        <a:prstGeom prst="chevron">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s-MX" sz="1300" b="1" kern="1200" dirty="0">
              <a:effectLst/>
            </a:rPr>
            <a:t>Entregar comprobaciones del ejercicio 2019</a:t>
          </a:r>
          <a:endParaRPr lang="es-MX" sz="1300" b="1" kern="1200" dirty="0"/>
        </a:p>
      </dsp:txBody>
      <dsp:txXfrm>
        <a:off x="6152354" y="1124113"/>
        <a:ext cx="1749036" cy="1166024"/>
      </dsp:txXfrm>
    </dsp:sp>
    <dsp:sp modelId="{7EB1C80C-F4CE-435A-AC62-304D233A0D5B}">
      <dsp:nvSpPr>
        <dsp:cNvPr id="0" name=""/>
        <dsp:cNvSpPr/>
      </dsp:nvSpPr>
      <dsp:spPr>
        <a:xfrm>
          <a:off x="8076294" y="1124113"/>
          <a:ext cx="2915060" cy="1166024"/>
        </a:xfrm>
        <a:prstGeom prst="chevron">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s-MX" sz="1300" b="1" kern="1200" dirty="0">
              <a:effectLst/>
            </a:rPr>
            <a:t>Enviar</a:t>
          </a:r>
          <a:r>
            <a:rPr lang="es-MX" sz="1300" kern="1200" dirty="0">
              <a:effectLst/>
            </a:rPr>
            <a:t> las </a:t>
          </a:r>
          <a:r>
            <a:rPr lang="es-MX" sz="1300" b="1" kern="1200" dirty="0">
              <a:effectLst/>
            </a:rPr>
            <a:t>conciliaciones bancarias </a:t>
          </a:r>
          <a:r>
            <a:rPr lang="es-MX" sz="1300" kern="1200" dirty="0">
              <a:effectLst/>
            </a:rPr>
            <a:t>de las cuentas ejecutoras por los meses de noviembre y diciembre. </a:t>
          </a:r>
          <a:endParaRPr lang="es-MX" sz="1300" kern="1200" dirty="0"/>
        </a:p>
      </dsp:txBody>
      <dsp:txXfrm>
        <a:off x="8659306" y="1124113"/>
        <a:ext cx="1749036" cy="1166024"/>
      </dsp:txXfrm>
    </dsp:sp>
    <dsp:sp modelId="{4819513B-50BE-4905-8EE6-9683623234B6}">
      <dsp:nvSpPr>
        <dsp:cNvPr id="0" name=""/>
        <dsp:cNvSpPr/>
      </dsp:nvSpPr>
      <dsp:spPr>
        <a:xfrm>
          <a:off x="6845" y="2606228"/>
          <a:ext cx="3512120" cy="1404848"/>
        </a:xfrm>
        <a:prstGeom prst="chevron">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kern="1200" dirty="0"/>
            <a:t>Obligaciones</a:t>
          </a:r>
          <a:r>
            <a:rPr lang="es-MX" sz="3100" kern="1200" dirty="0"/>
            <a:t> </a:t>
          </a:r>
          <a:r>
            <a:rPr lang="es-MX" sz="2200" kern="1200" dirty="0"/>
            <a:t>Fiscales</a:t>
          </a:r>
        </a:p>
      </dsp:txBody>
      <dsp:txXfrm>
        <a:off x="709269" y="2606228"/>
        <a:ext cx="2107272" cy="1404848"/>
      </dsp:txXfrm>
    </dsp:sp>
    <dsp:sp modelId="{12FDCA2F-1157-45A3-A58B-538F87BDC140}">
      <dsp:nvSpPr>
        <dsp:cNvPr id="0" name=""/>
        <dsp:cNvSpPr/>
      </dsp:nvSpPr>
      <dsp:spPr>
        <a:xfrm>
          <a:off x="3062390" y="2725640"/>
          <a:ext cx="2915060" cy="1166024"/>
        </a:xfrm>
        <a:prstGeom prst="chevron">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s-MX" sz="1300" b="1" kern="1200" dirty="0"/>
            <a:t>Enviar el informe de impuestos y retenciones</a:t>
          </a:r>
          <a:r>
            <a:rPr lang="es-MX" sz="1300" kern="1200" dirty="0"/>
            <a:t>, correspondiente al mes de diciembre de 2019.</a:t>
          </a:r>
        </a:p>
      </dsp:txBody>
      <dsp:txXfrm>
        <a:off x="3645402" y="2725640"/>
        <a:ext cx="1749036" cy="1166024"/>
      </dsp:txXfrm>
    </dsp:sp>
    <dsp:sp modelId="{CAC59C04-37BC-4F0B-B9B1-2BEA0190910E}">
      <dsp:nvSpPr>
        <dsp:cNvPr id="0" name=""/>
        <dsp:cNvSpPr/>
      </dsp:nvSpPr>
      <dsp:spPr>
        <a:xfrm>
          <a:off x="6845" y="4207755"/>
          <a:ext cx="3512120" cy="1404848"/>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s-MX" sz="2200" kern="1200" dirty="0"/>
            <a:t>CIERRE DEL EJERCICIO 2019</a:t>
          </a:r>
        </a:p>
      </dsp:txBody>
      <dsp:txXfrm>
        <a:off x="709269" y="4207755"/>
        <a:ext cx="2107272" cy="1404848"/>
      </dsp:txXfrm>
    </dsp:sp>
    <dsp:sp modelId="{CCD0EF96-C11D-49B8-BC71-BEBF29BD8A98}">
      <dsp:nvSpPr>
        <dsp:cNvPr id="0" name=""/>
        <dsp:cNvSpPr/>
      </dsp:nvSpPr>
      <dsp:spPr>
        <a:xfrm>
          <a:off x="3062390" y="4327167"/>
          <a:ext cx="2915060" cy="1166024"/>
        </a:xfrm>
        <a:prstGeom prst="chevron">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s-MX" sz="1300" b="1" kern="1200" dirty="0">
              <a:effectLst/>
            </a:rPr>
            <a:t>Cierre del ejercicio </a:t>
          </a:r>
          <a:r>
            <a:rPr lang="es-MX" sz="1300" kern="1200" dirty="0">
              <a:effectLst/>
            </a:rPr>
            <a:t>presupuestal y financiero </a:t>
          </a:r>
          <a:r>
            <a:rPr lang="es-MX" sz="1300" b="1" kern="1200" dirty="0">
              <a:effectLst/>
            </a:rPr>
            <a:t>2019</a:t>
          </a:r>
          <a:r>
            <a:rPr lang="es-MX" sz="1300" kern="1200" dirty="0">
              <a:effectLst/>
            </a:rPr>
            <a:t>. </a:t>
          </a:r>
          <a:endParaRPr lang="es-MX" sz="1300" kern="1200" dirty="0"/>
        </a:p>
      </dsp:txBody>
      <dsp:txXfrm>
        <a:off x="3645402" y="4327167"/>
        <a:ext cx="1749036" cy="11660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361470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97598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5978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5BFDEB-94D6-417D-923B-B2E39FA3EA54}" type="datetimeFigureOut">
              <a:rPr lang="es-MX" smtClean="0"/>
              <a:t>30/08/19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402900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1B5BFDEB-94D6-417D-923B-B2E39FA3EA54}" type="datetimeFigureOut">
              <a:rPr lang="es-MX" smtClean="0"/>
              <a:t>30/08/19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412571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B5BFDEB-94D6-417D-923B-B2E39FA3EA54}" type="datetimeFigureOut">
              <a:rPr lang="es-MX" smtClean="0"/>
              <a:t>30/08/19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37689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B5BFDEB-94D6-417D-923B-B2E39FA3EA54}" type="datetimeFigureOut">
              <a:rPr lang="es-MX" smtClean="0"/>
              <a:t>30/08/19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25645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B5BFDEB-94D6-417D-923B-B2E39FA3EA54}" type="datetimeFigureOut">
              <a:rPr lang="es-MX" smtClean="0"/>
              <a:t>30/08/19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70721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BFDEB-94D6-417D-923B-B2E39FA3EA54}" type="datetimeFigureOut">
              <a:rPr lang="es-MX" smtClean="0"/>
              <a:t>30/08/19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314558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t>30/08/19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32165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B5BFDEB-94D6-417D-923B-B2E39FA3EA54}" type="datetimeFigureOut">
              <a:rPr lang="es-MX" smtClean="0"/>
              <a:t>30/08/19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76B007E-5FD7-479E-85F2-A90D3BB29EA9}" type="slidenum">
              <a:rPr lang="es-MX" smtClean="0"/>
              <a:t>‹Nº›</a:t>
            </a:fld>
            <a:endParaRPr lang="es-MX"/>
          </a:p>
        </p:txBody>
      </p:sp>
    </p:spTree>
    <p:extLst>
      <p:ext uri="{BB962C8B-B14F-4D97-AF65-F5344CB8AC3E}">
        <p14:creationId xmlns:p14="http://schemas.microsoft.com/office/powerpoint/2010/main" val="154430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BFDEB-94D6-417D-923B-B2E39FA3EA54}" type="datetimeFigureOut">
              <a:rPr lang="es-MX" smtClean="0"/>
              <a:t>30/08/19</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B007E-5FD7-479E-85F2-A90D3BB29EA9}" type="slidenum">
              <a:rPr lang="es-MX" smtClean="0"/>
              <a:t>‹Nº›</a:t>
            </a:fld>
            <a:endParaRPr lang="es-MX"/>
          </a:p>
        </p:txBody>
      </p:sp>
    </p:spTree>
    <p:extLst>
      <p:ext uri="{BB962C8B-B14F-4D97-AF65-F5344CB8AC3E}">
        <p14:creationId xmlns:p14="http://schemas.microsoft.com/office/powerpoint/2010/main" val="2313420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9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2322" y="3969104"/>
            <a:ext cx="11224008" cy="1862048"/>
          </a:xfrm>
          <a:prstGeom prst="rect">
            <a:avLst/>
          </a:prstGeom>
          <a:noFill/>
        </p:spPr>
        <p:txBody>
          <a:bodyPr wrap="square" rtlCol="0">
            <a:spAutoFit/>
          </a:bodyPr>
          <a:lstStyle/>
          <a:p>
            <a:pPr lvl="0" algn="r"/>
            <a:r>
              <a:rPr lang="es-MX" sz="4500" b="1" cap="small" dirty="0">
                <a:solidFill>
                  <a:srgbClr val="941100"/>
                </a:solidFill>
                <a:latin typeface="Arial" charset="0"/>
                <a:ea typeface="Arial" charset="0"/>
                <a:cs typeface="Arial" charset="0"/>
              </a:rPr>
              <a:t>Principales Actividades </a:t>
            </a:r>
          </a:p>
          <a:p>
            <a:pPr lvl="0" algn="r"/>
            <a:r>
              <a:rPr lang="es-MX" sz="3500" b="1" cap="small" dirty="0">
                <a:solidFill>
                  <a:srgbClr val="941100"/>
                </a:solidFill>
                <a:latin typeface="Arial" charset="0"/>
                <a:ea typeface="Arial" charset="0"/>
                <a:cs typeface="Arial" charset="0"/>
              </a:rPr>
              <a:t>Cierre del Ejercicio 2019</a:t>
            </a:r>
          </a:p>
          <a:p>
            <a:pPr lvl="0" algn="r"/>
            <a:endParaRPr lang="es-ES_tradnl" sz="3500" b="1" cap="small" dirty="0">
              <a:solidFill>
                <a:srgbClr val="941100"/>
              </a:solidFill>
              <a:latin typeface="Arial" charset="0"/>
              <a:ea typeface="Arial" charset="0"/>
              <a:cs typeface="Arial" charset="0"/>
            </a:endParaRPr>
          </a:p>
        </p:txBody>
      </p:sp>
    </p:spTree>
    <p:extLst>
      <p:ext uri="{BB962C8B-B14F-4D97-AF65-F5344CB8AC3E}">
        <p14:creationId xmlns:p14="http://schemas.microsoft.com/office/powerpoint/2010/main" val="50247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89407186"/>
              </p:ext>
            </p:extLst>
          </p:nvPr>
        </p:nvGraphicFramePr>
        <p:xfrm>
          <a:off x="798543" y="740989"/>
          <a:ext cx="10744200" cy="537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246306" y="3330234"/>
            <a:ext cx="1787208" cy="307777"/>
          </a:xfrm>
          <a:prstGeom prst="rect">
            <a:avLst/>
          </a:prstGeom>
          <a:noFill/>
        </p:spPr>
        <p:txBody>
          <a:bodyPr wrap="square" rtlCol="0">
            <a:spAutoFit/>
          </a:bodyPr>
          <a:lstStyle/>
          <a:p>
            <a:pPr algn="ctr"/>
            <a:r>
              <a:rPr lang="es-MX" sz="1400" b="1" dirty="0"/>
              <a:t>Inmediato</a:t>
            </a:r>
          </a:p>
        </p:txBody>
      </p:sp>
      <p:sp>
        <p:nvSpPr>
          <p:cNvPr id="5" name="CuadroTexto 4"/>
          <p:cNvSpPr txBox="1"/>
          <p:nvPr/>
        </p:nvSpPr>
        <p:spPr>
          <a:xfrm>
            <a:off x="5403899" y="3355790"/>
            <a:ext cx="1993424" cy="307777"/>
          </a:xfrm>
          <a:prstGeom prst="rect">
            <a:avLst/>
          </a:prstGeom>
          <a:noFill/>
        </p:spPr>
        <p:txBody>
          <a:bodyPr wrap="square" rtlCol="0">
            <a:spAutoFit/>
          </a:bodyPr>
          <a:lstStyle/>
          <a:p>
            <a:pPr algn="ctr"/>
            <a:r>
              <a:rPr lang="es-MX" sz="1400" b="1" dirty="0"/>
              <a:t>01 noviembre 2019</a:t>
            </a:r>
          </a:p>
        </p:txBody>
      </p:sp>
      <p:sp>
        <p:nvSpPr>
          <p:cNvPr id="6" name="CuadroTexto 5"/>
          <p:cNvSpPr txBox="1"/>
          <p:nvPr/>
        </p:nvSpPr>
        <p:spPr>
          <a:xfrm>
            <a:off x="3351418" y="2011197"/>
            <a:ext cx="1787208" cy="307777"/>
          </a:xfrm>
          <a:prstGeom prst="rect">
            <a:avLst/>
          </a:prstGeom>
          <a:noFill/>
        </p:spPr>
        <p:txBody>
          <a:bodyPr wrap="square" rtlCol="0">
            <a:spAutoFit/>
          </a:bodyPr>
          <a:lstStyle/>
          <a:p>
            <a:pPr algn="ctr"/>
            <a:r>
              <a:rPr lang="es-MX" sz="1400" b="1" dirty="0"/>
              <a:t>31 octubre 2019</a:t>
            </a:r>
          </a:p>
        </p:txBody>
      </p:sp>
      <p:sp>
        <p:nvSpPr>
          <p:cNvPr id="7" name="CuadroTexto 6"/>
          <p:cNvSpPr txBox="1"/>
          <p:nvPr/>
        </p:nvSpPr>
        <p:spPr>
          <a:xfrm>
            <a:off x="5334293" y="2036557"/>
            <a:ext cx="2062163" cy="307777"/>
          </a:xfrm>
          <a:prstGeom prst="rect">
            <a:avLst/>
          </a:prstGeom>
          <a:noFill/>
        </p:spPr>
        <p:txBody>
          <a:bodyPr wrap="square" rtlCol="0">
            <a:spAutoFit/>
          </a:bodyPr>
          <a:lstStyle/>
          <a:p>
            <a:pPr algn="ctr"/>
            <a:r>
              <a:rPr lang="es-MX" sz="1400" b="1" dirty="0"/>
              <a:t>29 noviembre 2019</a:t>
            </a:r>
          </a:p>
        </p:txBody>
      </p:sp>
      <p:sp>
        <p:nvSpPr>
          <p:cNvPr id="8" name="CuadroTexto 7"/>
          <p:cNvSpPr txBox="1"/>
          <p:nvPr/>
        </p:nvSpPr>
        <p:spPr>
          <a:xfrm>
            <a:off x="3452999" y="780258"/>
            <a:ext cx="1787208" cy="307777"/>
          </a:xfrm>
          <a:prstGeom prst="rect">
            <a:avLst/>
          </a:prstGeom>
          <a:noFill/>
        </p:spPr>
        <p:txBody>
          <a:bodyPr wrap="square" rtlCol="0">
            <a:spAutoFit/>
          </a:bodyPr>
          <a:lstStyle/>
          <a:p>
            <a:pPr algn="ctr"/>
            <a:r>
              <a:rPr lang="es-MX" sz="1400" b="1" dirty="0"/>
              <a:t>30 diciembre 2019</a:t>
            </a:r>
          </a:p>
        </p:txBody>
      </p:sp>
      <p:sp>
        <p:nvSpPr>
          <p:cNvPr id="9" name="CuadroTexto 8"/>
          <p:cNvSpPr txBox="1"/>
          <p:nvPr/>
        </p:nvSpPr>
        <p:spPr>
          <a:xfrm>
            <a:off x="7325040" y="2011197"/>
            <a:ext cx="2062163" cy="307777"/>
          </a:xfrm>
          <a:prstGeom prst="rect">
            <a:avLst/>
          </a:prstGeom>
          <a:noFill/>
        </p:spPr>
        <p:txBody>
          <a:bodyPr wrap="square" rtlCol="0">
            <a:spAutoFit/>
          </a:bodyPr>
          <a:lstStyle/>
          <a:p>
            <a:pPr algn="ctr"/>
            <a:r>
              <a:rPr lang="es-MX" sz="1400" b="1" dirty="0"/>
              <a:t>17 enero 2020</a:t>
            </a:r>
          </a:p>
        </p:txBody>
      </p:sp>
      <p:sp>
        <p:nvSpPr>
          <p:cNvPr id="10" name="CuadroTexto 9"/>
          <p:cNvSpPr txBox="1"/>
          <p:nvPr/>
        </p:nvSpPr>
        <p:spPr>
          <a:xfrm>
            <a:off x="3351418" y="4636201"/>
            <a:ext cx="1787208" cy="307777"/>
          </a:xfrm>
          <a:prstGeom prst="rect">
            <a:avLst/>
          </a:prstGeom>
          <a:noFill/>
        </p:spPr>
        <p:txBody>
          <a:bodyPr wrap="square" rtlCol="0">
            <a:spAutoFit/>
          </a:bodyPr>
          <a:lstStyle/>
          <a:p>
            <a:pPr algn="ctr"/>
            <a:r>
              <a:rPr lang="es-MX" sz="1400" b="1" dirty="0"/>
              <a:t>13 enero 2020</a:t>
            </a:r>
          </a:p>
        </p:txBody>
      </p:sp>
      <p:sp>
        <p:nvSpPr>
          <p:cNvPr id="11" name="CuadroTexto 10"/>
          <p:cNvSpPr txBox="1"/>
          <p:nvPr/>
        </p:nvSpPr>
        <p:spPr>
          <a:xfrm>
            <a:off x="5512996" y="735783"/>
            <a:ext cx="1787208" cy="307777"/>
          </a:xfrm>
          <a:prstGeom prst="rect">
            <a:avLst/>
          </a:prstGeom>
          <a:noFill/>
        </p:spPr>
        <p:txBody>
          <a:bodyPr wrap="square" rtlCol="0">
            <a:spAutoFit/>
          </a:bodyPr>
          <a:lstStyle>
            <a:defPPr>
              <a:defRPr lang="es-MX"/>
            </a:defPPr>
            <a:lvl1pPr algn="ctr">
              <a:defRPr sz="1400" b="1"/>
            </a:lvl1pPr>
          </a:lstStyle>
          <a:p>
            <a:r>
              <a:rPr lang="es-MX" dirty="0"/>
              <a:t>13 enero 2020</a:t>
            </a:r>
          </a:p>
        </p:txBody>
      </p:sp>
      <p:sp>
        <p:nvSpPr>
          <p:cNvPr id="13" name="CuadroTexto 12"/>
          <p:cNvSpPr txBox="1"/>
          <p:nvPr/>
        </p:nvSpPr>
        <p:spPr>
          <a:xfrm>
            <a:off x="7405250" y="3330234"/>
            <a:ext cx="2062163" cy="307777"/>
          </a:xfrm>
          <a:prstGeom prst="rect">
            <a:avLst/>
          </a:prstGeom>
          <a:noFill/>
        </p:spPr>
        <p:txBody>
          <a:bodyPr wrap="square" rtlCol="0">
            <a:spAutoFit/>
          </a:bodyPr>
          <a:lstStyle/>
          <a:p>
            <a:pPr algn="ctr"/>
            <a:r>
              <a:rPr lang="es-MX" sz="1400" b="1" dirty="0"/>
              <a:t>29 noviembre 2019</a:t>
            </a:r>
          </a:p>
        </p:txBody>
      </p:sp>
      <p:sp>
        <p:nvSpPr>
          <p:cNvPr id="12" name="CuadroTexto 11">
            <a:extLst>
              <a:ext uri="{FF2B5EF4-FFF2-40B4-BE49-F238E27FC236}">
                <a16:creationId xmlns:a16="http://schemas.microsoft.com/office/drawing/2014/main" id="{C1E373B5-8FEC-6B49-89C2-B977295B006D}"/>
              </a:ext>
            </a:extLst>
          </p:cNvPr>
          <p:cNvSpPr txBox="1"/>
          <p:nvPr/>
        </p:nvSpPr>
        <p:spPr>
          <a:xfrm>
            <a:off x="9387203" y="2011196"/>
            <a:ext cx="1787208" cy="307777"/>
          </a:xfrm>
          <a:prstGeom prst="rect">
            <a:avLst/>
          </a:prstGeom>
          <a:noFill/>
        </p:spPr>
        <p:txBody>
          <a:bodyPr wrap="square" rtlCol="0">
            <a:spAutoFit/>
          </a:bodyPr>
          <a:lstStyle/>
          <a:p>
            <a:pPr algn="ctr"/>
            <a:r>
              <a:rPr lang="es-MX" sz="1400" b="1" dirty="0"/>
              <a:t>13-24 enero 2020</a:t>
            </a:r>
          </a:p>
        </p:txBody>
      </p:sp>
    </p:spTree>
    <p:extLst>
      <p:ext uri="{BB962C8B-B14F-4D97-AF65-F5344CB8AC3E}">
        <p14:creationId xmlns:p14="http://schemas.microsoft.com/office/powerpoint/2010/main" val="297788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916292807"/>
              </p:ext>
            </p:extLst>
          </p:nvPr>
        </p:nvGraphicFramePr>
        <p:xfrm>
          <a:off x="838200" y="240694"/>
          <a:ext cx="10998200" cy="6617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4181457" y="1041412"/>
            <a:ext cx="1787208" cy="307777"/>
          </a:xfrm>
          <a:prstGeom prst="rect">
            <a:avLst/>
          </a:prstGeom>
          <a:noFill/>
        </p:spPr>
        <p:txBody>
          <a:bodyPr wrap="square" rtlCol="0">
            <a:spAutoFit/>
          </a:bodyPr>
          <a:lstStyle/>
          <a:p>
            <a:pPr algn="ctr"/>
            <a:r>
              <a:rPr lang="es-MX" sz="1400" b="1" dirty="0"/>
              <a:t>31 diciembre 2019</a:t>
            </a:r>
          </a:p>
        </p:txBody>
      </p:sp>
      <p:sp>
        <p:nvSpPr>
          <p:cNvPr id="14" name="CuadroTexto 13"/>
          <p:cNvSpPr txBox="1"/>
          <p:nvPr/>
        </p:nvSpPr>
        <p:spPr>
          <a:xfrm>
            <a:off x="9311922" y="1041413"/>
            <a:ext cx="1787208" cy="307777"/>
          </a:xfrm>
          <a:prstGeom prst="rect">
            <a:avLst/>
          </a:prstGeom>
          <a:noFill/>
        </p:spPr>
        <p:txBody>
          <a:bodyPr wrap="square" rtlCol="0">
            <a:spAutoFit/>
          </a:bodyPr>
          <a:lstStyle/>
          <a:p>
            <a:pPr algn="ctr"/>
            <a:r>
              <a:rPr lang="es-MX" sz="1400" b="1" dirty="0"/>
              <a:t>17 enero 2020</a:t>
            </a:r>
          </a:p>
        </p:txBody>
      </p:sp>
      <p:sp>
        <p:nvSpPr>
          <p:cNvPr id="15" name="CuadroTexto 14"/>
          <p:cNvSpPr txBox="1"/>
          <p:nvPr/>
        </p:nvSpPr>
        <p:spPr>
          <a:xfrm>
            <a:off x="6626801" y="1041412"/>
            <a:ext cx="2062163" cy="307777"/>
          </a:xfrm>
          <a:prstGeom prst="rect">
            <a:avLst/>
          </a:prstGeom>
          <a:noFill/>
        </p:spPr>
        <p:txBody>
          <a:bodyPr wrap="square" rtlCol="0">
            <a:spAutoFit/>
          </a:bodyPr>
          <a:lstStyle/>
          <a:p>
            <a:pPr algn="ctr"/>
            <a:r>
              <a:rPr lang="es-MX" sz="1400" b="1" dirty="0"/>
              <a:t>17 Enero 2020</a:t>
            </a:r>
          </a:p>
        </p:txBody>
      </p:sp>
      <p:sp>
        <p:nvSpPr>
          <p:cNvPr id="16" name="CuadroTexto 15"/>
          <p:cNvSpPr txBox="1"/>
          <p:nvPr/>
        </p:nvSpPr>
        <p:spPr>
          <a:xfrm>
            <a:off x="4212540" y="2704128"/>
            <a:ext cx="1787208" cy="307777"/>
          </a:xfrm>
          <a:prstGeom prst="rect">
            <a:avLst/>
          </a:prstGeom>
          <a:noFill/>
        </p:spPr>
        <p:txBody>
          <a:bodyPr wrap="square" rtlCol="0">
            <a:spAutoFit/>
          </a:bodyPr>
          <a:lstStyle/>
          <a:p>
            <a:pPr algn="ctr"/>
            <a:r>
              <a:rPr lang="es-MX" sz="1400" b="1" dirty="0"/>
              <a:t>13 enero 2020</a:t>
            </a:r>
          </a:p>
        </p:txBody>
      </p:sp>
      <p:sp>
        <p:nvSpPr>
          <p:cNvPr id="10" name="CuadroTexto 9">
            <a:extLst>
              <a:ext uri="{FF2B5EF4-FFF2-40B4-BE49-F238E27FC236}">
                <a16:creationId xmlns:a16="http://schemas.microsoft.com/office/drawing/2014/main" id="{89847B71-2B6D-564F-AB70-F83A9FBE1B53}"/>
              </a:ext>
            </a:extLst>
          </p:cNvPr>
          <p:cNvSpPr txBox="1"/>
          <p:nvPr/>
        </p:nvSpPr>
        <p:spPr>
          <a:xfrm>
            <a:off x="4308792" y="4212955"/>
            <a:ext cx="1787208" cy="307777"/>
          </a:xfrm>
          <a:prstGeom prst="rect">
            <a:avLst/>
          </a:prstGeom>
          <a:noFill/>
        </p:spPr>
        <p:txBody>
          <a:bodyPr wrap="square" rtlCol="0">
            <a:spAutoFit/>
          </a:bodyPr>
          <a:lstStyle/>
          <a:p>
            <a:pPr algn="ctr"/>
            <a:r>
              <a:rPr lang="es-MX" sz="1400" b="1" dirty="0"/>
              <a:t>enero 2020</a:t>
            </a:r>
          </a:p>
        </p:txBody>
      </p:sp>
    </p:spTree>
    <p:extLst>
      <p:ext uri="{BB962C8B-B14F-4D97-AF65-F5344CB8AC3E}">
        <p14:creationId xmlns:p14="http://schemas.microsoft.com/office/powerpoint/2010/main" val="339463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2322" y="4481565"/>
            <a:ext cx="11224008" cy="1169551"/>
          </a:xfrm>
          <a:prstGeom prst="rect">
            <a:avLst/>
          </a:prstGeom>
          <a:noFill/>
        </p:spPr>
        <p:txBody>
          <a:bodyPr wrap="square" rtlCol="0">
            <a:spAutoFit/>
          </a:bodyPr>
          <a:lstStyle/>
          <a:p>
            <a:pPr lvl="0" algn="r"/>
            <a:r>
              <a:rPr lang="es-MX" sz="3500" b="1" cap="small" dirty="0">
                <a:solidFill>
                  <a:srgbClr val="941100"/>
                </a:solidFill>
                <a:latin typeface="Arial" charset="0"/>
                <a:ea typeface="Arial" charset="0"/>
                <a:cs typeface="Arial" charset="0"/>
              </a:rPr>
              <a:t>Pago de Erogaciones a través de Terceros </a:t>
            </a:r>
          </a:p>
          <a:p>
            <a:pPr lvl="0" algn="r"/>
            <a:r>
              <a:rPr lang="es-MX" sz="3500" b="1" cap="small" dirty="0">
                <a:solidFill>
                  <a:srgbClr val="941100"/>
                </a:solidFill>
                <a:latin typeface="Arial" charset="0"/>
                <a:ea typeface="Arial" charset="0"/>
                <a:cs typeface="Arial" charset="0"/>
              </a:rPr>
              <a:t>(RMF Regla 2.7.1.13)</a:t>
            </a:r>
            <a:endParaRPr lang="es-ES_tradnl" sz="3500" b="1" cap="small" dirty="0">
              <a:solidFill>
                <a:srgbClr val="941100"/>
              </a:solidFill>
              <a:latin typeface="Arial" charset="0"/>
              <a:ea typeface="Arial" charset="0"/>
              <a:cs typeface="Arial" charset="0"/>
            </a:endParaRPr>
          </a:p>
        </p:txBody>
      </p:sp>
    </p:spTree>
    <p:extLst>
      <p:ext uri="{BB962C8B-B14F-4D97-AF65-F5344CB8AC3E}">
        <p14:creationId xmlns:p14="http://schemas.microsoft.com/office/powerpoint/2010/main" val="100929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734" y="100806"/>
            <a:ext cx="11099800" cy="1325563"/>
          </a:xfrm>
        </p:spPr>
        <p:txBody>
          <a:bodyPr/>
          <a:lstStyle/>
          <a:p>
            <a:r>
              <a:rPr lang="es-MX" dirty="0"/>
              <a:t>Supuestos cuando se realizan erogaciones a través de terceros: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67347462"/>
              </p:ext>
            </p:extLst>
          </p:nvPr>
        </p:nvGraphicFramePr>
        <p:xfrm>
          <a:off x="613834" y="122776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21734" y="6477000"/>
            <a:ext cx="3454400" cy="461665"/>
          </a:xfrm>
          <a:prstGeom prst="rect">
            <a:avLst/>
          </a:prstGeom>
          <a:noFill/>
        </p:spPr>
        <p:txBody>
          <a:bodyPr wrap="square" rtlCol="0">
            <a:spAutoFit/>
          </a:bodyPr>
          <a:lstStyle/>
          <a:p>
            <a:r>
              <a:rPr lang="es-MX" sz="1200" baseline="30000" dirty="0"/>
              <a:t>1</a:t>
            </a:r>
            <a:r>
              <a:rPr lang="es-MX" sz="1200" dirty="0"/>
              <a:t>Funcionarios o empleados</a:t>
            </a:r>
          </a:p>
          <a:p>
            <a:endParaRPr lang="es-MX" sz="1200" dirty="0"/>
          </a:p>
        </p:txBody>
      </p:sp>
      <p:sp>
        <p:nvSpPr>
          <p:cNvPr id="6" name="Rectángulo 5"/>
          <p:cNvSpPr/>
          <p:nvPr/>
        </p:nvSpPr>
        <p:spPr>
          <a:xfrm>
            <a:off x="169334" y="5483210"/>
            <a:ext cx="9194800" cy="692497"/>
          </a:xfrm>
          <a:prstGeom prst="rect">
            <a:avLst/>
          </a:prstGeom>
        </p:spPr>
        <p:txBody>
          <a:bodyPr wrap="square">
            <a:spAutoFit/>
          </a:bodyPr>
          <a:lstStyle/>
          <a:p>
            <a:pPr algn="just"/>
            <a:r>
              <a:rPr lang="es-MX" sz="1300" b="1" dirty="0"/>
              <a:t>En caso de que transcurra el plazo señalado en el párrafo anterior, sin que el recurso se haya utilizado o reintegrado a la Institución, el tercero deberá emitir por dichas cantidades un CFDI de Ingreso. Lo anterior, no exime al funcionario o empleado de entregar la documentación comprobatoria de los recursos entregados por la institución.</a:t>
            </a:r>
          </a:p>
        </p:txBody>
      </p:sp>
    </p:spTree>
    <p:extLst>
      <p:ext uri="{BB962C8B-B14F-4D97-AF65-F5344CB8AC3E}">
        <p14:creationId xmlns:p14="http://schemas.microsoft.com/office/powerpoint/2010/main" val="131641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734" y="100806"/>
            <a:ext cx="11099800" cy="1325563"/>
          </a:xfrm>
        </p:spPr>
        <p:txBody>
          <a:bodyPr/>
          <a:lstStyle/>
          <a:p>
            <a:r>
              <a:rPr lang="es-MX" b="1" dirty="0">
                <a:solidFill>
                  <a:schemeClr val="bg2">
                    <a:lumMod val="10000"/>
                  </a:schemeClr>
                </a:solidFill>
                <a:ea typeface="Arial" charset="0"/>
                <a:cs typeface="Arial" charset="0"/>
              </a:rPr>
              <a:t>Consideraciones RMF Regla 2.7.1.13</a:t>
            </a:r>
            <a:endParaRPr lang="es-MX" dirty="0">
              <a:solidFill>
                <a:schemeClr val="bg2">
                  <a:lumMod val="10000"/>
                </a:schemeClr>
              </a:solidFill>
            </a:endParaRPr>
          </a:p>
        </p:txBody>
      </p:sp>
      <p:sp>
        <p:nvSpPr>
          <p:cNvPr id="3" name="Marcador de contenido 2"/>
          <p:cNvSpPr>
            <a:spLocks noGrp="1"/>
          </p:cNvSpPr>
          <p:nvPr>
            <p:ph idx="1"/>
          </p:nvPr>
        </p:nvSpPr>
        <p:spPr>
          <a:xfrm>
            <a:off x="838200" y="1597025"/>
            <a:ext cx="10998200" cy="4351338"/>
          </a:xfrm>
        </p:spPr>
        <p:txBody>
          <a:bodyPr>
            <a:normAutofit/>
          </a:bodyPr>
          <a:lstStyle/>
          <a:p>
            <a:pPr lvl="0" algn="just">
              <a:buFont typeface="Wingdings" panose="05000000000000000000" pitchFamily="2" charset="2"/>
              <a:buChar char="ü"/>
            </a:pPr>
            <a:r>
              <a:rPr lang="es-MX" sz="2000" b="1" dirty="0"/>
              <a:t>Realizar los pagos directamente desde la cuenta bancaria de la dependencia</a:t>
            </a:r>
            <a:r>
              <a:rPr lang="es-MX" sz="2000" dirty="0"/>
              <a:t>, evitando la emisión de cheque o transferencia a nombre del funcionario o empleado.</a:t>
            </a:r>
          </a:p>
          <a:p>
            <a:pPr lvl="0" algn="just">
              <a:buFont typeface="Wingdings" panose="05000000000000000000" pitchFamily="2" charset="2"/>
              <a:buChar char="ü"/>
            </a:pPr>
            <a:endParaRPr lang="es-MX" sz="2000" dirty="0"/>
          </a:p>
          <a:p>
            <a:pPr lvl="0" algn="just">
              <a:buFont typeface="Wingdings" panose="05000000000000000000" pitchFamily="2" charset="2"/>
              <a:buChar char="ü"/>
            </a:pPr>
            <a:r>
              <a:rPr lang="es-MX" sz="2000" dirty="0"/>
              <a:t>Cuando previamente se entrega el recurso al funcionario o empleado, mediante  un cheque nominativo o transferencia a su cuenta bancaria, </a:t>
            </a:r>
            <a:r>
              <a:rPr lang="es-MX" sz="2000" b="1" dirty="0"/>
              <a:t>el CFDI con el que se  comprueba la erogación realizada, debe de contener el RFC de la Institución,  como método de pago “PUE” (Pago en una sola exhibición) y la forma de pago no debe ser “99” (Por definir); </a:t>
            </a:r>
            <a:r>
              <a:rPr lang="es-MX" sz="2000" dirty="0"/>
              <a:t>toda vez que estos ya cuentan con el recurso.</a:t>
            </a:r>
          </a:p>
          <a:p>
            <a:pPr lvl="0" algn="just">
              <a:buFont typeface="Wingdings" panose="05000000000000000000" pitchFamily="2" charset="2"/>
              <a:buChar char="ü"/>
            </a:pPr>
            <a:endParaRPr lang="es-MX" sz="2000" dirty="0"/>
          </a:p>
          <a:p>
            <a:pPr lvl="0" algn="just">
              <a:buFont typeface="Wingdings" panose="05000000000000000000" pitchFamily="2" charset="2"/>
              <a:buChar char="ü"/>
            </a:pPr>
            <a:r>
              <a:rPr lang="es-MX" sz="2000" dirty="0"/>
              <a:t>Tratándose de viáticos, utilizar la Tarjeta  de Débito Corporativa (</a:t>
            </a:r>
            <a:r>
              <a:rPr lang="es-MX" sz="2000" dirty="0" err="1"/>
              <a:t>TDCor</a:t>
            </a:r>
            <a:r>
              <a:rPr lang="es-MX" sz="2000" dirty="0"/>
              <a:t>).</a:t>
            </a:r>
          </a:p>
          <a:p>
            <a:pPr algn="just">
              <a:buFont typeface="Wingdings" panose="05000000000000000000" pitchFamily="2" charset="2"/>
              <a:buChar char="ü"/>
            </a:pPr>
            <a:endParaRPr lang="es-MX" sz="2000" dirty="0"/>
          </a:p>
        </p:txBody>
      </p:sp>
    </p:spTree>
    <p:extLst>
      <p:ext uri="{BB962C8B-B14F-4D97-AF65-F5344CB8AC3E}">
        <p14:creationId xmlns:p14="http://schemas.microsoft.com/office/powerpoint/2010/main" val="2915388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2322" y="4481565"/>
            <a:ext cx="11224008" cy="784830"/>
          </a:xfrm>
          <a:prstGeom prst="rect">
            <a:avLst/>
          </a:prstGeom>
          <a:noFill/>
        </p:spPr>
        <p:txBody>
          <a:bodyPr wrap="square" rtlCol="0">
            <a:spAutoFit/>
          </a:bodyPr>
          <a:lstStyle/>
          <a:p>
            <a:pPr lvl="0" algn="r"/>
            <a:r>
              <a:rPr lang="es-MX" sz="4500" b="1" cap="small" dirty="0">
                <a:solidFill>
                  <a:srgbClr val="941100"/>
                </a:solidFill>
                <a:latin typeface="Arial" charset="0"/>
                <a:ea typeface="Arial" charset="0"/>
                <a:cs typeface="Arial" charset="0"/>
              </a:rPr>
              <a:t>Consideraciones </a:t>
            </a:r>
          </a:p>
        </p:txBody>
      </p:sp>
    </p:spTree>
    <p:extLst>
      <p:ext uri="{BB962C8B-B14F-4D97-AF65-F5344CB8AC3E}">
        <p14:creationId xmlns:p14="http://schemas.microsoft.com/office/powerpoint/2010/main" val="274701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a:extLst>
              <a:ext uri="{FF2B5EF4-FFF2-40B4-BE49-F238E27FC236}">
                <a16:creationId xmlns:a16="http://schemas.microsoft.com/office/drawing/2014/main" id="{D9F35A1F-FEAF-8F42-850F-A3103B4B9A65}"/>
              </a:ext>
            </a:extLst>
          </p:cNvPr>
          <p:cNvSpPr>
            <a:spLocks noGrp="1"/>
          </p:cNvSpPr>
          <p:nvPr>
            <p:ph type="title"/>
          </p:nvPr>
        </p:nvSpPr>
        <p:spPr>
          <a:xfrm>
            <a:off x="362341" y="350442"/>
            <a:ext cx="10515600" cy="871800"/>
          </a:xfrm>
        </p:spPr>
        <p:txBody>
          <a:bodyPr/>
          <a:lstStyle/>
          <a:p>
            <a:r>
              <a:rPr lang="es-MX" b="1" dirty="0"/>
              <a:t>Tarjeta de Débito Corporativa (TDCor) </a:t>
            </a:r>
          </a:p>
        </p:txBody>
      </p:sp>
      <p:sp>
        <p:nvSpPr>
          <p:cNvPr id="6" name="Marcador de texto 2"/>
          <p:cNvSpPr>
            <a:spLocks noGrp="1"/>
          </p:cNvSpPr>
          <p:nvPr>
            <p:ph type="body" sz="quarter" idx="3"/>
          </p:nvPr>
        </p:nvSpPr>
        <p:spPr>
          <a:xfrm>
            <a:off x="271530" y="1682637"/>
            <a:ext cx="11183870" cy="4613669"/>
          </a:xfrm>
        </p:spPr>
        <p:txBody>
          <a:bodyPr>
            <a:normAutofit lnSpcReduction="10000"/>
          </a:bodyPr>
          <a:lstStyle/>
          <a:p>
            <a:pPr marL="342900" indent="-342900">
              <a:buFont typeface="Courier New" panose="02070309020205020404" pitchFamily="49" charset="0"/>
              <a:buChar char="o"/>
            </a:pPr>
            <a:r>
              <a:rPr lang="es-MX" b="0" dirty="0"/>
              <a:t>Entregar en tiempo los acuses de  recibido de la TDCorp.</a:t>
            </a:r>
          </a:p>
          <a:p>
            <a:pPr marL="342900" indent="-342900">
              <a:buFont typeface="Courier New" panose="02070309020205020404" pitchFamily="49" charset="0"/>
              <a:buChar char="o"/>
            </a:pPr>
            <a:r>
              <a:rPr lang="es-MX" b="0" dirty="0"/>
              <a:t>La solicitud de cancelación de tarjetas corporativas, ya sea por duplicidad o errores en el nombre y/o renuncia del universitario se deberá realizar mediante oficio a la Dirección de Finanzas.</a:t>
            </a:r>
          </a:p>
          <a:p>
            <a:pPr marL="342900" indent="-342900">
              <a:buFont typeface="Courier New" panose="02070309020205020404" pitchFamily="49" charset="0"/>
              <a:buChar char="o"/>
            </a:pPr>
            <a:r>
              <a:rPr lang="es-MX" b="0" dirty="0"/>
              <a:t>Considerar los límites de gasto diario y mensual.</a:t>
            </a:r>
          </a:p>
          <a:p>
            <a:pPr marL="342900" indent="-342900">
              <a:buFont typeface="Courier New" panose="02070309020205020404" pitchFamily="49" charset="0"/>
              <a:buChar char="o"/>
            </a:pPr>
            <a:r>
              <a:rPr lang="es-MX" b="0" dirty="0"/>
              <a:t>Revisar los procesos de reintegros. </a:t>
            </a:r>
          </a:p>
          <a:p>
            <a:pPr marL="342900" indent="-342900">
              <a:buFont typeface="Courier New" panose="02070309020205020404" pitchFamily="49" charset="0"/>
              <a:buChar char="o"/>
            </a:pPr>
            <a:r>
              <a:rPr lang="es-MX" b="0" dirty="0"/>
              <a:t>Las cuentas TDCor de los funcionarios (titulares de las Dependencias) podrán ser vinculadas al servicio de BBVA Netcash, solicitar los permisos de acceso.</a:t>
            </a:r>
          </a:p>
          <a:p>
            <a:pPr marL="342900" indent="-342900">
              <a:buFont typeface="Courier New" panose="02070309020205020404" pitchFamily="49" charset="0"/>
              <a:buChar char="o"/>
            </a:pPr>
            <a:r>
              <a:rPr lang="es-MX" b="0" dirty="0"/>
              <a:t>Requisitar el formato  de la solicitud TDCorp, señalados en cada celda y llenar como corresponde (Excel).</a:t>
            </a:r>
          </a:p>
          <a:p>
            <a:pPr marL="342900" indent="-342900">
              <a:buFont typeface="Courier New" panose="02070309020205020404" pitchFamily="49" charset="0"/>
              <a:buChar char="o"/>
            </a:pPr>
            <a:r>
              <a:rPr lang="es-MX" b="0" dirty="0"/>
              <a:t>Solicitar reposición en caso de extravio o r obo,deberá realizarse de forma personal por el universitario y BBVA enviará la nueva TDCorp a la Dirección de Finanzas.</a:t>
            </a:r>
          </a:p>
          <a:p>
            <a:pPr marL="342900" indent="-342900">
              <a:buFont typeface="Courier New" panose="02070309020205020404" pitchFamily="49" charset="0"/>
              <a:buChar char="o"/>
            </a:pPr>
            <a:endParaRPr lang="es-MX" b="0" dirty="0"/>
          </a:p>
        </p:txBody>
      </p:sp>
      <p:pic>
        <p:nvPicPr>
          <p:cNvPr id="7" name="Imagen 6"/>
          <p:cNvPicPr>
            <a:picLocks noChangeAspect="1"/>
          </p:cNvPicPr>
          <p:nvPr/>
        </p:nvPicPr>
        <p:blipFill>
          <a:blip r:embed="rId2"/>
          <a:stretch>
            <a:fillRect/>
          </a:stretch>
        </p:blipFill>
        <p:spPr>
          <a:xfrm>
            <a:off x="9314238" y="350442"/>
            <a:ext cx="2267202" cy="1428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7030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992" y="155516"/>
            <a:ext cx="10515600" cy="871800"/>
          </a:xfrm>
        </p:spPr>
        <p:txBody>
          <a:bodyPr/>
          <a:lstStyle/>
          <a:p>
            <a:r>
              <a:rPr lang="es-MX" b="1" dirty="0"/>
              <a:t>Nómina</a:t>
            </a:r>
            <a:r>
              <a:rPr lang="es-MX" dirty="0"/>
              <a:t> </a:t>
            </a:r>
          </a:p>
        </p:txBody>
      </p:sp>
      <p:sp>
        <p:nvSpPr>
          <p:cNvPr id="3" name="Marcador de texto 2"/>
          <p:cNvSpPr>
            <a:spLocks noGrp="1"/>
          </p:cNvSpPr>
          <p:nvPr>
            <p:ph type="body" idx="1"/>
          </p:nvPr>
        </p:nvSpPr>
        <p:spPr>
          <a:xfrm>
            <a:off x="336992" y="815006"/>
            <a:ext cx="5599642" cy="823912"/>
          </a:xfrm>
        </p:spPr>
        <p:txBody>
          <a:bodyPr>
            <a:normAutofit/>
          </a:bodyPr>
          <a:lstStyle/>
          <a:p>
            <a:pPr algn="ctr"/>
            <a:r>
              <a:rPr lang="es-MX" dirty="0"/>
              <a:t>Nómina Santander </a:t>
            </a:r>
          </a:p>
        </p:txBody>
      </p:sp>
      <p:sp>
        <p:nvSpPr>
          <p:cNvPr id="5" name="Marcador de texto 4"/>
          <p:cNvSpPr>
            <a:spLocks noGrp="1"/>
          </p:cNvSpPr>
          <p:nvPr>
            <p:ph type="body" sz="quarter" idx="3"/>
          </p:nvPr>
        </p:nvSpPr>
        <p:spPr>
          <a:xfrm>
            <a:off x="6170879" y="762927"/>
            <a:ext cx="5183188" cy="823912"/>
          </a:xfrm>
        </p:spPr>
        <p:txBody>
          <a:bodyPr>
            <a:normAutofit lnSpcReduction="10000"/>
          </a:bodyPr>
          <a:lstStyle/>
          <a:p>
            <a:pPr algn="ctr"/>
            <a:r>
              <a:rPr lang="es-MX" dirty="0"/>
              <a:t>Consulta e impresión del CFDI Nómina </a:t>
            </a:r>
          </a:p>
          <a:p>
            <a:pPr algn="ctr"/>
            <a:r>
              <a:rPr lang="es-MX" dirty="0"/>
              <a:t>(pdf y xml)</a:t>
            </a:r>
          </a:p>
        </p:txBody>
      </p:sp>
      <p:pic>
        <p:nvPicPr>
          <p:cNvPr id="9" name="Imagen 8"/>
          <p:cNvPicPr>
            <a:picLocks noChangeAspect="1"/>
          </p:cNvPicPr>
          <p:nvPr/>
        </p:nvPicPr>
        <p:blipFill>
          <a:blip r:embed="rId2"/>
          <a:stretch>
            <a:fillRect/>
          </a:stretch>
        </p:blipFill>
        <p:spPr>
          <a:xfrm>
            <a:off x="818457" y="1869669"/>
            <a:ext cx="1247775" cy="3181350"/>
          </a:xfrm>
          <a:prstGeom prst="rect">
            <a:avLst/>
          </a:prstGeom>
        </p:spPr>
      </p:pic>
      <p:pic>
        <p:nvPicPr>
          <p:cNvPr id="10" name="Imagen 9"/>
          <p:cNvPicPr>
            <a:picLocks noChangeAspect="1"/>
          </p:cNvPicPr>
          <p:nvPr/>
        </p:nvPicPr>
        <p:blipFill>
          <a:blip r:embed="rId3"/>
          <a:stretch>
            <a:fillRect/>
          </a:stretch>
        </p:blipFill>
        <p:spPr>
          <a:xfrm>
            <a:off x="2172578" y="1841094"/>
            <a:ext cx="1400175" cy="3238500"/>
          </a:xfrm>
          <a:prstGeom prst="rect">
            <a:avLst/>
          </a:prstGeom>
        </p:spPr>
      </p:pic>
      <p:pic>
        <p:nvPicPr>
          <p:cNvPr id="11" name="Imagen 10"/>
          <p:cNvPicPr>
            <a:picLocks noChangeAspect="1"/>
          </p:cNvPicPr>
          <p:nvPr/>
        </p:nvPicPr>
        <p:blipFill>
          <a:blip r:embed="rId4"/>
          <a:stretch>
            <a:fillRect/>
          </a:stretch>
        </p:blipFill>
        <p:spPr>
          <a:xfrm>
            <a:off x="3656711" y="2557313"/>
            <a:ext cx="2080444" cy="1227137"/>
          </a:xfrm>
          <a:prstGeom prst="rect">
            <a:avLst/>
          </a:prstGeom>
        </p:spPr>
      </p:pic>
      <p:pic>
        <p:nvPicPr>
          <p:cNvPr id="1026"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7565" y="1137620"/>
            <a:ext cx="789590" cy="50129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p:cNvSpPr txBox="1"/>
          <p:nvPr/>
        </p:nvSpPr>
        <p:spPr>
          <a:xfrm>
            <a:off x="7110477" y="5302883"/>
            <a:ext cx="4927850" cy="424732"/>
          </a:xfrm>
          <a:prstGeom prst="rect">
            <a:avLst/>
          </a:prstGeom>
        </p:spPr>
        <p:txBody>
          <a:bodyPr vert="horz" lIns="91440" tIns="45720" rIns="91440" bIns="45720" rtlCol="0" anchor="b">
            <a:normAutofit fontScale="77500" lnSpcReduction="20000"/>
          </a:bodyPr>
          <a:lstStyle>
            <a:lvl1pPr indent="0" algn="ctr" defTabSz="914400">
              <a:lnSpc>
                <a:spcPct val="90000"/>
              </a:lnSpc>
              <a:spcBef>
                <a:spcPts val="1000"/>
              </a:spcBef>
              <a:buFont typeface="Arial" panose="020B0604020202020204" pitchFamily="34" charset="0"/>
              <a:buNone/>
              <a:defRPr sz="2400" b="1"/>
            </a:lvl1pPr>
            <a:lvl2pPr marL="457200" indent="0" defTabSz="914400">
              <a:lnSpc>
                <a:spcPct val="90000"/>
              </a:lnSpc>
              <a:spcBef>
                <a:spcPts val="500"/>
              </a:spcBef>
              <a:buFont typeface="Arial" panose="020B0604020202020204" pitchFamily="34" charset="0"/>
              <a:buNone/>
              <a:defRPr sz="2000" b="1"/>
            </a:lvl2pPr>
            <a:lvl3pPr marL="914400" indent="0" defTabSz="914400">
              <a:lnSpc>
                <a:spcPct val="90000"/>
              </a:lnSpc>
              <a:spcBef>
                <a:spcPts val="500"/>
              </a:spcBef>
              <a:buFont typeface="Arial" panose="020B0604020202020204" pitchFamily="34" charset="0"/>
              <a:buNone/>
              <a:defRPr b="1"/>
            </a:lvl3pPr>
            <a:lvl4pPr marL="1371600" indent="0" defTabSz="914400">
              <a:lnSpc>
                <a:spcPct val="90000"/>
              </a:lnSpc>
              <a:spcBef>
                <a:spcPts val="500"/>
              </a:spcBef>
              <a:buFont typeface="Arial" panose="020B0604020202020204" pitchFamily="34" charset="0"/>
              <a:buNone/>
              <a:defRPr sz="1600" b="1"/>
            </a:lvl4pPr>
            <a:lvl5pPr marL="1828800" indent="0" defTabSz="914400">
              <a:lnSpc>
                <a:spcPct val="90000"/>
              </a:lnSpc>
              <a:spcBef>
                <a:spcPts val="500"/>
              </a:spcBef>
              <a:buFont typeface="Arial" panose="020B0604020202020204" pitchFamily="34" charset="0"/>
              <a:buNone/>
              <a:defRPr sz="1600" b="1"/>
            </a:lvl5pPr>
            <a:lvl6pPr marL="2286000" indent="0" defTabSz="914400">
              <a:lnSpc>
                <a:spcPct val="90000"/>
              </a:lnSpc>
              <a:spcBef>
                <a:spcPts val="500"/>
              </a:spcBef>
              <a:buFont typeface="Arial" panose="020B0604020202020204" pitchFamily="34" charset="0"/>
              <a:buNone/>
              <a:defRPr sz="1600" b="1"/>
            </a:lvl6pPr>
            <a:lvl7pPr marL="2743200" indent="0" defTabSz="914400">
              <a:lnSpc>
                <a:spcPct val="90000"/>
              </a:lnSpc>
              <a:spcBef>
                <a:spcPts val="500"/>
              </a:spcBef>
              <a:buFont typeface="Arial" panose="020B0604020202020204" pitchFamily="34" charset="0"/>
              <a:buNone/>
              <a:defRPr sz="1600" b="1"/>
            </a:lvl7pPr>
            <a:lvl8pPr marL="3200400" indent="0" defTabSz="914400">
              <a:lnSpc>
                <a:spcPct val="90000"/>
              </a:lnSpc>
              <a:spcBef>
                <a:spcPts val="500"/>
              </a:spcBef>
              <a:buFont typeface="Arial" panose="020B0604020202020204" pitchFamily="34" charset="0"/>
              <a:buNone/>
              <a:defRPr sz="1600" b="1"/>
            </a:lvl8pPr>
            <a:lvl9pPr marL="3657600" indent="0" defTabSz="914400">
              <a:lnSpc>
                <a:spcPct val="90000"/>
              </a:lnSpc>
              <a:spcBef>
                <a:spcPts val="500"/>
              </a:spcBef>
              <a:buFont typeface="Arial" panose="020B0604020202020204" pitchFamily="34" charset="0"/>
              <a:buNone/>
              <a:defRPr sz="1600" b="1"/>
            </a:lvl9pPr>
          </a:lstStyle>
          <a:p>
            <a:r>
              <a:rPr lang="es-MX" dirty="0"/>
              <a:t>Eliminación de impresión desglose de nómina </a:t>
            </a:r>
          </a:p>
        </p:txBody>
      </p:sp>
      <p:sp>
        <p:nvSpPr>
          <p:cNvPr id="28" name="CuadroTexto 27"/>
          <p:cNvSpPr txBox="1"/>
          <p:nvPr/>
        </p:nvSpPr>
        <p:spPr>
          <a:xfrm>
            <a:off x="649813" y="5776473"/>
            <a:ext cx="10202779" cy="1117165"/>
          </a:xfrm>
          <a:prstGeom prst="rect">
            <a:avLst/>
          </a:prstGeom>
        </p:spPr>
        <p:txBody>
          <a:bodyPr vert="horz" lIns="91440" tIns="45720" rIns="91440" bIns="45720" rtlCol="0" anchor="b">
            <a:noAutofit/>
          </a:bodyPr>
          <a:lstStyle>
            <a:lvl1pPr indent="0" algn="ctr" defTabSz="914400">
              <a:lnSpc>
                <a:spcPct val="90000"/>
              </a:lnSpc>
              <a:spcBef>
                <a:spcPts val="1000"/>
              </a:spcBef>
              <a:buFont typeface="Arial" panose="020B0604020202020204" pitchFamily="34" charset="0"/>
              <a:buNone/>
              <a:defRPr sz="2400" b="1"/>
            </a:lvl1pPr>
            <a:lvl2pPr marL="457200" indent="0" defTabSz="914400">
              <a:lnSpc>
                <a:spcPct val="90000"/>
              </a:lnSpc>
              <a:spcBef>
                <a:spcPts val="500"/>
              </a:spcBef>
              <a:buFont typeface="Arial" panose="020B0604020202020204" pitchFamily="34" charset="0"/>
              <a:buNone/>
              <a:defRPr sz="2000" b="1"/>
            </a:lvl2pPr>
            <a:lvl3pPr marL="914400" indent="0" defTabSz="914400">
              <a:lnSpc>
                <a:spcPct val="90000"/>
              </a:lnSpc>
              <a:spcBef>
                <a:spcPts val="500"/>
              </a:spcBef>
              <a:buFont typeface="Arial" panose="020B0604020202020204" pitchFamily="34" charset="0"/>
              <a:buNone/>
              <a:defRPr b="1"/>
            </a:lvl3pPr>
            <a:lvl4pPr marL="1371600" indent="0" defTabSz="914400">
              <a:lnSpc>
                <a:spcPct val="90000"/>
              </a:lnSpc>
              <a:spcBef>
                <a:spcPts val="500"/>
              </a:spcBef>
              <a:buFont typeface="Arial" panose="020B0604020202020204" pitchFamily="34" charset="0"/>
              <a:buNone/>
              <a:defRPr sz="1600" b="1"/>
            </a:lvl4pPr>
            <a:lvl5pPr marL="1828800" indent="0" defTabSz="914400">
              <a:lnSpc>
                <a:spcPct val="90000"/>
              </a:lnSpc>
              <a:spcBef>
                <a:spcPts val="500"/>
              </a:spcBef>
              <a:buFont typeface="Arial" panose="020B0604020202020204" pitchFamily="34" charset="0"/>
              <a:buNone/>
              <a:defRPr sz="1600" b="1"/>
            </a:lvl5pPr>
            <a:lvl6pPr marL="2286000" indent="0" defTabSz="914400">
              <a:lnSpc>
                <a:spcPct val="90000"/>
              </a:lnSpc>
              <a:spcBef>
                <a:spcPts val="500"/>
              </a:spcBef>
              <a:buFont typeface="Arial" panose="020B0604020202020204" pitchFamily="34" charset="0"/>
              <a:buNone/>
              <a:defRPr sz="1600" b="1"/>
            </a:lvl6pPr>
            <a:lvl7pPr marL="2743200" indent="0" defTabSz="914400">
              <a:lnSpc>
                <a:spcPct val="90000"/>
              </a:lnSpc>
              <a:spcBef>
                <a:spcPts val="500"/>
              </a:spcBef>
              <a:buFont typeface="Arial" panose="020B0604020202020204" pitchFamily="34" charset="0"/>
              <a:buNone/>
              <a:defRPr sz="1600" b="1"/>
            </a:lvl7pPr>
            <a:lvl8pPr marL="3200400" indent="0" defTabSz="914400">
              <a:lnSpc>
                <a:spcPct val="90000"/>
              </a:lnSpc>
              <a:spcBef>
                <a:spcPts val="500"/>
              </a:spcBef>
              <a:buFont typeface="Arial" panose="020B0604020202020204" pitchFamily="34" charset="0"/>
              <a:buNone/>
              <a:defRPr sz="1600" b="1"/>
            </a:lvl8pPr>
            <a:lvl9pPr marL="3657600" indent="0" defTabSz="914400">
              <a:lnSpc>
                <a:spcPct val="90000"/>
              </a:lnSpc>
              <a:spcBef>
                <a:spcPts val="500"/>
              </a:spcBef>
              <a:buFont typeface="Arial" panose="020B0604020202020204" pitchFamily="34" charset="0"/>
              <a:buNone/>
              <a:defRPr sz="1600" b="1"/>
            </a:lvl9pPr>
          </a:lstStyle>
          <a:p>
            <a:r>
              <a:rPr lang="es-MX" sz="2000" dirty="0"/>
              <a:t>Impacto en las líneas de acción</a:t>
            </a:r>
          </a:p>
          <a:p>
            <a:r>
              <a:rPr lang="es-ES" sz="2000" dirty="0"/>
              <a:t>Programa de Austeridad, Racionalidad y Eficiencia de los </a:t>
            </a:r>
          </a:p>
          <a:p>
            <a:r>
              <a:rPr lang="es-ES" sz="2000" dirty="0"/>
              <a:t>Recursos Institucionales de la Universidad de Guadalajara</a:t>
            </a:r>
            <a:r>
              <a:rPr lang="es-MX" sz="2000" dirty="0"/>
              <a:t> </a:t>
            </a:r>
          </a:p>
        </p:txBody>
      </p:sp>
      <p:sp>
        <p:nvSpPr>
          <p:cNvPr id="13" name="CuadroTexto 12"/>
          <p:cNvSpPr txBox="1"/>
          <p:nvPr/>
        </p:nvSpPr>
        <p:spPr>
          <a:xfrm>
            <a:off x="5979171" y="1748682"/>
            <a:ext cx="1787669" cy="424732"/>
          </a:xfrm>
          <a:prstGeom prst="rect">
            <a:avLst/>
          </a:prstGeom>
        </p:spPr>
        <p:txBody>
          <a:bodyPr vert="horz" lIns="91440" tIns="45720" rIns="91440" bIns="45720" rtlCol="0" anchor="b">
            <a:normAutofit/>
          </a:bodyPr>
          <a:lstStyle>
            <a:lvl1pPr indent="0" algn="ctr" defTabSz="914400">
              <a:lnSpc>
                <a:spcPct val="90000"/>
              </a:lnSpc>
              <a:spcBef>
                <a:spcPts val="1000"/>
              </a:spcBef>
              <a:buFont typeface="Arial" panose="020B0604020202020204" pitchFamily="34" charset="0"/>
              <a:buNone/>
              <a:defRPr sz="2400" b="1"/>
            </a:lvl1pPr>
            <a:lvl2pPr marL="457200" indent="0" defTabSz="914400">
              <a:lnSpc>
                <a:spcPct val="90000"/>
              </a:lnSpc>
              <a:spcBef>
                <a:spcPts val="500"/>
              </a:spcBef>
              <a:buFont typeface="Arial" panose="020B0604020202020204" pitchFamily="34" charset="0"/>
              <a:buNone/>
              <a:defRPr sz="2000" b="1"/>
            </a:lvl2pPr>
            <a:lvl3pPr marL="914400" indent="0" defTabSz="914400">
              <a:lnSpc>
                <a:spcPct val="90000"/>
              </a:lnSpc>
              <a:spcBef>
                <a:spcPts val="500"/>
              </a:spcBef>
              <a:buFont typeface="Arial" panose="020B0604020202020204" pitchFamily="34" charset="0"/>
              <a:buNone/>
              <a:defRPr b="1"/>
            </a:lvl3pPr>
            <a:lvl4pPr marL="1371600" indent="0" defTabSz="914400">
              <a:lnSpc>
                <a:spcPct val="90000"/>
              </a:lnSpc>
              <a:spcBef>
                <a:spcPts val="500"/>
              </a:spcBef>
              <a:buFont typeface="Arial" panose="020B0604020202020204" pitchFamily="34" charset="0"/>
              <a:buNone/>
              <a:defRPr sz="1600" b="1"/>
            </a:lvl4pPr>
            <a:lvl5pPr marL="1828800" indent="0" defTabSz="914400">
              <a:lnSpc>
                <a:spcPct val="90000"/>
              </a:lnSpc>
              <a:spcBef>
                <a:spcPts val="500"/>
              </a:spcBef>
              <a:buFont typeface="Arial" panose="020B0604020202020204" pitchFamily="34" charset="0"/>
              <a:buNone/>
              <a:defRPr sz="1600" b="1"/>
            </a:lvl5pPr>
            <a:lvl6pPr marL="2286000" indent="0" defTabSz="914400">
              <a:lnSpc>
                <a:spcPct val="90000"/>
              </a:lnSpc>
              <a:spcBef>
                <a:spcPts val="500"/>
              </a:spcBef>
              <a:buFont typeface="Arial" panose="020B0604020202020204" pitchFamily="34" charset="0"/>
              <a:buNone/>
              <a:defRPr sz="1600" b="1"/>
            </a:lvl6pPr>
            <a:lvl7pPr marL="2743200" indent="0" defTabSz="914400">
              <a:lnSpc>
                <a:spcPct val="90000"/>
              </a:lnSpc>
              <a:spcBef>
                <a:spcPts val="500"/>
              </a:spcBef>
              <a:buFont typeface="Arial" panose="020B0604020202020204" pitchFamily="34" charset="0"/>
              <a:buNone/>
              <a:defRPr sz="1600" b="1"/>
            </a:lvl7pPr>
            <a:lvl8pPr marL="3200400" indent="0" defTabSz="914400">
              <a:lnSpc>
                <a:spcPct val="90000"/>
              </a:lnSpc>
              <a:spcBef>
                <a:spcPts val="500"/>
              </a:spcBef>
              <a:buFont typeface="Arial" panose="020B0604020202020204" pitchFamily="34" charset="0"/>
              <a:buNone/>
              <a:defRPr sz="1600" b="1"/>
            </a:lvl8pPr>
            <a:lvl9pPr marL="3657600" indent="0" defTabSz="914400">
              <a:lnSpc>
                <a:spcPct val="90000"/>
              </a:lnSpc>
              <a:spcBef>
                <a:spcPts val="500"/>
              </a:spcBef>
              <a:buFont typeface="Arial" panose="020B0604020202020204" pitchFamily="34" charset="0"/>
              <a:buNone/>
              <a:defRPr sz="1600" b="1"/>
            </a:lvl9pPr>
          </a:lstStyle>
          <a:p>
            <a:r>
              <a:rPr lang="es-MX" dirty="0"/>
              <a:t>Trabajador</a:t>
            </a:r>
          </a:p>
        </p:txBody>
      </p:sp>
      <p:sp>
        <p:nvSpPr>
          <p:cNvPr id="14" name="CuadroTexto 13"/>
          <p:cNvSpPr txBox="1"/>
          <p:nvPr/>
        </p:nvSpPr>
        <p:spPr>
          <a:xfrm>
            <a:off x="5993301" y="2283718"/>
            <a:ext cx="1787669" cy="673916"/>
          </a:xfrm>
          <a:prstGeom prst="rect">
            <a:avLst/>
          </a:prstGeom>
        </p:spPr>
        <p:txBody>
          <a:bodyPr vert="horz" lIns="91440" tIns="45720" rIns="91440" bIns="45720" rtlCol="0" anchor="b">
            <a:noAutofit/>
          </a:bodyPr>
          <a:lstStyle>
            <a:lvl1pPr indent="0" algn="ctr" defTabSz="914400">
              <a:lnSpc>
                <a:spcPct val="90000"/>
              </a:lnSpc>
              <a:spcBef>
                <a:spcPts val="1000"/>
              </a:spcBef>
              <a:buFont typeface="Arial" panose="020B0604020202020204" pitchFamily="34" charset="0"/>
              <a:buNone/>
              <a:defRPr sz="2400" b="1"/>
            </a:lvl1pPr>
            <a:lvl2pPr marL="457200" indent="0" defTabSz="914400">
              <a:lnSpc>
                <a:spcPct val="90000"/>
              </a:lnSpc>
              <a:spcBef>
                <a:spcPts val="500"/>
              </a:spcBef>
              <a:buFont typeface="Arial" panose="020B0604020202020204" pitchFamily="34" charset="0"/>
              <a:buNone/>
              <a:defRPr sz="2000" b="1"/>
            </a:lvl2pPr>
            <a:lvl3pPr marL="914400" indent="0" defTabSz="914400">
              <a:lnSpc>
                <a:spcPct val="90000"/>
              </a:lnSpc>
              <a:spcBef>
                <a:spcPts val="500"/>
              </a:spcBef>
              <a:buFont typeface="Arial" panose="020B0604020202020204" pitchFamily="34" charset="0"/>
              <a:buNone/>
              <a:defRPr b="1"/>
            </a:lvl3pPr>
            <a:lvl4pPr marL="1371600" indent="0" defTabSz="914400">
              <a:lnSpc>
                <a:spcPct val="90000"/>
              </a:lnSpc>
              <a:spcBef>
                <a:spcPts val="500"/>
              </a:spcBef>
              <a:buFont typeface="Arial" panose="020B0604020202020204" pitchFamily="34" charset="0"/>
              <a:buNone/>
              <a:defRPr sz="1600" b="1"/>
            </a:lvl4pPr>
            <a:lvl5pPr marL="1828800" indent="0" defTabSz="914400">
              <a:lnSpc>
                <a:spcPct val="90000"/>
              </a:lnSpc>
              <a:spcBef>
                <a:spcPts val="500"/>
              </a:spcBef>
              <a:buFont typeface="Arial" panose="020B0604020202020204" pitchFamily="34" charset="0"/>
              <a:buNone/>
              <a:defRPr sz="1600" b="1"/>
            </a:lvl5pPr>
            <a:lvl6pPr marL="2286000" indent="0" defTabSz="914400">
              <a:lnSpc>
                <a:spcPct val="90000"/>
              </a:lnSpc>
              <a:spcBef>
                <a:spcPts val="500"/>
              </a:spcBef>
              <a:buFont typeface="Arial" panose="020B0604020202020204" pitchFamily="34" charset="0"/>
              <a:buNone/>
              <a:defRPr sz="1600" b="1"/>
            </a:lvl6pPr>
            <a:lvl7pPr marL="2743200" indent="0" defTabSz="914400">
              <a:lnSpc>
                <a:spcPct val="90000"/>
              </a:lnSpc>
              <a:spcBef>
                <a:spcPts val="500"/>
              </a:spcBef>
              <a:buFont typeface="Arial" panose="020B0604020202020204" pitchFamily="34" charset="0"/>
              <a:buNone/>
              <a:defRPr sz="1600" b="1"/>
            </a:lvl7pPr>
            <a:lvl8pPr marL="3200400" indent="0" defTabSz="914400">
              <a:lnSpc>
                <a:spcPct val="90000"/>
              </a:lnSpc>
              <a:spcBef>
                <a:spcPts val="500"/>
              </a:spcBef>
              <a:buFont typeface="Arial" panose="020B0604020202020204" pitchFamily="34" charset="0"/>
              <a:buNone/>
              <a:defRPr sz="1600" b="1"/>
            </a:lvl8pPr>
            <a:lvl9pPr marL="3657600" indent="0" defTabSz="914400">
              <a:lnSpc>
                <a:spcPct val="90000"/>
              </a:lnSpc>
              <a:spcBef>
                <a:spcPts val="500"/>
              </a:spcBef>
              <a:buFont typeface="Arial" panose="020B0604020202020204" pitchFamily="34" charset="0"/>
              <a:buNone/>
              <a:defRPr sz="1600" b="1"/>
            </a:lvl9pPr>
          </a:lstStyle>
          <a:p>
            <a:r>
              <a:rPr lang="es-MX" dirty="0"/>
              <a:t>Responsable nómina</a:t>
            </a:r>
          </a:p>
        </p:txBody>
      </p:sp>
      <p:sp>
        <p:nvSpPr>
          <p:cNvPr id="4" name="Rectángulo 3"/>
          <p:cNvSpPr/>
          <p:nvPr/>
        </p:nvSpPr>
        <p:spPr>
          <a:xfrm>
            <a:off x="7780970" y="2295760"/>
            <a:ext cx="3785523" cy="276999"/>
          </a:xfrm>
          <a:prstGeom prst="rect">
            <a:avLst/>
          </a:prstGeom>
        </p:spPr>
        <p:txBody>
          <a:bodyPr wrap="square">
            <a:spAutoFit/>
          </a:bodyPr>
          <a:lstStyle/>
          <a:p>
            <a:r>
              <a:rPr lang="es-MX" sz="1200" dirty="0"/>
              <a:t> http://cfdinomina.siiau.udg.mx/NomTimbreCancelar-war</a:t>
            </a:r>
          </a:p>
        </p:txBody>
      </p:sp>
      <p:sp>
        <p:nvSpPr>
          <p:cNvPr id="6" name="Rectángulo 5"/>
          <p:cNvSpPr/>
          <p:nvPr/>
        </p:nvSpPr>
        <p:spPr>
          <a:xfrm>
            <a:off x="7780970" y="1796784"/>
            <a:ext cx="4191000" cy="276999"/>
          </a:xfrm>
          <a:prstGeom prst="rect">
            <a:avLst/>
          </a:prstGeom>
        </p:spPr>
        <p:txBody>
          <a:bodyPr wrap="square">
            <a:spAutoFit/>
          </a:bodyPr>
          <a:lstStyle/>
          <a:p>
            <a:r>
              <a:rPr lang="es-MX" sz="1200" dirty="0"/>
              <a:t>https://portal.siiau.udg.mx/KioscoCFDINomina-war/</a:t>
            </a:r>
          </a:p>
        </p:txBody>
      </p:sp>
      <p:pic>
        <p:nvPicPr>
          <p:cNvPr id="7" name="Imagen 6"/>
          <p:cNvPicPr>
            <a:picLocks noChangeAspect="1"/>
          </p:cNvPicPr>
          <p:nvPr/>
        </p:nvPicPr>
        <p:blipFill>
          <a:blip r:embed="rId6"/>
          <a:stretch>
            <a:fillRect/>
          </a:stretch>
        </p:blipFill>
        <p:spPr>
          <a:xfrm>
            <a:off x="8629282" y="2567045"/>
            <a:ext cx="1827530" cy="2306840"/>
          </a:xfrm>
          <a:prstGeom prst="rect">
            <a:avLst/>
          </a:prstGeom>
        </p:spPr>
      </p:pic>
      <p:sp>
        <p:nvSpPr>
          <p:cNvPr id="26" name="Flecha abajo 25"/>
          <p:cNvSpPr/>
          <p:nvPr/>
        </p:nvSpPr>
        <p:spPr>
          <a:xfrm>
            <a:off x="9352204" y="4921932"/>
            <a:ext cx="444397" cy="348031"/>
          </a:xfrm>
          <a:prstGeom prst="downArrow">
            <a:avLst/>
          </a:prstGeom>
          <a:solidFill>
            <a:schemeClr val="tx1">
              <a:lumMod val="75000"/>
              <a:lumOff val="25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13761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177C683-C53A-A140-BD63-D7F4FCBE3623}"/>
              </a:ext>
            </a:extLst>
          </p:cNvPr>
          <p:cNvSpPr/>
          <p:nvPr/>
        </p:nvSpPr>
        <p:spPr>
          <a:xfrm>
            <a:off x="336992" y="1027316"/>
            <a:ext cx="11421870" cy="4952831"/>
          </a:xfrm>
          <a:prstGeom prst="rect">
            <a:avLst/>
          </a:prstGeom>
        </p:spPr>
        <p:txBody>
          <a:bodyPr wrap="square">
            <a:spAutoFit/>
          </a:bodyPr>
          <a:lstStyle/>
          <a:p>
            <a:pPr algn="just">
              <a:lnSpc>
                <a:spcPct val="115000"/>
              </a:lnSpc>
            </a:pPr>
            <a:r>
              <a:rPr lang="es-MX" sz="2300" b="1" dirty="0">
                <a:cs typeface="Arial" panose="020B0604020202020204" pitchFamily="34" charset="0"/>
              </a:rPr>
              <a:t>Dictamen Núm. II/2019/2033</a:t>
            </a:r>
          </a:p>
          <a:p>
            <a:pPr algn="just">
              <a:lnSpc>
                <a:spcPct val="115000"/>
              </a:lnSpc>
              <a:spcAft>
                <a:spcPts val="0"/>
              </a:spcAft>
            </a:pPr>
            <a:r>
              <a:rPr lang="es-MX" sz="2300" b="1" dirty="0"/>
              <a:t>Modificación del Presupuesto de Ingresos y Egresos de la Universidad de Guadalajara</a:t>
            </a:r>
            <a:r>
              <a:rPr lang="es-MX" sz="2300" dirty="0"/>
              <a:t> para el ejercicio 2019 </a:t>
            </a:r>
          </a:p>
          <a:p>
            <a:pPr algn="just">
              <a:lnSpc>
                <a:spcPct val="115000"/>
              </a:lnSpc>
              <a:spcAft>
                <a:spcPts val="0"/>
              </a:spcAft>
            </a:pPr>
            <a:endParaRPr lang="es-MX" sz="2300" b="1" dirty="0">
              <a:ea typeface="Times New Roman" panose="02020603050405020304" pitchFamily="18" charset="0"/>
              <a:cs typeface="Arial" panose="020B0604020202020204" pitchFamily="34" charset="0"/>
            </a:endParaRPr>
          </a:p>
          <a:p>
            <a:pPr algn="just">
              <a:lnSpc>
                <a:spcPct val="115000"/>
              </a:lnSpc>
              <a:spcAft>
                <a:spcPts val="0"/>
              </a:spcAft>
            </a:pPr>
            <a:r>
              <a:rPr lang="es-MX" sz="2300" b="1" dirty="0">
                <a:ea typeface="Times New Roman" panose="02020603050405020304" pitchFamily="18" charset="0"/>
                <a:cs typeface="Arial" panose="020B0604020202020204" pitchFamily="34" charset="0"/>
              </a:rPr>
              <a:t>RESOLUTIVO CUARTO.</a:t>
            </a:r>
            <a:r>
              <a:rPr lang="es-MX" sz="2300" dirty="0">
                <a:ea typeface="Times New Roman" panose="02020603050405020304" pitchFamily="18" charset="0"/>
                <a:cs typeface="Arial" panose="020B0604020202020204" pitchFamily="34" charset="0"/>
              </a:rPr>
              <a:t> Los recursos incluidos en el presupuesto modificado, deberán ser </a:t>
            </a:r>
            <a:r>
              <a:rPr lang="es-MX" sz="2300" b="1" dirty="0">
                <a:ea typeface="Times New Roman" panose="02020603050405020304" pitchFamily="18" charset="0"/>
                <a:cs typeface="Arial" panose="020B0604020202020204" pitchFamily="34" charset="0"/>
              </a:rPr>
              <a:t>ejercidos antes del 31 de diciembre de 2019</a:t>
            </a:r>
            <a:r>
              <a:rPr lang="es-MX" sz="2300" dirty="0">
                <a:ea typeface="Times New Roman" panose="02020603050405020304" pitchFamily="18" charset="0"/>
                <a:cs typeface="Arial" panose="020B0604020202020204" pitchFamily="34" charset="0"/>
              </a:rPr>
              <a:t>, salvo en los fondos en cuyo convenio se especifique una fecha distinta. Sin perjuicio de lo anterior, lo recursos que al 31 de diciembre de 2019 se hayan comprometido y aquéllos devengados pero que no hayan sido pagados, deberán cubrir los pagos respectivos a más tardar durante el </a:t>
            </a:r>
            <a:r>
              <a:rPr lang="es-MX" sz="2300" b="1" dirty="0">
                <a:ea typeface="Times New Roman" panose="02020603050405020304" pitchFamily="18" charset="0"/>
                <a:cs typeface="Arial" panose="020B0604020202020204" pitchFamily="34" charset="0"/>
              </a:rPr>
              <a:t>primer trimestre del ejercicio 2020</a:t>
            </a:r>
            <a:r>
              <a:rPr lang="es-MX" sz="2300" dirty="0">
                <a:ea typeface="Times New Roman" panose="02020603050405020304" pitchFamily="18" charset="0"/>
                <a:cs typeface="Arial" panose="020B0604020202020204" pitchFamily="34" charset="0"/>
              </a:rPr>
              <a:t>, o bien, de conformidad con el calendario de ejecución establecido en el convenio correspondiente; una vez cumplido el plazo referido, los recursos remanentes deberán reintegrarse a la Dirección de Finanzas, a más tardar dentro de los 15 días naturales siguientes.</a:t>
            </a:r>
            <a:endParaRPr lang="es-MX" sz="2300" dirty="0">
              <a:effectLst/>
              <a:ea typeface="Times New Roman" panose="02020603050405020304" pitchFamily="18" charset="0"/>
            </a:endParaRPr>
          </a:p>
        </p:txBody>
      </p:sp>
      <p:sp>
        <p:nvSpPr>
          <p:cNvPr id="4" name="Título 1">
            <a:extLst>
              <a:ext uri="{FF2B5EF4-FFF2-40B4-BE49-F238E27FC236}">
                <a16:creationId xmlns:a16="http://schemas.microsoft.com/office/drawing/2014/main" id="{D75669A4-C436-CA45-8D18-05FA26B65569}"/>
              </a:ext>
            </a:extLst>
          </p:cNvPr>
          <p:cNvSpPr>
            <a:spLocks noGrp="1"/>
          </p:cNvSpPr>
          <p:nvPr>
            <p:ph type="title"/>
          </p:nvPr>
        </p:nvSpPr>
        <p:spPr>
          <a:xfrm>
            <a:off x="336992" y="155516"/>
            <a:ext cx="10515600" cy="871800"/>
          </a:xfrm>
        </p:spPr>
        <p:txBody>
          <a:bodyPr/>
          <a:lstStyle/>
          <a:p>
            <a:r>
              <a:rPr lang="es-MX" b="1" dirty="0"/>
              <a:t>Gestión de recursos</a:t>
            </a:r>
            <a:endParaRPr lang="es-MX" dirty="0"/>
          </a:p>
        </p:txBody>
      </p:sp>
    </p:spTree>
    <p:extLst>
      <p:ext uri="{BB962C8B-B14F-4D97-AF65-F5344CB8AC3E}">
        <p14:creationId xmlns:p14="http://schemas.microsoft.com/office/powerpoint/2010/main" val="394866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177C683-C53A-A140-BD63-D7F4FCBE3623}"/>
              </a:ext>
            </a:extLst>
          </p:cNvPr>
          <p:cNvSpPr/>
          <p:nvPr/>
        </p:nvSpPr>
        <p:spPr>
          <a:xfrm>
            <a:off x="336993" y="1481640"/>
            <a:ext cx="11421870" cy="5262979"/>
          </a:xfrm>
          <a:prstGeom prst="rect">
            <a:avLst/>
          </a:prstGeom>
        </p:spPr>
        <p:txBody>
          <a:bodyPr wrap="square">
            <a:spAutoFit/>
          </a:bodyPr>
          <a:lstStyle/>
          <a:p>
            <a:pPr marL="342900" lvl="0" indent="-342900" algn="just">
              <a:buFont typeface="Courier New" panose="02070309020205020404" pitchFamily="49" charset="0"/>
              <a:buChar char="o"/>
            </a:pPr>
            <a:r>
              <a:rPr lang="es-ES" sz="2400" b="1" dirty="0"/>
              <a:t>Realizar el registro de los activos fijos en el inventario </a:t>
            </a:r>
            <a:r>
              <a:rPr lang="es-ES" sz="2400" dirty="0"/>
              <a:t>dentro del ejercicio fiscal en el que se adquieren.</a:t>
            </a:r>
          </a:p>
          <a:p>
            <a:pPr marL="342900" lvl="0" indent="-342900" algn="just">
              <a:buFont typeface="Courier New" panose="02070309020205020404" pitchFamily="49" charset="0"/>
              <a:buChar char="o"/>
            </a:pPr>
            <a:endParaRPr lang="es-ES" sz="2400" dirty="0"/>
          </a:p>
          <a:p>
            <a:pPr marL="342900" lvl="0" indent="-342900" algn="just">
              <a:buFont typeface="Courier New" panose="02070309020205020404" pitchFamily="49" charset="0"/>
              <a:buChar char="o"/>
            </a:pPr>
            <a:r>
              <a:rPr lang="es-MX" sz="2400" dirty="0"/>
              <a:t>Hacer el </a:t>
            </a:r>
            <a:r>
              <a:rPr lang="es-MX" sz="2400" b="1" dirty="0"/>
              <a:t>uso adecuado de las solicitudes de recursos</a:t>
            </a:r>
            <a:r>
              <a:rPr lang="es-MX" sz="2400" dirty="0"/>
              <a:t>, asegurándose que les habilite el sistema los campos para incorporar el total de los CFDI que amparan la adquisición. Nota. Para la solicitud tipo compra solo aplica el registro de un CFDI.</a:t>
            </a:r>
          </a:p>
          <a:p>
            <a:pPr marL="342900" lvl="0" indent="-342900" algn="just">
              <a:buFont typeface="Courier New" panose="02070309020205020404" pitchFamily="49" charset="0"/>
              <a:buChar char="o"/>
            </a:pPr>
            <a:endParaRPr lang="es-MX" sz="2400" dirty="0"/>
          </a:p>
          <a:p>
            <a:pPr marL="342900" lvl="0" indent="-342900" algn="just">
              <a:buFont typeface="Courier New" panose="02070309020205020404" pitchFamily="49" charset="0"/>
              <a:buChar char="o"/>
            </a:pPr>
            <a:r>
              <a:rPr lang="es-MX" sz="2400" b="1" dirty="0"/>
              <a:t>Disminuir </a:t>
            </a:r>
            <a:r>
              <a:rPr lang="es-MX" sz="2400" dirty="0"/>
              <a:t>el uso de </a:t>
            </a:r>
            <a:r>
              <a:rPr lang="es-MX" sz="2400" b="1" dirty="0"/>
              <a:t>solicitudes que registren gasto por comprobar</a:t>
            </a:r>
            <a:r>
              <a:rPr lang="es-MX" sz="2400" dirty="0"/>
              <a:t>, ejemplo vales.</a:t>
            </a:r>
          </a:p>
          <a:p>
            <a:pPr marL="342900" lvl="0" indent="-342900" algn="just">
              <a:buFont typeface="Courier New" panose="02070309020205020404" pitchFamily="49" charset="0"/>
              <a:buChar char="o"/>
            </a:pPr>
            <a:endParaRPr lang="es-ES" sz="2400" dirty="0"/>
          </a:p>
          <a:p>
            <a:pPr marL="342900" indent="-342900" algn="just">
              <a:buFont typeface="Courier New" panose="02070309020205020404" pitchFamily="49" charset="0"/>
              <a:buChar char="o"/>
            </a:pPr>
            <a:r>
              <a:rPr lang="es-ES_tradnl" sz="2400" b="1" dirty="0"/>
              <a:t>Realizar el pago a proveedores a través de transferencias electrónica </a:t>
            </a:r>
            <a:r>
              <a:rPr lang="es-ES_tradnl" sz="2400" dirty="0"/>
              <a:t>para atender lo establecido por la Ley General de Contabilidad Gubernamental y contribuir a la eliminación del cobro de la comisión por conceptos de cheques expedidos, de aplicarse serán cargadas a las cuentas institucionales de forma automática.</a:t>
            </a:r>
            <a:endParaRPr lang="es-MX" sz="2400" dirty="0"/>
          </a:p>
          <a:p>
            <a:pPr marL="342900" lvl="0" indent="-342900" algn="just">
              <a:buFont typeface="Courier New" panose="02070309020205020404" pitchFamily="49" charset="0"/>
              <a:buChar char="o"/>
            </a:pPr>
            <a:endParaRPr lang="es-ES" sz="2400" dirty="0"/>
          </a:p>
        </p:txBody>
      </p:sp>
      <p:sp>
        <p:nvSpPr>
          <p:cNvPr id="4" name="Título 1">
            <a:extLst>
              <a:ext uri="{FF2B5EF4-FFF2-40B4-BE49-F238E27FC236}">
                <a16:creationId xmlns:a16="http://schemas.microsoft.com/office/drawing/2014/main" id="{D75669A4-C436-CA45-8D18-05FA26B65569}"/>
              </a:ext>
            </a:extLst>
          </p:cNvPr>
          <p:cNvSpPr>
            <a:spLocks noGrp="1"/>
          </p:cNvSpPr>
          <p:nvPr>
            <p:ph type="title"/>
          </p:nvPr>
        </p:nvSpPr>
        <p:spPr>
          <a:xfrm>
            <a:off x="336992" y="155516"/>
            <a:ext cx="10515600" cy="871800"/>
          </a:xfrm>
        </p:spPr>
        <p:txBody>
          <a:bodyPr/>
          <a:lstStyle/>
          <a:p>
            <a:r>
              <a:rPr lang="es-MX" b="1" dirty="0"/>
              <a:t>Gestión de recursos</a:t>
            </a:r>
            <a:endParaRPr lang="es-MX" dirty="0"/>
          </a:p>
        </p:txBody>
      </p:sp>
    </p:spTree>
    <p:extLst>
      <p:ext uri="{BB962C8B-B14F-4D97-AF65-F5344CB8AC3E}">
        <p14:creationId xmlns:p14="http://schemas.microsoft.com/office/powerpoint/2010/main" val="300942528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TotalTime>
  <Words>1219</Words>
  <Application>Microsoft Macintosh PowerPoint</Application>
  <PresentationFormat>Panorámica</PresentationFormat>
  <Paragraphs>93</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Calibri Light</vt:lpstr>
      <vt:lpstr>Courier New</vt:lpstr>
      <vt:lpstr>Times New Roman</vt:lpstr>
      <vt:lpstr>Wingdings</vt:lpstr>
      <vt:lpstr>Tema de Office</vt:lpstr>
      <vt:lpstr>Presentación de PowerPoint</vt:lpstr>
      <vt:lpstr>Presentación de PowerPoint</vt:lpstr>
      <vt:lpstr>Supuestos cuando se realizan erogaciones a través de terceros:</vt:lpstr>
      <vt:lpstr>Consideraciones RMF Regla 2.7.1.13</vt:lpstr>
      <vt:lpstr>Presentación de PowerPoint</vt:lpstr>
      <vt:lpstr>Tarjeta de Débito Corporativa (TDCor) </vt:lpstr>
      <vt:lpstr>Nómina </vt:lpstr>
      <vt:lpstr>Gestión de recursos</vt:lpstr>
      <vt:lpstr>Gestión de recursos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dc:creator>
  <cp:lastModifiedBy>Microsoft Office User</cp:lastModifiedBy>
  <cp:revision>43</cp:revision>
  <cp:lastPrinted>2019-08-30T13:59:11Z</cp:lastPrinted>
  <dcterms:created xsi:type="dcterms:W3CDTF">2019-08-26T18:08:59Z</dcterms:created>
  <dcterms:modified xsi:type="dcterms:W3CDTF">2019-08-30T13:59:41Z</dcterms:modified>
</cp:coreProperties>
</file>