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3" r:id="rId11"/>
    <p:sldId id="264" r:id="rId12"/>
    <p:sldId id="265" r:id="rId13"/>
    <p:sldId id="268" r:id="rId14"/>
    <p:sldId id="275" r:id="rId15"/>
    <p:sldId id="269" r:id="rId16"/>
    <p:sldId id="270" r:id="rId17"/>
    <p:sldId id="272" r:id="rId18"/>
    <p:sldId id="278" r:id="rId19"/>
    <p:sldId id="279" r:id="rId20"/>
    <p:sldId id="277" r:id="rId21"/>
    <p:sldId id="276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535-410C-B886-84BBF83B19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535-410C-B886-84BBF83B19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535-410C-B886-84BBF83B19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535-410C-B886-84BBF83B19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535-410C-B886-84BBF83B19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535-410C-B886-84BBF83B19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535-410C-B886-84BBF83B19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535-410C-B886-84BBF83B19A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535-410C-B886-84BBF83B19A0}"/>
              </c:ext>
            </c:extLst>
          </c:dPt>
          <c:dLbls>
            <c:dLbl>
              <c:idx val="0"/>
              <c:layout>
                <c:manualLayout>
                  <c:x val="-2.9586567869845586E-2"/>
                  <c:y val="4.36727473803228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35-410C-B886-84BBF83B19A0}"/>
                </c:ext>
              </c:extLst>
            </c:dLbl>
            <c:dLbl>
              <c:idx val="1"/>
              <c:layout>
                <c:manualLayout>
                  <c:x val="-6.2287511304938079E-3"/>
                  <c:y val="-6.55091210704843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5-410C-B886-84BBF83B19A0}"/>
                </c:ext>
              </c:extLst>
            </c:dLbl>
            <c:dLbl>
              <c:idx val="2"/>
              <c:layout>
                <c:manualLayout>
                  <c:x val="6.2287511304938079E-3"/>
                  <c:y val="-1.7469098952129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5-410C-B886-84BBF83B19A0}"/>
                </c:ext>
              </c:extLst>
            </c:dLbl>
            <c:dLbl>
              <c:idx val="3"/>
              <c:layout>
                <c:manualLayout>
                  <c:x val="3.1143755652469039E-3"/>
                  <c:y val="2.6203648428193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5-410C-B886-84BBF83B19A0}"/>
                </c:ext>
              </c:extLst>
            </c:dLbl>
            <c:dLbl>
              <c:idx val="4"/>
              <c:layout>
                <c:manualLayout>
                  <c:x val="1.5571877826234405E-2"/>
                  <c:y val="-3.2754560535242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35-410C-B886-84BBF83B19A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535-410C-B886-84BBF83B19A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535-410C-B886-84BBF83B19A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E535-410C-B886-84BBF83B19A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E535-410C-B886-84BBF83B19A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Hoja2!$B$6:$J$6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Hoja2!$B$7:$J$7</c:f>
              <c:numCache>
                <c:formatCode>General</c:formatCode>
                <c:ptCount val="9"/>
                <c:pt idx="0">
                  <c:v>30</c:v>
                </c:pt>
                <c:pt idx="1">
                  <c:v>21</c:v>
                </c:pt>
                <c:pt idx="2">
                  <c:v>17</c:v>
                </c:pt>
                <c:pt idx="3">
                  <c:v>24</c:v>
                </c:pt>
                <c:pt idx="4">
                  <c:v>49</c:v>
                </c:pt>
                <c:pt idx="5">
                  <c:v>62</c:v>
                </c:pt>
                <c:pt idx="6">
                  <c:v>78</c:v>
                </c:pt>
                <c:pt idx="7">
                  <c:v>416</c:v>
                </c:pt>
                <c:pt idx="8" formatCode="#,##0">
                  <c:v>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535-410C-B886-84BBF83B19A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A42A45-008B-4DFC-8B12-0A5DFB903695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E-4E65-8F44-CAC242B25F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D98269-F0C0-49E6-85A5-31D78766A648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CE-4E65-8F44-CAC242B25F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E45680-7F06-4470-AD20-6167B4FA6379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CE-4E65-8F44-CAC242B25F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E35558A-6F49-498C-9900-A325DA570BD6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CE-4E65-8F44-CAC242B25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Hoja1!$D$5:$G$5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Hoja1!$D$6:$G$6</c:f>
              <c:numCache>
                <c:formatCode>General</c:formatCode>
                <c:ptCount val="4"/>
                <c:pt idx="0" formatCode="#,##0">
                  <c:v>4421</c:v>
                </c:pt>
                <c:pt idx="1">
                  <c:v>92</c:v>
                </c:pt>
                <c:pt idx="2" formatCode="#,##0">
                  <c:v>4157</c:v>
                </c:pt>
                <c:pt idx="3" formatCode="#,##0">
                  <c:v>10217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E-4E65-8F44-CAC242B25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631584"/>
        <c:axId val="331627424"/>
      </c:barChart>
      <c:catAx>
        <c:axId val="3316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27424"/>
        <c:crosses val="autoZero"/>
        <c:auto val="1"/>
        <c:lblAlgn val="ctr"/>
        <c:lblOffset val="100"/>
        <c:noMultiLvlLbl val="0"/>
      </c:catAx>
      <c:valAx>
        <c:axId val="331627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316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0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073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2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8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1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6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20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22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5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1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D2C6-7928-4CE2-B624-7AA4356FDFCF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1CE0-4ACE-4D97-9F9C-37A5C80B8F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5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iciapp.web.app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monio.udg.mx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88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15110" y="162341"/>
            <a:ext cx="2029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MX" sz="3200" b="1" dirty="0">
                <a:solidFill>
                  <a:srgbClr val="934C49"/>
                </a:solidFill>
              </a:rPr>
              <a:t>Instalación</a:t>
            </a:r>
            <a:endParaRPr lang="es-MX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0" y="668910"/>
            <a:ext cx="1249304" cy="1152309"/>
          </a:xfrm>
          <a:prstGeom prst="rect">
            <a:avLst/>
          </a:prstGeom>
        </p:spPr>
      </p:pic>
      <p:sp>
        <p:nvSpPr>
          <p:cNvPr id="4" name="CuadroTexto 23"/>
          <p:cNvSpPr txBox="1"/>
          <p:nvPr/>
        </p:nvSpPr>
        <p:spPr>
          <a:xfrm>
            <a:off x="1372255" y="1033646"/>
            <a:ext cx="4268997" cy="7315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MX" sz="2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Operativo Android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sz="2400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Imagen que contiene dibujo, cd&#10;&#10;Descripción generada automá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7" y="2184349"/>
            <a:ext cx="1001169" cy="968189"/>
          </a:xfrm>
          <a:prstGeom prst="rect">
            <a:avLst/>
          </a:prstGeom>
        </p:spPr>
      </p:pic>
      <p:sp>
        <p:nvSpPr>
          <p:cNvPr id="6" name="CuadroTexto 23"/>
          <p:cNvSpPr txBox="1"/>
          <p:nvPr/>
        </p:nvSpPr>
        <p:spPr>
          <a:xfrm>
            <a:off x="1353756" y="2394278"/>
            <a:ext cx="4305993" cy="758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 al navegador Chrome </a:t>
            </a:r>
            <a:r>
              <a:rPr lang="es-MX" sz="14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https://siciapp.web.app</a:t>
            </a:r>
            <a:endParaRPr lang="es-MX" sz="1400" u="sng" kern="12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dirty="0"/>
              <a:t>Agregar la aplicación a la pantalla principal.</a:t>
            </a:r>
            <a:endParaRPr lang="es-MX" sz="1400" u="sng" kern="12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2400" kern="1200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756" y="2929824"/>
            <a:ext cx="2301481" cy="3176798"/>
          </a:xfrm>
          <a:prstGeom prst="rect">
            <a:avLst/>
          </a:prstGeom>
        </p:spPr>
      </p:pic>
      <p:sp>
        <p:nvSpPr>
          <p:cNvPr id="8" name="CuadroTexto 23"/>
          <p:cNvSpPr txBox="1"/>
          <p:nvPr/>
        </p:nvSpPr>
        <p:spPr>
          <a:xfrm>
            <a:off x="3412735" y="5487946"/>
            <a:ext cx="3162141" cy="495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aplicación se encuentra instalada.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11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es-MX" sz="2400" kern="1200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57" y="783309"/>
            <a:ext cx="943506" cy="981906"/>
          </a:xfrm>
          <a:prstGeom prst="rect">
            <a:avLst/>
          </a:prstGeom>
        </p:spPr>
      </p:pic>
      <p:sp>
        <p:nvSpPr>
          <p:cNvPr id="10" name="CuadroTexto 23"/>
          <p:cNvSpPr txBox="1"/>
          <p:nvPr/>
        </p:nvSpPr>
        <p:spPr>
          <a:xfrm>
            <a:off x="8124468" y="1033645"/>
            <a:ext cx="4268997" cy="7315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MX" sz="28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Operativo IOS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MX" sz="2400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 descr="Imagen que contiene blanco, mano, grande, reloj&#10;&#10;Descripción generada automáticament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57" y="2184349"/>
            <a:ext cx="1170772" cy="1051040"/>
          </a:xfrm>
          <a:prstGeom prst="rect">
            <a:avLst/>
          </a:prstGeom>
        </p:spPr>
      </p:pic>
      <p:sp>
        <p:nvSpPr>
          <p:cNvPr id="12" name="CuadroTexto 23"/>
          <p:cNvSpPr txBox="1"/>
          <p:nvPr/>
        </p:nvSpPr>
        <p:spPr>
          <a:xfrm>
            <a:off x="8042829" y="2344094"/>
            <a:ext cx="4305993" cy="585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1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Acceder al navegador 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Safari</a:t>
            </a:r>
            <a:r>
              <a:rPr lang="es-MX" sz="1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u="sng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https://siciapp.web.app</a:t>
            </a:r>
            <a:endParaRPr lang="es-MX" sz="1400" u="sng" kern="12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2400" kern="1200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Imagen relacionad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7666" r="25219" b="6499"/>
          <a:stretch/>
        </p:blipFill>
        <p:spPr bwMode="auto">
          <a:xfrm>
            <a:off x="8042829" y="2773408"/>
            <a:ext cx="1773900" cy="302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Imagen que contiene monitor, celular, pantalla, teléfono&#10;&#10;Descripción generada automáticament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69" y="3024415"/>
            <a:ext cx="1419756" cy="2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leyes y reglamento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12" y="341492"/>
            <a:ext cx="2475775" cy="185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78768" y="1575094"/>
            <a:ext cx="11394916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ctr">
              <a:lnSpc>
                <a:spcPts val="1080"/>
              </a:lnSpc>
              <a:spcAft>
                <a:spcPts val="505"/>
              </a:spcAft>
            </a:pPr>
            <a:endParaRPr lang="es-ES" sz="28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" sz="1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Ley General de Contabilidad Gubernamental</a:t>
            </a: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Artículo 27</a:t>
            </a:r>
          </a:p>
          <a:p>
            <a:pPr indent="182880" algn="just">
              <a:spcAft>
                <a:spcPts val="505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entes públicos deberán llevar a cabo el levantamiento físico del inventario de los bienes a que se refiere el artículo 23 de esta Ley.</a:t>
            </a: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s-MX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Procedimientos del presupuesto 2020</a:t>
            </a: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 Con relación a las altas o bajas de bienes muebles e inmuebles.</a:t>
            </a:r>
          </a:p>
          <a:p>
            <a:pPr indent="182880" algn="just">
              <a:spcAft>
                <a:spcPts val="505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entidades de la Red Universitaria deberán llevar a cabo en el mes de </a:t>
            </a:r>
            <a:r>
              <a:rPr lang="es-E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ejercicio, el levantamiento físico del inventario de los bienes, conforme a los lineamientos establecidos por la Coordinación General de Patrimonio. Dicho inventario deberá estar debidamente conciliado con el registro contable.</a:t>
            </a: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8374" y="544255"/>
            <a:ext cx="5598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934C49"/>
                </a:solidFill>
              </a:rPr>
              <a:t>INVENTARIO FÍSICO ANUAL </a:t>
            </a:r>
          </a:p>
        </p:txBody>
      </p:sp>
    </p:spTree>
    <p:extLst>
      <p:ext uri="{BB962C8B-B14F-4D97-AF65-F5344CB8AC3E}">
        <p14:creationId xmlns:p14="http://schemas.microsoft.com/office/powerpoint/2010/main" val="346437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6703" y="428153"/>
            <a:ext cx="8697808" cy="575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solidFill>
                  <a:srgbClr val="934C49"/>
                </a:solidFill>
              </a:rPr>
              <a:t>Recomendaciones Sala de Situación en Salud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200" b="1" dirty="0">
                <a:solidFill>
                  <a:srgbClr val="934C49"/>
                </a:solidFill>
              </a:rPr>
              <a:t>para atender la pandemia por Covid-19</a:t>
            </a:r>
            <a:endParaRPr lang="es-MX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el período del 13 al 31 de octubre 2020: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ningún caso se incluirá en las actividades presenciales a las personas que se encuentren en alguno de los siguientes supuestos: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trabajadores administrativos mayores de 60 años;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mujeres embarazadas y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trabajadores que previamente cuenten con condiciones de salud comprometidas por algún otro padecimiento comprobado.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Trabajadores -hombres y mujeres- que son jefes de familia y que se encuentran al cuidado de sus hijas e hijos, serán considerados en flexibilidad en su horario, así como jornadas reducidas.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103" y="184982"/>
            <a:ext cx="1637875" cy="16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5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838" y="456999"/>
            <a:ext cx="2399689" cy="13658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0611" y="2040079"/>
            <a:ext cx="11394916" cy="45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 algn="just">
              <a:lnSpc>
                <a:spcPts val="1080"/>
              </a:lnSpc>
              <a:spcAft>
                <a:spcPts val="505"/>
              </a:spcAft>
            </a:pP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" algn="just">
              <a:lnSpc>
                <a:spcPts val="1080"/>
              </a:lnSpc>
              <a:spcAft>
                <a:spcPts val="505"/>
              </a:spcAft>
            </a:pPr>
            <a:r>
              <a:rPr lang="es-E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2789" y="1822875"/>
            <a:ext cx="9642495" cy="616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MX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personal universitario que atiende los inventarios en la red universitaria no se encuentra laborando con regularidad.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asistencia fluctuante dificultará la realización del IFA partiendo de la revisión por resguardante.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Diversas Instalaciones universitarias destinadas o habilitadas específicamente para atención de la pandemia y por ende no permiten el libre transito de los compañeros universitarios.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MX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MX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0611" y="677227"/>
            <a:ext cx="8224367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solidFill>
                  <a:srgbClr val="934C49"/>
                </a:solidFill>
              </a:rPr>
              <a:t>Consideraciones y eventualidades importantes:</a:t>
            </a:r>
            <a:endParaRPr lang="es-MX" sz="3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3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217714" y="1142999"/>
          <a:ext cx="7866969" cy="539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500610" y="353223"/>
            <a:ext cx="10472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934C49"/>
                </a:solidFill>
              </a:rPr>
              <a:t>Bienes No localizados en IFA´S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7464736" y="4170947"/>
            <a:ext cx="2537518" cy="986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CORTE DE INFORMACIÓN AL 12/12/2019</a:t>
            </a:r>
          </a:p>
        </p:txBody>
      </p:sp>
    </p:spTree>
    <p:extLst>
      <p:ext uri="{BB962C8B-B14F-4D97-AF65-F5344CB8AC3E}">
        <p14:creationId xmlns:p14="http://schemas.microsoft.com/office/powerpoint/2010/main" val="45029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01187" y="2347688"/>
            <a:ext cx="1017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/>
              <a:t>Los bienes que se encuentran contenidos en algún trámite de alta o traslado, al finalizar automáticamente cambiarán su condición a "Localizado: SI".</a:t>
            </a:r>
          </a:p>
          <a:p>
            <a:pPr algn="just"/>
            <a:endParaRPr lang="es-MX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/>
              <a:t>Se podrá cambiar su condición, al modificar el resguardante, los comentarios y/o su ubicación, desde la opción del menú expediente de cada bien.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400" dirty="0"/>
              <a:t>No se podrán incluir bienes en un trámite de baja que se encuentren como "No localizado“ con excepción en los siguientes tipos:</a:t>
            </a:r>
          </a:p>
          <a:p>
            <a:pPr algn="just"/>
            <a:r>
              <a:rPr lang="es-MX" sz="2400" dirty="0"/>
              <a:t>     Robo, Entrega-recepción, Duplicidad, Negativa pago seguro y Reposición.</a:t>
            </a:r>
          </a:p>
        </p:txBody>
      </p:sp>
      <p:pic>
        <p:nvPicPr>
          <p:cNvPr id="6" name="Picture 4" descr="Resultado de imagen para ATENC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25" y="474299"/>
            <a:ext cx="4254136" cy="1512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8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52956" y="2151727"/>
            <a:ext cx="7546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/>
              <a:t>Los bienes identificados como </a:t>
            </a:r>
            <a:r>
              <a:rPr lang="es-MX" sz="3200" b="1" u="sng" dirty="0"/>
              <a:t>No localizados</a:t>
            </a:r>
            <a:r>
              <a:rPr lang="es-MX" sz="3200" dirty="0"/>
              <a:t>, no son</a:t>
            </a:r>
          </a:p>
          <a:p>
            <a:pPr algn="ctr"/>
            <a:r>
              <a:rPr lang="es-MX" sz="3200" dirty="0"/>
              <a:t>objeto de baja automática, es necesario realizar el trámite según corresponda en cada situación.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28587"/>
            <a:ext cx="3058205" cy="31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4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6181" y="625825"/>
            <a:ext cx="5357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934C49"/>
                </a:solidFill>
              </a:rPr>
              <a:t>BIENES INTANGIBLES </a:t>
            </a:r>
            <a:endParaRPr lang="es-MX" sz="3200" dirty="0"/>
          </a:p>
        </p:txBody>
      </p:sp>
      <p:sp>
        <p:nvSpPr>
          <p:cNvPr id="3" name="Rectángulo 2"/>
          <p:cNvSpPr/>
          <p:nvPr/>
        </p:nvSpPr>
        <p:spPr>
          <a:xfrm>
            <a:off x="1210888" y="13934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La Coordinación General de Patrimonio llevará a cabo durante el último trimestre del año la incorporación en el SICI de los bienes intangibles producidos por el talento Universitario.</a:t>
            </a:r>
          </a:p>
          <a:p>
            <a:endParaRPr lang="es-MX" dirty="0"/>
          </a:p>
          <a:p>
            <a:r>
              <a:rPr lang="es-MX" dirty="0"/>
              <a:t>Lo anterior, como parte del proyecto de </a:t>
            </a:r>
            <a:r>
              <a:rPr lang="es-MX" dirty="0" err="1"/>
              <a:t>re-significación</a:t>
            </a:r>
            <a:r>
              <a:rPr lang="es-MX" dirty="0"/>
              <a:t> y administración racional de este apartado del patrimonio institucional.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52AF3E2-8CB0-0F4C-AF22-6759CE04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61" y="3433262"/>
            <a:ext cx="5441269" cy="1098097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rgbClr val="934C49"/>
                </a:solidFill>
              </a:rPr>
              <a:t>Información estadística</a:t>
            </a:r>
            <a:r>
              <a:rPr lang="es-MX" b="1" dirty="0">
                <a:solidFill>
                  <a:srgbClr val="934C49"/>
                </a:solidFill>
              </a:rPr>
              <a:t> </a:t>
            </a:r>
            <a:br>
              <a:rPr lang="es-MX" dirty="0"/>
            </a:b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6242891-87CD-1C43-9C23-DB7321AA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181" y="4126245"/>
            <a:ext cx="6854433" cy="2676682"/>
          </a:xfrm>
        </p:spPr>
        <p:txBody>
          <a:bodyPr>
            <a:normAutofit/>
          </a:bodyPr>
          <a:lstStyle/>
          <a:p>
            <a:r>
              <a:rPr lang="es-MX" sz="1800" dirty="0"/>
              <a:t>364 marcas</a:t>
            </a:r>
          </a:p>
          <a:p>
            <a:r>
              <a:rPr lang="es-MX" sz="1800" dirty="0"/>
              <a:t>342 Derechos de Autor</a:t>
            </a:r>
          </a:p>
          <a:p>
            <a:r>
              <a:rPr lang="es-MX" sz="1800" dirty="0"/>
              <a:t>25 Patentes</a:t>
            </a:r>
          </a:p>
          <a:p>
            <a:r>
              <a:rPr lang="es-MX" sz="1800" dirty="0"/>
              <a:t>53 Otros Activos Intangibles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181" y="1790715"/>
            <a:ext cx="4401202" cy="26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7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891" t="35400" r="15229" b="1491"/>
          <a:stretch/>
        </p:blipFill>
        <p:spPr>
          <a:xfrm>
            <a:off x="1654227" y="536766"/>
            <a:ext cx="8114315" cy="526551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358472" y="4752023"/>
            <a:ext cx="5765714" cy="9456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Próximo lanzamiento inaugural del Repositorio Virtual</a:t>
            </a:r>
            <a:br>
              <a:rPr lang="es-ES" sz="2000" dirty="0"/>
            </a:br>
            <a:r>
              <a:rPr lang="es-ES" sz="2000" dirty="0"/>
              <a:t>29 de octubre de 2020</a:t>
            </a:r>
          </a:p>
          <a:p>
            <a:r>
              <a:rPr lang="es-ES" sz="2000" dirty="0" err="1"/>
              <a:t>www.patrimonio.udg.mx</a:t>
            </a:r>
            <a:br>
              <a:rPr lang="es-ES" sz="2000" dirty="0"/>
            </a:b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11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16" descr="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9" b="31909"/>
          <a:stretch>
            <a:fillRect/>
          </a:stretch>
        </p:blipFill>
        <p:spPr>
          <a:xfrm>
            <a:off x="6320590" y="1531987"/>
            <a:ext cx="5620970" cy="1260236"/>
          </a:xfrm>
          <a:prstGeom prst="rect">
            <a:avLst/>
          </a:prstGeom>
        </p:spPr>
      </p:pic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850752" y="1248618"/>
            <a:ext cx="5140975" cy="566738"/>
          </a:xfrm>
        </p:spPr>
        <p:txBody>
          <a:bodyPr anchor="ctr">
            <a:noAutofit/>
          </a:bodyPr>
          <a:lstStyle/>
          <a:p>
            <a:pPr algn="ctr"/>
            <a:r>
              <a:rPr lang="es-ES" sz="3200" b="1" dirty="0">
                <a:solidFill>
                  <a:srgbClr val="934C49"/>
                </a:solidFill>
                <a:latin typeface="+mn-lt"/>
                <a:ea typeface="+mn-ea"/>
                <a:cs typeface="+mn-cs"/>
              </a:rPr>
              <a:t>	</a:t>
            </a:r>
            <a:r>
              <a:rPr lang="es-MX" sz="3200" b="1" dirty="0">
                <a:solidFill>
                  <a:srgbClr val="934C49"/>
                </a:solidFill>
              </a:rPr>
              <a:t>REPOSITORIO VIRTUAL DEL ARCHIVO HISTÓRICO</a:t>
            </a:r>
            <a:endParaRPr lang="es-ES" sz="3200" b="1" dirty="0">
              <a:solidFill>
                <a:srgbClr val="934C4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1169989" y="3287357"/>
            <a:ext cx="7272336" cy="28848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" sz="1800" dirty="0"/>
              <a:t>Desde 1994 la consulta en el Archivo Histórico fue presencial con manipulación de los documentos originales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" sz="1800" dirty="0"/>
              <a:t>Progresivamente se alternó la consulta digital y física de los documentos en red local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" sz="1800" dirty="0"/>
              <a:t>La profunda transformación tecnológica y descriptiva  de los últimos 5 años permite ofrecer un Repositorio Virtual con acceso remoto desde nuestro sitio web </a:t>
            </a:r>
            <a:r>
              <a:rPr lang="es-ES" sz="1800" dirty="0">
                <a:hlinkClick r:id="rId3"/>
              </a:rPr>
              <a:t>www.patrimonio.udg.mx</a:t>
            </a:r>
            <a:endParaRPr lang="es-ES" sz="1800" dirty="0"/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3048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8913" y="1050472"/>
            <a:ext cx="670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4000" b="1" dirty="0">
                <a:solidFill>
                  <a:srgbClr val="934C49"/>
                </a:solidFill>
              </a:rPr>
              <a:t>PARTICIPACIÓN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08" y="2540281"/>
            <a:ext cx="7762013" cy="17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1" descr="Captura de pantalla 2020-10-15 a la(s) 15.18.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30076" b="4158"/>
          <a:stretch/>
        </p:blipFill>
        <p:spPr>
          <a:xfrm>
            <a:off x="7026442" y="414099"/>
            <a:ext cx="4577796" cy="1294515"/>
          </a:xfrm>
          <a:prstGeom prst="rect">
            <a:avLst/>
          </a:prstGeom>
        </p:spPr>
      </p:pic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424943" y="2063290"/>
            <a:ext cx="6601499" cy="647510"/>
          </a:xfrm>
        </p:spPr>
        <p:txBody>
          <a:bodyPr anchor="t">
            <a:noAutofit/>
          </a:bodyPr>
          <a:lstStyle/>
          <a:p>
            <a:pPr algn="ctr"/>
            <a:r>
              <a:rPr lang="es-MX" sz="3600" b="1" dirty="0">
                <a:solidFill>
                  <a:srgbClr val="934C49"/>
                </a:solidFill>
              </a:rPr>
              <a:t>ALCANCES DEL REPOSITORIO VIRTUAL</a:t>
            </a:r>
            <a:endParaRPr lang="es-ES" sz="3600" b="1" dirty="0"/>
          </a:p>
        </p:txBody>
      </p:sp>
      <p:sp>
        <p:nvSpPr>
          <p:cNvPr id="4" name="Marcador de contenido 5"/>
          <p:cNvSpPr txBox="1">
            <a:spLocks/>
          </p:cNvSpPr>
          <p:nvPr/>
        </p:nvSpPr>
        <p:spPr>
          <a:xfrm>
            <a:off x="546100" y="3365280"/>
            <a:ext cx="7899400" cy="307862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MX" sz="1900" dirty="0"/>
              <a:t>Difusión de las dimensiones informativas, culturales e históricas del acervo para la investigación de la instrucción pública y educación del siglo XVIII al XX en el occidente de México.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MX" sz="1900" dirty="0"/>
              <a:t>Transparencia en el acceso a la información de documentos históricos y patrimonio documental de la UDG desde 1925.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MX" sz="1900" dirty="0"/>
              <a:t>5 licencias de acceso simultáneo a 96,432 expedientes digitalizados y descritos con normas internacionales (ISAD G).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MX" sz="1900" dirty="0"/>
              <a:t>Investigadores, docentes y estudiantes de cualquier parte del mundo podrán estar en contacto con los expedientes de este invaluable acervo, gratis y sin restricciones.</a:t>
            </a:r>
            <a:endParaRPr lang="x-none" sz="19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6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04975"/>
            <a:ext cx="71151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8344" y="63613"/>
            <a:ext cx="57835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34C49"/>
                </a:solidFill>
              </a:rPr>
              <a:t>RECOMENDACIONES</a:t>
            </a:r>
            <a:r>
              <a:rPr lang="es-MX" sz="3200" cap="small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s-MX" sz="2800" b="1" dirty="0">
                <a:solidFill>
                  <a:srgbClr val="934C49"/>
                </a:solidFill>
              </a:rPr>
              <a:t>PARA LA ACTUALIZACIÓN DEL INVENTARIO/</a:t>
            </a:r>
          </a:p>
          <a:p>
            <a:r>
              <a:rPr lang="es-MX" sz="2800" b="1" dirty="0">
                <a:solidFill>
                  <a:srgbClr val="934C49"/>
                </a:solidFill>
              </a:rPr>
              <a:t>RESGUARDOS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-8220" r="19204" b="1"/>
          <a:stretch/>
        </p:blipFill>
        <p:spPr>
          <a:xfrm>
            <a:off x="2288746" y="352631"/>
            <a:ext cx="1179380" cy="1015663"/>
          </a:xfrm>
          <a:prstGeom prst="ellipse">
            <a:avLst/>
          </a:prstGeom>
          <a:ln>
            <a:solidFill>
              <a:srgbClr val="934C49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4446">
            <a:off x="1281136" y="2082906"/>
            <a:ext cx="966962" cy="112535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31599" y="2260159"/>
            <a:ext cx="1673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34C49"/>
                </a:solidFill>
              </a:rPr>
              <a:t>APP SICI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58549" y="2102365"/>
            <a:ext cx="1134085" cy="980677"/>
            <a:chOff x="3466532" y="3728237"/>
            <a:chExt cx="1134085" cy="935519"/>
          </a:xfrm>
        </p:grpSpPr>
        <p:sp>
          <p:nvSpPr>
            <p:cNvPr id="7" name="Elipse 6"/>
            <p:cNvSpPr/>
            <p:nvPr/>
          </p:nvSpPr>
          <p:spPr>
            <a:xfrm>
              <a:off x="3466532" y="3728237"/>
              <a:ext cx="1134085" cy="93551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34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666" y="3910234"/>
              <a:ext cx="737111" cy="625977"/>
            </a:xfrm>
            <a:prstGeom prst="rect">
              <a:avLst/>
            </a:prstGeom>
          </p:spPr>
        </p:pic>
      </p:grpSp>
      <p:sp>
        <p:nvSpPr>
          <p:cNvPr id="9" name="Rectángulo 8"/>
          <p:cNvSpPr/>
          <p:nvPr/>
        </p:nvSpPr>
        <p:spPr>
          <a:xfrm>
            <a:off x="7236885" y="2044715"/>
            <a:ext cx="5295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34C49"/>
                </a:solidFill>
              </a:rPr>
              <a:t>INVENTARIO FÍSICO ANUAL BIENES NO LOCALIZADOS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15" y="4539695"/>
            <a:ext cx="933229" cy="93322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630487" y="4565579"/>
            <a:ext cx="3593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34C49"/>
                </a:solidFill>
              </a:rPr>
              <a:t>INCLUSION DE BIENES INTANGIBLES EN SICI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36885" y="4707806"/>
            <a:ext cx="3962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934C49"/>
                </a:solidFill>
              </a:rPr>
              <a:t>REPOSITORIO VIRTUAL DEL ARCHIVO HISTÓRICO</a:t>
            </a:r>
          </a:p>
        </p:txBody>
      </p:sp>
      <p:pic>
        <p:nvPicPr>
          <p:cNvPr id="13" name="Marcador de posición de imagen 11" descr="Captura de pantalla 2020-10-15 a la(s) 15.18.0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30076" b="4158"/>
          <a:stretch/>
        </p:blipFill>
        <p:spPr>
          <a:xfrm>
            <a:off x="7324668" y="3700255"/>
            <a:ext cx="4267398" cy="8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4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6740" y="92333"/>
            <a:ext cx="7791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>
                <a:solidFill>
                  <a:srgbClr val="934C49"/>
                </a:solidFill>
              </a:rPr>
              <a:t>Trámites de alta en estatus “Aprobado”</a:t>
            </a:r>
          </a:p>
          <a:p>
            <a:pPr lvl="0"/>
            <a:r>
              <a:rPr lang="es-ES" sz="3600" b="1" dirty="0">
                <a:solidFill>
                  <a:srgbClr val="934C49"/>
                </a:solidFill>
              </a:rPr>
              <a:t>Concentrado </a:t>
            </a:r>
            <a:r>
              <a:rPr lang="mr-IN" sz="3600" b="1" dirty="0">
                <a:solidFill>
                  <a:srgbClr val="934C49"/>
                </a:solidFill>
              </a:rPr>
              <a:t>–</a:t>
            </a:r>
            <a:r>
              <a:rPr lang="es-ES" sz="3600" b="1" dirty="0">
                <a:solidFill>
                  <a:srgbClr val="934C49"/>
                </a:solidFill>
              </a:rPr>
              <a:t> Red Universitaria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56732"/>
              </p:ext>
            </p:extLst>
          </p:nvPr>
        </p:nvGraphicFramePr>
        <p:xfrm>
          <a:off x="5905689" y="1939075"/>
          <a:ext cx="6112196" cy="110783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60916">
                  <a:extLst>
                    <a:ext uri="{9D8B030D-6E8A-4147-A177-3AD203B41FA5}">
                      <a16:colId xmlns:a16="http://schemas.microsoft.com/office/drawing/2014/main" val="3882256453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3413228495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2615771196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406514522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542380577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491751306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1201170860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1340733731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2241638599"/>
                    </a:ext>
                  </a:extLst>
                </a:gridCol>
                <a:gridCol w="627920">
                  <a:extLst>
                    <a:ext uri="{9D8B030D-6E8A-4147-A177-3AD203B41FA5}">
                      <a16:colId xmlns:a16="http://schemas.microsoft.com/office/drawing/2014/main" val="762926825"/>
                    </a:ext>
                  </a:extLst>
                </a:gridCol>
              </a:tblGrid>
              <a:tr h="72998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87578"/>
                  </a:ext>
                </a:extLst>
              </a:tr>
              <a:tr h="37784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5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1,949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758047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10786"/>
              </p:ext>
            </p:extLst>
          </p:nvPr>
        </p:nvGraphicFramePr>
        <p:xfrm>
          <a:off x="-959061" y="1436595"/>
          <a:ext cx="8155728" cy="581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12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55373" y="233846"/>
            <a:ext cx="7791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>
                <a:solidFill>
                  <a:srgbClr val="934C49"/>
                </a:solidFill>
              </a:rPr>
              <a:t>Trámites de alta en estatus “Aprobado”</a:t>
            </a:r>
          </a:p>
          <a:p>
            <a:pPr lvl="0"/>
            <a:r>
              <a:rPr lang="es-ES" sz="3600" b="1" dirty="0">
                <a:solidFill>
                  <a:srgbClr val="934C49"/>
                </a:solidFill>
              </a:rPr>
              <a:t>Centros Universitarios Temáticos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92822"/>
              </p:ext>
            </p:extLst>
          </p:nvPr>
        </p:nvGraphicFramePr>
        <p:xfrm>
          <a:off x="1226035" y="1968704"/>
          <a:ext cx="9650441" cy="383016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74755">
                  <a:extLst>
                    <a:ext uri="{9D8B030D-6E8A-4147-A177-3AD203B41FA5}">
                      <a16:colId xmlns:a16="http://schemas.microsoft.com/office/drawing/2014/main" val="2164740095"/>
                    </a:ext>
                  </a:extLst>
                </a:gridCol>
                <a:gridCol w="879869">
                  <a:extLst>
                    <a:ext uri="{9D8B030D-6E8A-4147-A177-3AD203B41FA5}">
                      <a16:colId xmlns:a16="http://schemas.microsoft.com/office/drawing/2014/main" val="3882256453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3413228495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2615771196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406514522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542380577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491751306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1201170860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193340632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3565528984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1340733731"/>
                    </a:ext>
                  </a:extLst>
                </a:gridCol>
              </a:tblGrid>
              <a:tr h="54716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87578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CUAAD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758047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CUCBA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341853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CUCEA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46271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CUCEI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039422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CUCS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128792"/>
                  </a:ext>
                </a:extLst>
              </a:tr>
              <a:tr h="547167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u="none" strike="noStrike" dirty="0">
                          <a:effectLst/>
                        </a:rPr>
                        <a:t>CUCSH</a:t>
                      </a:r>
                      <a:endParaRPr lang="es-MX" sz="14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4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4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34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7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80298" y="301617"/>
            <a:ext cx="77917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>
                <a:solidFill>
                  <a:srgbClr val="934C49"/>
                </a:solidFill>
              </a:rPr>
              <a:t>Trámites de alta en estatus “Aprobado”</a:t>
            </a:r>
          </a:p>
          <a:p>
            <a:pPr lvl="0"/>
            <a:r>
              <a:rPr lang="es-ES" sz="3600" b="1" dirty="0">
                <a:solidFill>
                  <a:srgbClr val="934C49"/>
                </a:solidFill>
              </a:rPr>
              <a:t>Centros Universitarios Regionales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251915"/>
              </p:ext>
            </p:extLst>
          </p:nvPr>
        </p:nvGraphicFramePr>
        <p:xfrm>
          <a:off x="1227163" y="2002688"/>
          <a:ext cx="9650441" cy="41338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74755">
                  <a:extLst>
                    <a:ext uri="{9D8B030D-6E8A-4147-A177-3AD203B41FA5}">
                      <a16:colId xmlns:a16="http://schemas.microsoft.com/office/drawing/2014/main" val="2164740095"/>
                    </a:ext>
                  </a:extLst>
                </a:gridCol>
                <a:gridCol w="879869">
                  <a:extLst>
                    <a:ext uri="{9D8B030D-6E8A-4147-A177-3AD203B41FA5}">
                      <a16:colId xmlns:a16="http://schemas.microsoft.com/office/drawing/2014/main" val="3882256453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3413228495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2615771196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406514522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542380577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491751306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1201170860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2482671094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3362365479"/>
                    </a:ext>
                  </a:extLst>
                </a:gridCol>
                <a:gridCol w="877313">
                  <a:extLst>
                    <a:ext uri="{9D8B030D-6E8A-4147-A177-3AD203B41FA5}">
                      <a16:colId xmlns:a16="http://schemas.microsoft.com/office/drawing/2014/main" val="1340733731"/>
                    </a:ext>
                  </a:extLst>
                </a:gridCol>
              </a:tblGrid>
              <a:tr h="43407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87578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CUTONALA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758047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CUALTOS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341853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CULAGOS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600" b="0" i="0" u="none" strike="noStrike" dirty="0">
                        <a:solidFill>
                          <a:srgbClr val="44444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46271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CUVALLES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039422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128792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CUNORTE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34365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53003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CUCOSTA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342620"/>
                  </a:ext>
                </a:extLst>
              </a:tr>
              <a:tr h="41108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CUCSUR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400" b="0" i="0" u="none" strike="noStrike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s-MX" sz="1600" b="0" i="0" u="none" strike="noStrike" dirty="0">
                        <a:solidFill>
                          <a:srgbClr val="44444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444444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549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01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41444" y="746684"/>
            <a:ext cx="77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3600" b="1" dirty="0">
                <a:solidFill>
                  <a:srgbClr val="934C49"/>
                </a:solidFill>
              </a:rPr>
              <a:t>Trámites de alta en estatus “Aprobado”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60818"/>
              </p:ext>
            </p:extLst>
          </p:nvPr>
        </p:nvGraphicFramePr>
        <p:xfrm>
          <a:off x="928791" y="2257134"/>
          <a:ext cx="10217074" cy="336473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75860">
                  <a:extLst>
                    <a:ext uri="{9D8B030D-6E8A-4147-A177-3AD203B41FA5}">
                      <a16:colId xmlns:a16="http://schemas.microsoft.com/office/drawing/2014/main" val="2164740095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3882256453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3413228495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2615771196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406514522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542380577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491751306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1201170860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2659615059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535172712"/>
                    </a:ext>
                  </a:extLst>
                </a:gridCol>
                <a:gridCol w="928825">
                  <a:extLst>
                    <a:ext uri="{9D8B030D-6E8A-4147-A177-3AD203B41FA5}">
                      <a16:colId xmlns:a16="http://schemas.microsoft.com/office/drawing/2014/main" val="1340733731"/>
                    </a:ext>
                  </a:extLst>
                </a:gridCol>
              </a:tblGrid>
              <a:tr h="11526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ENTIDAD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AE7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87578"/>
                  </a:ext>
                </a:extLst>
              </a:tr>
              <a:tr h="7373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758047"/>
                  </a:ext>
                </a:extLst>
              </a:tr>
              <a:tr h="7373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6854701"/>
                  </a:ext>
                </a:extLst>
              </a:tr>
              <a:tr h="73737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s-MX" sz="1300" b="0" i="0" u="none" strike="noStrike" kern="1200" dirty="0">
                        <a:solidFill>
                          <a:srgbClr val="45454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0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MX" sz="1300" b="1" i="0" u="none" strike="noStrike" kern="1200" dirty="0">
                          <a:solidFill>
                            <a:srgbClr val="45454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730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10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5435" y="586972"/>
            <a:ext cx="6669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b="1" dirty="0">
                <a:solidFill>
                  <a:srgbClr val="934C49"/>
                </a:solidFill>
              </a:rPr>
              <a:t>ACTUALIZACIÓN DE RESGUARDOS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716" y="200058"/>
            <a:ext cx="4351283" cy="1101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758" y="1301346"/>
            <a:ext cx="2079241" cy="17803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5435" y="1591684"/>
            <a:ext cx="927759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/>
              <a:t>El resguardo es el documento que consigna la responsabilidad que tiene un trabajador universitario sobre la conservación, mantenimiento y custodia de un bien.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MX" sz="2400" dirty="0"/>
              <a:t>Los resguardos deben actualizarse periódicamente en favor de las personas que tienen la custodia del bien para el cumplimiento de sus actividades diarias. </a:t>
            </a:r>
            <a:endParaRPr lang="es-ES" sz="2400" b="1" u="sng" dirty="0"/>
          </a:p>
        </p:txBody>
      </p:sp>
      <p:sp>
        <p:nvSpPr>
          <p:cNvPr id="6" name="Rectángulo 5"/>
          <p:cNvSpPr/>
          <p:nvPr/>
        </p:nvSpPr>
        <p:spPr>
          <a:xfrm>
            <a:off x="3016195" y="468927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MX" sz="2800" b="1" dirty="0">
                <a:solidFill>
                  <a:srgbClr val="934C49"/>
                </a:solidFill>
              </a:rPr>
              <a:t>Es necesario conservar estos resguardos impresos, firmados y sellados en el archivo de la dependencia. </a:t>
            </a:r>
            <a:endParaRPr lang="es-ES" sz="2800" b="1" dirty="0">
              <a:solidFill>
                <a:srgbClr val="934C49"/>
              </a:solidFill>
            </a:endParaRPr>
          </a:p>
        </p:txBody>
      </p:sp>
      <p:pic>
        <p:nvPicPr>
          <p:cNvPr id="7" name="Picture 4" descr="Resultado de imagen para importante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27" y="4689276"/>
            <a:ext cx="944968" cy="94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1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8374" y="544255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rgbClr val="934C49"/>
                </a:solidFill>
              </a:rPr>
              <a:t>APP DE SICI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8374" y="1432027"/>
            <a:ext cx="10398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 una herramienta creada para ofrecer mayor versatilidad y facilidad de acceso a información de los bienes muebles de la Universidad de Guadalajara a través de los dispositivos móviles como Smartphone y tabletas.</a:t>
            </a:r>
          </a:p>
          <a:p>
            <a:pPr algn="just"/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38374" y="2817071"/>
            <a:ext cx="7463788" cy="29453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solidFill>
                  <a:srgbClr val="934C49"/>
                </a:solidFill>
              </a:rPr>
              <a:t>Ventajas y Beneficios:</a:t>
            </a:r>
            <a:endParaRPr lang="es-MX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rapidez al momento de revisar bienes.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de bienes en los diferentes tipos de listas generadas en SICI.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Cruce de información de existencias físicas VS existencias en sistema.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Consultar el expediente de los IDS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Agregar foto a los bienes.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96" y="2596798"/>
            <a:ext cx="3135557" cy="266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28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1138</Words>
  <Application>Microsoft Office PowerPoint</Application>
  <PresentationFormat>Widescreen</PresentationFormat>
  <Paragraphs>293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Berlin Sans FB Demi</vt:lpstr>
      <vt:lpstr>Calibri</vt:lpstr>
      <vt:lpstr>Calibri Light</vt:lpstr>
      <vt:lpstr>Symbol</vt:lpstr>
      <vt:lpstr>Tahoma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Información estadística  </vt:lpstr>
      <vt:lpstr>PowerPoint Presentation</vt:lpstr>
      <vt:lpstr> REPOSITORIO VIRTUAL DEL ARCHIVO HISTÓRICO</vt:lpstr>
      <vt:lpstr>ALCANCES DEL REPOSITORIO VIRTUAL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Ica</dc:creator>
  <cp:lastModifiedBy>Villarruel, Princess</cp:lastModifiedBy>
  <cp:revision>23</cp:revision>
  <dcterms:created xsi:type="dcterms:W3CDTF">2020-10-08T21:00:19Z</dcterms:created>
  <dcterms:modified xsi:type="dcterms:W3CDTF">2020-10-15T23:36:22Z</dcterms:modified>
</cp:coreProperties>
</file>