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6364"/>
    <a:srgbClr val="864648"/>
    <a:srgbClr val="9F4648"/>
    <a:srgbClr val="D6D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5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4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EZ VAZQUEZ, JORGE" userId="8d0b662c-e212-48fe-9579-eb964b969fd2" providerId="ADAL" clId="{7625C14D-1D1F-4099-818B-241787B8CE65}"/>
    <pc:docChg chg="modSld">
      <pc:chgData name="PAEZ VAZQUEZ, JORGE" userId="8d0b662c-e212-48fe-9579-eb964b969fd2" providerId="ADAL" clId="{7625C14D-1D1F-4099-818B-241787B8CE65}" dt="2021-10-18T15:49:24.327" v="0" actId="20577"/>
      <pc:docMkLst>
        <pc:docMk/>
      </pc:docMkLst>
      <pc:sldChg chg="modSp mod">
        <pc:chgData name="PAEZ VAZQUEZ, JORGE" userId="8d0b662c-e212-48fe-9579-eb964b969fd2" providerId="ADAL" clId="{7625C14D-1D1F-4099-818B-241787B8CE65}" dt="2021-10-18T15:49:24.327" v="0" actId="20577"/>
        <pc:sldMkLst>
          <pc:docMk/>
          <pc:sldMk cId="4102638938" sldId="256"/>
        </pc:sldMkLst>
        <pc:spChg chg="mod">
          <ac:chgData name="PAEZ VAZQUEZ, JORGE" userId="8d0b662c-e212-48fe-9579-eb964b969fd2" providerId="ADAL" clId="{7625C14D-1D1F-4099-818B-241787B8CE65}" dt="2021-10-18T15:49:24.327" v="0" actId="20577"/>
          <ac:spMkLst>
            <pc:docMk/>
            <pc:sldMk cId="4102638938" sldId="256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35693-9CDF-473B-8CD3-0053655B8E25}" type="doc">
      <dgm:prSet loTypeId="urn:microsoft.com/office/officeart/2005/8/layout/lProcess3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B9F5525-0139-4BEF-AD0A-334B5A09D38D}">
      <dgm:prSet phldrT="[Texto]"/>
      <dgm:spPr>
        <a:solidFill>
          <a:srgbClr val="9F4648"/>
        </a:solidFill>
      </dgm:spPr>
      <dgm:t>
        <a:bodyPr/>
        <a:lstStyle/>
        <a:p>
          <a:r>
            <a:rPr lang="es-MX" dirty="0"/>
            <a:t>Financiamiento </a:t>
          </a:r>
        </a:p>
      </dgm:t>
    </dgm:pt>
    <dgm:pt modelId="{D0B155A3-6019-4271-B5DE-F5F9FB70E10F}" type="parTrans" cxnId="{2E039C12-F0AF-4319-A0D1-ECC38F255A25}">
      <dgm:prSet/>
      <dgm:spPr/>
      <dgm:t>
        <a:bodyPr/>
        <a:lstStyle/>
        <a:p>
          <a:endParaRPr lang="es-MX"/>
        </a:p>
      </dgm:t>
    </dgm:pt>
    <dgm:pt modelId="{D02878C4-2DC9-4160-A4B4-40ED15A837C1}" type="sibTrans" cxnId="{2E039C12-F0AF-4319-A0D1-ECC38F255A25}">
      <dgm:prSet/>
      <dgm:spPr/>
      <dgm:t>
        <a:bodyPr/>
        <a:lstStyle/>
        <a:p>
          <a:endParaRPr lang="es-MX"/>
        </a:p>
      </dgm:t>
    </dgm:pt>
    <dgm:pt modelId="{DEF01BA0-8E3D-470C-9E40-692BA22F21AC}">
      <dgm:prSet phldrT="[Texto]"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s-MX" sz="800" dirty="0">
              <a:effectLst/>
            </a:rPr>
            <a:t>Notificar mediante oficio a la U Ingresos,  los reintegros realizados que requieran validación, así como las reclasificaciones de éstos</a:t>
          </a:r>
          <a:endParaRPr lang="es-MX" sz="800" dirty="0"/>
        </a:p>
      </dgm:t>
    </dgm:pt>
    <dgm:pt modelId="{533CD662-1010-4E66-BABE-23E4A38C2FF3}" type="parTrans" cxnId="{794F0886-9E9F-49A8-96CB-CC829C30A065}">
      <dgm:prSet/>
      <dgm:spPr/>
      <dgm:t>
        <a:bodyPr/>
        <a:lstStyle/>
        <a:p>
          <a:endParaRPr lang="es-MX"/>
        </a:p>
      </dgm:t>
    </dgm:pt>
    <dgm:pt modelId="{5DCAF521-F17D-4934-828D-6384928E5B9F}" type="sibTrans" cxnId="{794F0886-9E9F-49A8-96CB-CC829C30A065}">
      <dgm:prSet/>
      <dgm:spPr/>
      <dgm:t>
        <a:bodyPr/>
        <a:lstStyle/>
        <a:p>
          <a:endParaRPr lang="es-MX"/>
        </a:p>
      </dgm:t>
    </dgm:pt>
    <dgm:pt modelId="{CE0680C0-0F4F-4B0A-B77C-0860363399FA}">
      <dgm:prSet phldrT="[Texto]"/>
      <dgm:spPr>
        <a:solidFill>
          <a:srgbClr val="864648"/>
        </a:solidFill>
      </dgm:spPr>
      <dgm:t>
        <a:bodyPr/>
        <a:lstStyle/>
        <a:p>
          <a:r>
            <a:rPr lang="es-MX" dirty="0"/>
            <a:t>Gasto Operativo</a:t>
          </a:r>
        </a:p>
      </dgm:t>
    </dgm:pt>
    <dgm:pt modelId="{AAB4F7BD-B9F7-430F-8B5E-B754F51D02ED}" type="parTrans" cxnId="{997C096F-B288-4AA6-83D4-5EC2206FDED4}">
      <dgm:prSet/>
      <dgm:spPr/>
      <dgm:t>
        <a:bodyPr/>
        <a:lstStyle/>
        <a:p>
          <a:endParaRPr lang="es-MX"/>
        </a:p>
      </dgm:t>
    </dgm:pt>
    <dgm:pt modelId="{66B9A3BB-A7A8-4A49-A5C5-1CEDED40E915}" type="sibTrans" cxnId="{997C096F-B288-4AA6-83D4-5EC2206FDED4}">
      <dgm:prSet/>
      <dgm:spPr/>
      <dgm:t>
        <a:bodyPr/>
        <a:lstStyle/>
        <a:p>
          <a:endParaRPr lang="es-MX"/>
        </a:p>
      </dgm:t>
    </dgm:pt>
    <dgm:pt modelId="{5CEDAFD5-FA73-4957-89D7-87CBDE340766}">
      <dgm:prSet phldrT="[Texto]"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s-MX" sz="950" b="1" dirty="0">
              <a:effectLst/>
            </a:rPr>
            <a:t>Registrar</a:t>
          </a:r>
          <a:r>
            <a:rPr lang="es-MX" sz="950" b="1" baseline="0" dirty="0">
              <a:effectLst/>
            </a:rPr>
            <a:t> </a:t>
          </a:r>
          <a:r>
            <a:rPr lang="es-MX" sz="950" b="1" dirty="0">
              <a:effectLst/>
            </a:rPr>
            <a:t>y programar </a:t>
          </a:r>
          <a:r>
            <a:rPr lang="es-MX" sz="950" dirty="0">
              <a:effectLst/>
            </a:rPr>
            <a:t>las </a:t>
          </a:r>
          <a:r>
            <a:rPr lang="es-MX" sz="950" b="1" dirty="0">
              <a:effectLst/>
            </a:rPr>
            <a:t>solicitudes de recursos</a:t>
          </a:r>
          <a:r>
            <a:rPr lang="es-MX" sz="950" dirty="0">
              <a:effectLst/>
            </a:rPr>
            <a:t>, debiendo notificar a la U de Egresos</a:t>
          </a:r>
          <a:endParaRPr lang="es-MX" sz="950" dirty="0"/>
        </a:p>
      </dgm:t>
    </dgm:pt>
    <dgm:pt modelId="{669AA9CA-41B8-4E48-933D-12D3E811770C}" type="parTrans" cxnId="{267E1286-CB29-4DCD-9F39-4420767ABAC3}">
      <dgm:prSet/>
      <dgm:spPr/>
      <dgm:t>
        <a:bodyPr/>
        <a:lstStyle/>
        <a:p>
          <a:endParaRPr lang="es-MX"/>
        </a:p>
      </dgm:t>
    </dgm:pt>
    <dgm:pt modelId="{DC1387F4-C515-4B6A-A388-23F3010629DF}" type="sibTrans" cxnId="{267E1286-CB29-4DCD-9F39-4420767ABAC3}">
      <dgm:prSet/>
      <dgm:spPr/>
      <dgm:t>
        <a:bodyPr/>
        <a:lstStyle/>
        <a:p>
          <a:endParaRPr lang="es-MX"/>
        </a:p>
      </dgm:t>
    </dgm:pt>
    <dgm:pt modelId="{8795DA5C-B02F-414F-955D-E63454160FDF}">
      <dgm:prSet phldrT="[Texto]"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s-MX" sz="850" b="1" dirty="0">
              <a:effectLst/>
            </a:rPr>
            <a:t>Transferencia de recursos </a:t>
          </a:r>
          <a:r>
            <a:rPr lang="es-MX" sz="850" dirty="0">
              <a:effectLst/>
            </a:rPr>
            <a:t>a las cuentas bancarias, de la programación enviada r el </a:t>
          </a:r>
          <a:r>
            <a:rPr lang="es-MX" sz="850" b="1" dirty="0">
              <a:effectLst/>
            </a:rPr>
            <a:t>26 noviembre </a:t>
          </a:r>
          <a:r>
            <a:rPr lang="es-MX" sz="700" dirty="0">
              <a:effectLst/>
            </a:rPr>
            <a:t>(aplica a las fuentes de financiamiento que se transfieren a las ejecutoras de la RED)</a:t>
          </a:r>
          <a:endParaRPr lang="es-MX" sz="700" dirty="0"/>
        </a:p>
      </dgm:t>
    </dgm:pt>
    <dgm:pt modelId="{8CA6D374-ED34-434D-8C01-A506C98EA40D}" type="parTrans" cxnId="{97D981B3-9C59-442E-8619-EB6B7DD40792}">
      <dgm:prSet/>
      <dgm:spPr/>
      <dgm:t>
        <a:bodyPr/>
        <a:lstStyle/>
        <a:p>
          <a:endParaRPr lang="es-MX"/>
        </a:p>
      </dgm:t>
    </dgm:pt>
    <dgm:pt modelId="{F1C33E72-875F-4037-9BB6-CB3BFC3E824A}" type="sibTrans" cxnId="{97D981B3-9C59-442E-8619-EB6B7DD40792}">
      <dgm:prSet/>
      <dgm:spPr/>
      <dgm:t>
        <a:bodyPr/>
        <a:lstStyle/>
        <a:p>
          <a:endParaRPr lang="es-MX"/>
        </a:p>
      </dgm:t>
    </dgm:pt>
    <dgm:pt modelId="{5B51B40C-FD88-4C3D-8B66-D0E89611AE12}">
      <dgm:prSet phldrT="[Texto]"/>
      <dgm:spPr>
        <a:solidFill>
          <a:srgbClr val="864648"/>
        </a:solidFill>
      </dgm:spPr>
      <dgm:t>
        <a:bodyPr/>
        <a:lstStyle/>
        <a:p>
          <a:r>
            <a:rPr lang="es-MX" dirty="0"/>
            <a:t>Contabilidad Institucional</a:t>
          </a:r>
        </a:p>
      </dgm:t>
    </dgm:pt>
    <dgm:pt modelId="{6D5B3E72-9B0E-4870-8F2B-C1B4AD2E9932}" type="parTrans" cxnId="{4207CB5C-6D91-497C-AA0D-1A11C36FA61B}">
      <dgm:prSet/>
      <dgm:spPr/>
      <dgm:t>
        <a:bodyPr/>
        <a:lstStyle/>
        <a:p>
          <a:endParaRPr lang="es-MX"/>
        </a:p>
      </dgm:t>
    </dgm:pt>
    <dgm:pt modelId="{7A2CBF24-E7B4-4DEA-BCBD-0B9B9FEBF1B5}" type="sibTrans" cxnId="{4207CB5C-6D91-497C-AA0D-1A11C36FA61B}">
      <dgm:prSet/>
      <dgm:spPr/>
      <dgm:t>
        <a:bodyPr/>
        <a:lstStyle/>
        <a:p>
          <a:endParaRPr lang="es-MX"/>
        </a:p>
      </dgm:t>
    </dgm:pt>
    <dgm:pt modelId="{52FAF6DD-05B5-48A9-8443-348A99D20636}">
      <dgm:prSet phldrT="[Texto]"/>
      <dgm:spPr>
        <a:solidFill>
          <a:srgbClr val="864648"/>
        </a:solidFill>
      </dgm:spPr>
      <dgm:t>
        <a:bodyPr/>
        <a:lstStyle/>
        <a:p>
          <a:r>
            <a:rPr lang="es-MX" dirty="0"/>
            <a:t>Nómina</a:t>
          </a:r>
        </a:p>
      </dgm:t>
    </dgm:pt>
    <dgm:pt modelId="{75764605-F3D9-4322-8A18-F1D36CCD3232}" type="parTrans" cxnId="{285EFD18-C2ED-4DD8-A1ED-9C89C8C1BC05}">
      <dgm:prSet/>
      <dgm:spPr/>
      <dgm:t>
        <a:bodyPr/>
        <a:lstStyle/>
        <a:p>
          <a:endParaRPr lang="es-MX"/>
        </a:p>
      </dgm:t>
    </dgm:pt>
    <dgm:pt modelId="{22431E4C-1D9F-475B-863A-6101A62C2DF5}" type="sibTrans" cxnId="{285EFD18-C2ED-4DD8-A1ED-9C89C8C1BC05}">
      <dgm:prSet/>
      <dgm:spPr/>
      <dgm:t>
        <a:bodyPr/>
        <a:lstStyle/>
        <a:p>
          <a:endParaRPr lang="es-MX"/>
        </a:p>
      </dgm:t>
    </dgm:pt>
    <dgm:pt modelId="{53BEF559-288C-4158-9C0B-D9908B27D669}">
      <dgm:prSet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s-MX" sz="850" dirty="0"/>
            <a:t>Depósitos o transferencias bancarias que correspondan a reintegros de recursos no devengados. </a:t>
          </a:r>
        </a:p>
      </dgm:t>
    </dgm:pt>
    <dgm:pt modelId="{2421C74F-030A-42FD-B7AB-552E56EA6E4C}" type="parTrans" cxnId="{AD80CEED-8639-49B1-8344-76739C33C62E}">
      <dgm:prSet/>
      <dgm:spPr/>
      <dgm:t>
        <a:bodyPr/>
        <a:lstStyle/>
        <a:p>
          <a:endParaRPr lang="es-MX"/>
        </a:p>
      </dgm:t>
    </dgm:pt>
    <dgm:pt modelId="{6CFA96B0-B5D4-464F-A502-FEDD9DB81387}" type="sibTrans" cxnId="{AD80CEED-8639-49B1-8344-76739C33C62E}">
      <dgm:prSet/>
      <dgm:spPr/>
      <dgm:t>
        <a:bodyPr/>
        <a:lstStyle/>
        <a:p>
          <a:endParaRPr lang="es-MX"/>
        </a:p>
      </dgm:t>
    </dgm:pt>
    <dgm:pt modelId="{3D352505-851C-4FAE-B0B2-AD5235E2A39B}">
      <dgm:prSet phldrT="[Texto]"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s-MX" sz="950" dirty="0">
              <a:effectLst/>
            </a:rPr>
            <a:t>Conciliación presupuestal de las asignaciones</a:t>
          </a:r>
          <a:r>
            <a:rPr lang="es-MX" sz="950" baseline="0" dirty="0">
              <a:effectLst/>
            </a:rPr>
            <a:t> 2021. </a:t>
          </a:r>
          <a:endParaRPr lang="es-MX" sz="950" dirty="0"/>
        </a:p>
      </dgm:t>
    </dgm:pt>
    <dgm:pt modelId="{E4AE8862-BEF4-4D26-9606-248523E631B3}" type="parTrans" cxnId="{16E8D153-A657-4CFA-8F17-607C670A2175}">
      <dgm:prSet/>
      <dgm:spPr/>
      <dgm:t>
        <a:bodyPr/>
        <a:lstStyle/>
        <a:p>
          <a:endParaRPr lang="es-MX"/>
        </a:p>
      </dgm:t>
    </dgm:pt>
    <dgm:pt modelId="{29C23BE0-AF90-4534-95A9-492215D20B31}" type="sibTrans" cxnId="{16E8D153-A657-4CFA-8F17-607C670A2175}">
      <dgm:prSet/>
      <dgm:spPr/>
      <dgm:t>
        <a:bodyPr/>
        <a:lstStyle/>
        <a:p>
          <a:endParaRPr lang="es-MX"/>
        </a:p>
      </dgm:t>
    </dgm:pt>
    <dgm:pt modelId="{4502D16F-01F2-402A-82B5-9F87C931B5C4}">
      <dgm:prSet phldrT="[Texto]"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s-MX" sz="950" b="1" dirty="0">
              <a:effectLst/>
            </a:rPr>
            <a:t>Enviar</a:t>
          </a:r>
          <a:r>
            <a:rPr lang="es-MX" sz="950" dirty="0">
              <a:effectLst/>
            </a:rPr>
            <a:t> los</a:t>
          </a:r>
          <a:r>
            <a:rPr lang="es-MX" sz="950" baseline="0" dirty="0">
              <a:effectLst/>
            </a:rPr>
            <a:t> </a:t>
          </a:r>
          <a:r>
            <a:rPr lang="es-MX" sz="950" b="1" baseline="0" dirty="0">
              <a:effectLst/>
            </a:rPr>
            <a:t>cheques de nómina </a:t>
          </a:r>
          <a:r>
            <a:rPr lang="es-MX" sz="950" baseline="0" dirty="0">
              <a:effectLst/>
            </a:rPr>
            <a:t>que </a:t>
          </a:r>
          <a:r>
            <a:rPr lang="es-MX" sz="950" b="1" baseline="0" dirty="0">
              <a:effectLst/>
            </a:rPr>
            <a:t>no proceden del 2021</a:t>
          </a:r>
          <a:r>
            <a:rPr lang="es-MX" sz="950" baseline="0" dirty="0">
              <a:effectLst/>
            </a:rPr>
            <a:t>, debidamente cancelados.</a:t>
          </a:r>
          <a:endParaRPr lang="es-MX" sz="950" dirty="0"/>
        </a:p>
      </dgm:t>
    </dgm:pt>
    <dgm:pt modelId="{FEEBA7CB-8E55-4C02-98B6-5DAF42BEC589}" type="parTrans" cxnId="{61BF8927-491A-476C-A35D-DD37BEA08091}">
      <dgm:prSet/>
      <dgm:spPr/>
      <dgm:t>
        <a:bodyPr/>
        <a:lstStyle/>
        <a:p>
          <a:endParaRPr lang="es-MX"/>
        </a:p>
      </dgm:t>
    </dgm:pt>
    <dgm:pt modelId="{C6F3450B-62F6-4E60-A9B2-04B4C24FA82F}" type="sibTrans" cxnId="{61BF8927-491A-476C-A35D-DD37BEA08091}">
      <dgm:prSet/>
      <dgm:spPr/>
      <dgm:t>
        <a:bodyPr/>
        <a:lstStyle/>
        <a:p>
          <a:endParaRPr lang="es-MX"/>
        </a:p>
      </dgm:t>
    </dgm:pt>
    <dgm:pt modelId="{8CAB3E7F-855E-5A4A-9EE4-3DC0659EBF56}">
      <dgm:prSet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s-MX" sz="700" dirty="0">
              <a:effectLst/>
            </a:rPr>
            <a:t>Transferencia de recursos a proveedores de  solicitudes registradas al </a:t>
          </a:r>
          <a:r>
            <a:rPr lang="es-MX" sz="700" b="1" dirty="0">
              <a:effectLst/>
            </a:rPr>
            <a:t>31 diciembre 2021, </a:t>
          </a:r>
          <a:r>
            <a:rPr lang="es-MX" sz="700" dirty="0">
              <a:effectLst/>
            </a:rPr>
            <a:t>siempre y cuando hubiesen llegado al </a:t>
          </a:r>
          <a:r>
            <a:rPr lang="es-MX" sz="700" b="1" dirty="0">
              <a:effectLst/>
            </a:rPr>
            <a:t>momento contable del comprometido o devengado</a:t>
          </a:r>
          <a:r>
            <a:rPr lang="es-MX" sz="700" dirty="0">
              <a:effectLst/>
            </a:rPr>
            <a:t>. </a:t>
          </a:r>
          <a:endParaRPr lang="es-ES" sz="700" dirty="0"/>
        </a:p>
      </dgm:t>
    </dgm:pt>
    <dgm:pt modelId="{9A3F5A55-F4F1-014A-9838-740F48DD5D98}" type="parTrans" cxnId="{999FA275-5D08-9E41-9E1B-9611E6564D1E}">
      <dgm:prSet/>
      <dgm:spPr/>
      <dgm:t>
        <a:bodyPr/>
        <a:lstStyle/>
        <a:p>
          <a:endParaRPr lang="es-ES"/>
        </a:p>
      </dgm:t>
    </dgm:pt>
    <dgm:pt modelId="{48762875-C967-2848-927F-B16EDF3995F4}" type="sibTrans" cxnId="{999FA275-5D08-9E41-9E1B-9611E6564D1E}">
      <dgm:prSet/>
      <dgm:spPr/>
      <dgm:t>
        <a:bodyPr/>
        <a:lstStyle/>
        <a:p>
          <a:endParaRPr lang="es-ES"/>
        </a:p>
      </dgm:t>
    </dgm:pt>
    <dgm:pt modelId="{93A98927-AD7E-4268-883D-E58A26D142FD}">
      <dgm:prSet/>
      <dgm:spPr>
        <a:solidFill>
          <a:srgbClr val="AD6364">
            <a:alpha val="62000"/>
          </a:srgbClr>
        </a:solidFill>
      </dgm:spPr>
      <dgm:t>
        <a:bodyPr/>
        <a:lstStyle/>
        <a:p>
          <a:r>
            <a:rPr lang="es-MX" b="1" dirty="0">
              <a:effectLst/>
            </a:rPr>
            <a:t>Registrar</a:t>
          </a:r>
          <a:r>
            <a:rPr lang="es-MX" b="0" dirty="0">
              <a:effectLst/>
            </a:rPr>
            <a:t> hasta el momento contable del </a:t>
          </a:r>
          <a:r>
            <a:rPr lang="es-MX" b="1" dirty="0">
              <a:effectLst/>
            </a:rPr>
            <a:t>pagado</a:t>
          </a:r>
          <a:r>
            <a:rPr lang="es-MX" b="0" dirty="0">
              <a:effectLst/>
            </a:rPr>
            <a:t> todas las solicitudes que se hubiesen pagado entre enero-marzo 2022</a:t>
          </a:r>
          <a:endParaRPr lang="es-MX" b="0" dirty="0"/>
        </a:p>
      </dgm:t>
    </dgm:pt>
    <dgm:pt modelId="{962FE448-F30E-422E-8CB0-58D53FF95AC5}" type="parTrans" cxnId="{76E071F2-7E26-48AC-83B9-78D65F99EC3D}">
      <dgm:prSet/>
      <dgm:spPr/>
      <dgm:t>
        <a:bodyPr/>
        <a:lstStyle/>
        <a:p>
          <a:endParaRPr lang="es-MX"/>
        </a:p>
      </dgm:t>
    </dgm:pt>
    <dgm:pt modelId="{94033D29-7841-4AD5-9AA0-545FD0659EB9}" type="sibTrans" cxnId="{76E071F2-7E26-48AC-83B9-78D65F99EC3D}">
      <dgm:prSet/>
      <dgm:spPr/>
      <dgm:t>
        <a:bodyPr/>
        <a:lstStyle/>
        <a:p>
          <a:endParaRPr lang="es-MX"/>
        </a:p>
      </dgm:t>
    </dgm:pt>
    <dgm:pt modelId="{FA5F331D-EE8D-40AA-ACD6-F0AF21CCCB05}">
      <dgm:prSet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s-MX" sz="900" dirty="0"/>
            <a:t>Realizar el </a:t>
          </a:r>
          <a:r>
            <a:rPr lang="es-MX" sz="900" b="1" dirty="0"/>
            <a:t>reintegro</a:t>
          </a:r>
          <a:r>
            <a:rPr lang="es-MX" sz="900" dirty="0"/>
            <a:t> a la TESOFE de los </a:t>
          </a:r>
          <a:r>
            <a:rPr lang="es-MX" sz="900" b="1" dirty="0"/>
            <a:t>recursos comprometidos NO pagados</a:t>
          </a:r>
          <a:r>
            <a:rPr lang="es-MX" sz="900" dirty="0"/>
            <a:t> al 31 de marzo de 2022</a:t>
          </a:r>
        </a:p>
      </dgm:t>
    </dgm:pt>
    <dgm:pt modelId="{4DC41C6D-7E92-4A94-A890-52D6815559C8}" type="parTrans" cxnId="{0E3FC7AA-A56B-4C8A-BAFA-88A5BDE4F58D}">
      <dgm:prSet/>
      <dgm:spPr/>
      <dgm:t>
        <a:bodyPr/>
        <a:lstStyle/>
        <a:p>
          <a:endParaRPr lang="es-MX"/>
        </a:p>
      </dgm:t>
    </dgm:pt>
    <dgm:pt modelId="{B36CD5CC-92DB-47D4-8BF6-0F5DD94624EE}" type="sibTrans" cxnId="{0E3FC7AA-A56B-4C8A-BAFA-88A5BDE4F58D}">
      <dgm:prSet/>
      <dgm:spPr/>
      <dgm:t>
        <a:bodyPr/>
        <a:lstStyle/>
        <a:p>
          <a:endParaRPr lang="es-MX"/>
        </a:p>
      </dgm:t>
    </dgm:pt>
    <dgm:pt modelId="{0F908809-6885-1443-85D3-E6B3F97EA577}">
      <dgm:prSet custT="1"/>
      <dgm:spPr>
        <a:solidFill>
          <a:srgbClr val="864648">
            <a:alpha val="62000"/>
          </a:srgbClr>
        </a:solidFill>
      </dgm:spPr>
      <dgm:t>
        <a:bodyPr/>
        <a:lstStyle/>
        <a:p>
          <a:r>
            <a:rPr lang="en-US" sz="900" b="0" dirty="0" err="1"/>
            <a:t>Realizar</a:t>
          </a:r>
          <a:r>
            <a:rPr lang="en-US" sz="900" b="0" dirty="0"/>
            <a:t> el </a:t>
          </a:r>
          <a:r>
            <a:rPr lang="en-US" sz="900" b="1" dirty="0" err="1"/>
            <a:t>reintegro</a:t>
          </a:r>
          <a:r>
            <a:rPr lang="en-US" sz="900" b="0" dirty="0"/>
            <a:t> a la TESOFE de los </a:t>
          </a:r>
          <a:r>
            <a:rPr lang="en-US" sz="900" b="0" dirty="0" err="1"/>
            <a:t>recursos</a:t>
          </a:r>
          <a:r>
            <a:rPr lang="en-US" sz="900" b="1" dirty="0"/>
            <a:t> NO COMPROMETIDOS</a:t>
          </a:r>
          <a:r>
            <a:rPr lang="en-US" sz="900" b="0" dirty="0"/>
            <a:t> al 31 </a:t>
          </a:r>
          <a:r>
            <a:rPr lang="en-US" sz="900" b="0" dirty="0" err="1"/>
            <a:t>diciembre</a:t>
          </a:r>
          <a:r>
            <a:rPr lang="en-US" sz="900" b="0" dirty="0"/>
            <a:t> 2021</a:t>
          </a:r>
          <a:endParaRPr lang="es-MX" sz="900" dirty="0"/>
        </a:p>
      </dgm:t>
    </dgm:pt>
    <dgm:pt modelId="{377FDF2D-9D3C-4841-9733-01B5F00A6A11}" type="parTrans" cxnId="{8B76A382-8979-664D-BF5F-0D3810AABB6F}">
      <dgm:prSet/>
      <dgm:spPr/>
      <dgm:t>
        <a:bodyPr/>
        <a:lstStyle/>
        <a:p>
          <a:endParaRPr lang="es-MX"/>
        </a:p>
      </dgm:t>
    </dgm:pt>
    <dgm:pt modelId="{22751418-57D2-354C-AE4C-8F3C030C9300}" type="sibTrans" cxnId="{8B76A382-8979-664D-BF5F-0D3810AABB6F}">
      <dgm:prSet/>
      <dgm:spPr/>
      <dgm:t>
        <a:bodyPr/>
        <a:lstStyle/>
        <a:p>
          <a:endParaRPr lang="es-MX"/>
        </a:p>
      </dgm:t>
    </dgm:pt>
    <dgm:pt modelId="{ACC93E2A-6E88-0744-95F5-A711C3755371}">
      <dgm:prSet custT="1"/>
      <dgm:spPr/>
      <dgm:t>
        <a:bodyPr/>
        <a:lstStyle/>
        <a:p>
          <a:r>
            <a:rPr lang="es-MX" sz="850" dirty="0">
              <a:effectLst/>
            </a:rPr>
            <a:t>Realizar las </a:t>
          </a:r>
          <a:r>
            <a:rPr lang="es-MX" sz="850" b="1" dirty="0">
              <a:effectLst/>
            </a:rPr>
            <a:t>conciliaciones bancarias </a:t>
          </a:r>
          <a:r>
            <a:rPr lang="es-MX" sz="850" dirty="0">
              <a:effectLst/>
            </a:rPr>
            <a:t>de las cuentas ejecutoras en el Sistema Contable Institucional (A diciembre 2021)</a:t>
          </a:r>
          <a:endParaRPr lang="es-MX" sz="850" dirty="0"/>
        </a:p>
      </dgm:t>
    </dgm:pt>
    <dgm:pt modelId="{A5DD13A6-DBFB-E84A-8133-78163162EDA0}" type="parTrans" cxnId="{F410B05B-76C8-3542-BF81-898FA1B76062}">
      <dgm:prSet/>
      <dgm:spPr/>
      <dgm:t>
        <a:bodyPr/>
        <a:lstStyle/>
        <a:p>
          <a:endParaRPr lang="es-MX"/>
        </a:p>
      </dgm:t>
    </dgm:pt>
    <dgm:pt modelId="{44A80C88-57DB-BE41-820F-A2C0E437CB84}" type="sibTrans" cxnId="{F410B05B-76C8-3542-BF81-898FA1B76062}">
      <dgm:prSet/>
      <dgm:spPr/>
      <dgm:t>
        <a:bodyPr/>
        <a:lstStyle/>
        <a:p>
          <a:endParaRPr lang="es-MX"/>
        </a:p>
      </dgm:t>
    </dgm:pt>
    <dgm:pt modelId="{FBAC8C2B-4367-1A48-B2BC-209EA40C1763}">
      <dgm:prSet custT="1"/>
      <dgm:spPr/>
      <dgm:t>
        <a:bodyPr/>
        <a:lstStyle/>
        <a:p>
          <a:r>
            <a:rPr lang="es-MX" sz="900" b="1" dirty="0">
              <a:effectLst/>
            </a:rPr>
            <a:t>Entregar ante la Dirección de Finanzas las comprobaciones del gasto realizado en el ejercicio 2021</a:t>
          </a:r>
          <a:endParaRPr lang="es-MX" sz="900" dirty="0"/>
        </a:p>
      </dgm:t>
    </dgm:pt>
    <dgm:pt modelId="{8C08EEB8-EDDA-B54C-84E1-6A5ABC137EBC}" type="parTrans" cxnId="{886F6032-ACB5-1B4E-8251-C4BF6F1CC7C0}">
      <dgm:prSet/>
      <dgm:spPr/>
      <dgm:t>
        <a:bodyPr/>
        <a:lstStyle/>
        <a:p>
          <a:endParaRPr lang="es-MX"/>
        </a:p>
      </dgm:t>
    </dgm:pt>
    <dgm:pt modelId="{FF3DB7D4-A872-6A42-93EB-4ECEFE22E2F7}" type="sibTrans" cxnId="{886F6032-ACB5-1B4E-8251-C4BF6F1CC7C0}">
      <dgm:prSet/>
      <dgm:spPr/>
      <dgm:t>
        <a:bodyPr/>
        <a:lstStyle/>
        <a:p>
          <a:endParaRPr lang="es-MX"/>
        </a:p>
      </dgm:t>
    </dgm:pt>
    <dgm:pt modelId="{DCCAE5BE-1A05-FE42-BDBC-AD56A9C4F363}">
      <dgm:prSet/>
      <dgm:spPr/>
      <dgm:t>
        <a:bodyPr/>
        <a:lstStyle/>
        <a:p>
          <a:r>
            <a:rPr lang="es-MX" dirty="0">
              <a:effectLst/>
            </a:rPr>
            <a:t>Transferencia de recursos a proveedores de  solicitudes registradas al </a:t>
          </a:r>
          <a:r>
            <a:rPr lang="es-MX" b="1" dirty="0">
              <a:effectLst/>
            </a:rPr>
            <a:t>26 noviembre </a:t>
          </a:r>
          <a:r>
            <a:rPr lang="es-MX" dirty="0">
              <a:effectLst/>
            </a:rPr>
            <a:t> </a:t>
          </a:r>
          <a:r>
            <a:rPr lang="es-MX" b="1" dirty="0">
              <a:effectLst/>
            </a:rPr>
            <a:t>2021</a:t>
          </a:r>
          <a:r>
            <a:rPr lang="es-MX" dirty="0">
              <a:effectLst/>
            </a:rPr>
            <a:t>, notificadas a U de Egresos</a:t>
          </a:r>
          <a:endParaRPr lang="es-MX" dirty="0"/>
        </a:p>
      </dgm:t>
    </dgm:pt>
    <dgm:pt modelId="{21DB17BF-6035-F14D-93F7-91BB4D37209A}" type="parTrans" cxnId="{545DE2F2-9A5D-AA49-B2B6-E871FA1D6D94}">
      <dgm:prSet/>
      <dgm:spPr/>
      <dgm:t>
        <a:bodyPr/>
        <a:lstStyle/>
        <a:p>
          <a:endParaRPr lang="es-MX"/>
        </a:p>
      </dgm:t>
    </dgm:pt>
    <dgm:pt modelId="{7A707351-2D2B-9544-A832-5F2BEDF052E4}" type="sibTrans" cxnId="{545DE2F2-9A5D-AA49-B2B6-E871FA1D6D94}">
      <dgm:prSet/>
      <dgm:spPr/>
      <dgm:t>
        <a:bodyPr/>
        <a:lstStyle/>
        <a:p>
          <a:endParaRPr lang="es-MX"/>
        </a:p>
      </dgm:t>
    </dgm:pt>
    <dgm:pt modelId="{A3725E5F-E652-4BE6-B43D-3146CA96A0DC}" type="pres">
      <dgm:prSet presAssocID="{70235693-9CDF-473B-8CD3-0053655B8E2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23F7154-5074-49A8-A4F5-4556511AA575}" type="pres">
      <dgm:prSet presAssocID="{FB9F5525-0139-4BEF-AD0A-334B5A09D38D}" presName="horFlow" presStyleCnt="0"/>
      <dgm:spPr/>
    </dgm:pt>
    <dgm:pt modelId="{AE099C58-3F02-4486-B281-50E98CB37673}" type="pres">
      <dgm:prSet presAssocID="{FB9F5525-0139-4BEF-AD0A-334B5A09D38D}" presName="bigChev" presStyleLbl="node1" presStyleIdx="0" presStyleCnt="4"/>
      <dgm:spPr/>
    </dgm:pt>
    <dgm:pt modelId="{3FBBBBE3-DA63-4B5C-8776-47BD92740B98}" type="pres">
      <dgm:prSet presAssocID="{2421C74F-030A-42FD-B7AB-552E56EA6E4C}" presName="parTrans" presStyleCnt="0"/>
      <dgm:spPr/>
    </dgm:pt>
    <dgm:pt modelId="{C0270D5E-533D-47D5-978A-DA6430ABE807}" type="pres">
      <dgm:prSet presAssocID="{53BEF559-288C-4158-9C0B-D9908B27D669}" presName="node" presStyleLbl="alignAccFollowNode1" presStyleIdx="0" presStyleCnt="13">
        <dgm:presLayoutVars>
          <dgm:bulletEnabled val="1"/>
        </dgm:presLayoutVars>
      </dgm:prSet>
      <dgm:spPr/>
    </dgm:pt>
    <dgm:pt modelId="{0F2F28FA-A960-420C-9990-657071EA6923}" type="pres">
      <dgm:prSet presAssocID="{6CFA96B0-B5D4-464F-A502-FEDD9DB81387}" presName="sibTrans" presStyleCnt="0"/>
      <dgm:spPr/>
    </dgm:pt>
    <dgm:pt modelId="{5109B7BC-17A4-4D2A-95BA-5489B9E2C1C8}" type="pres">
      <dgm:prSet presAssocID="{DEF01BA0-8E3D-470C-9E40-692BA22F21AC}" presName="node" presStyleLbl="alignAccFollowNode1" presStyleIdx="1" presStyleCnt="13" custLinFactNeighborX="-1406" custLinFactNeighborY="2837">
        <dgm:presLayoutVars>
          <dgm:bulletEnabled val="1"/>
        </dgm:presLayoutVars>
      </dgm:prSet>
      <dgm:spPr/>
    </dgm:pt>
    <dgm:pt modelId="{2728FC89-C463-424C-A48E-68255BAC6871}" type="pres">
      <dgm:prSet presAssocID="{FB9F5525-0139-4BEF-AD0A-334B5A09D38D}" presName="vSp" presStyleCnt="0"/>
      <dgm:spPr/>
    </dgm:pt>
    <dgm:pt modelId="{E1A65C21-F967-4EAB-A6E4-9092D64DF8A8}" type="pres">
      <dgm:prSet presAssocID="{CE0680C0-0F4F-4B0A-B77C-0860363399FA}" presName="horFlow" presStyleCnt="0"/>
      <dgm:spPr/>
    </dgm:pt>
    <dgm:pt modelId="{CAC59C04-37BC-4F0B-B9B1-2BEA0190910E}" type="pres">
      <dgm:prSet presAssocID="{CE0680C0-0F4F-4B0A-B77C-0860363399FA}" presName="bigChev" presStyleLbl="node1" presStyleIdx="1" presStyleCnt="4"/>
      <dgm:spPr/>
    </dgm:pt>
    <dgm:pt modelId="{326872DB-3B73-4C80-9CCE-B34A7B174740}" type="pres">
      <dgm:prSet presAssocID="{669AA9CA-41B8-4E48-933D-12D3E811770C}" presName="parTrans" presStyleCnt="0"/>
      <dgm:spPr/>
    </dgm:pt>
    <dgm:pt modelId="{E4DAE493-5C8B-4D05-8E67-3A980928B979}" type="pres">
      <dgm:prSet presAssocID="{5CEDAFD5-FA73-4957-89D7-87CBDE340766}" presName="node" presStyleLbl="alignAccFollowNode1" presStyleIdx="2" presStyleCnt="13" custScaleX="114944">
        <dgm:presLayoutVars>
          <dgm:bulletEnabled val="1"/>
        </dgm:presLayoutVars>
      </dgm:prSet>
      <dgm:spPr/>
    </dgm:pt>
    <dgm:pt modelId="{70F9E85C-B26E-46AE-93C8-98AB46687369}" type="pres">
      <dgm:prSet presAssocID="{DC1387F4-C515-4B6A-A388-23F3010629DF}" presName="sibTrans" presStyleCnt="0"/>
      <dgm:spPr/>
    </dgm:pt>
    <dgm:pt modelId="{02AC440E-E4AB-4B75-B269-706EBFC74717}" type="pres">
      <dgm:prSet presAssocID="{8795DA5C-B02F-414F-955D-E63454160FDF}" presName="node" presStyleLbl="alignAccFollowNode1" presStyleIdx="3" presStyleCnt="13" custScaleX="112925" custLinFactNeighborX="-1406" custLinFactNeighborY="2837">
        <dgm:presLayoutVars>
          <dgm:bulletEnabled val="1"/>
        </dgm:presLayoutVars>
      </dgm:prSet>
      <dgm:spPr/>
    </dgm:pt>
    <dgm:pt modelId="{374193DE-AF1A-49EF-8874-A3A405ADD5AD}" type="pres">
      <dgm:prSet presAssocID="{F1C33E72-875F-4037-9BB6-CB3BFC3E824A}" presName="sibTrans" presStyleCnt="0"/>
      <dgm:spPr/>
    </dgm:pt>
    <dgm:pt modelId="{8D7A37EB-D052-6C41-AD15-7D94C160915A}" type="pres">
      <dgm:prSet presAssocID="{DCCAE5BE-1A05-FE42-BDBC-AD56A9C4F363}" presName="node" presStyleLbl="alignAccFollowNode1" presStyleIdx="4" presStyleCnt="13">
        <dgm:presLayoutVars>
          <dgm:bulletEnabled val="1"/>
        </dgm:presLayoutVars>
      </dgm:prSet>
      <dgm:spPr/>
    </dgm:pt>
    <dgm:pt modelId="{ADFD91FB-8C5F-514C-A7BB-8A46FEDEB9E3}" type="pres">
      <dgm:prSet presAssocID="{7A707351-2D2B-9544-A832-5F2BEDF052E4}" presName="sibTrans" presStyleCnt="0"/>
      <dgm:spPr/>
    </dgm:pt>
    <dgm:pt modelId="{942058D9-96ED-C34E-8A16-2C94E1BE297C}" type="pres">
      <dgm:prSet presAssocID="{8CAB3E7F-855E-5A4A-9EE4-3DC0659EBF56}" presName="node" presStyleLbl="alignAccFollowNode1" presStyleIdx="5" presStyleCnt="13" custLinFactNeighborX="-1406" custLinFactNeighborY="2837">
        <dgm:presLayoutVars>
          <dgm:bulletEnabled val="1"/>
        </dgm:presLayoutVars>
      </dgm:prSet>
      <dgm:spPr/>
    </dgm:pt>
    <dgm:pt modelId="{D675092D-DB0D-4B46-BD92-39F5D899F88E}" type="pres">
      <dgm:prSet presAssocID="{48762875-C967-2848-927F-B16EDF3995F4}" presName="sibTrans" presStyleCnt="0"/>
      <dgm:spPr/>
    </dgm:pt>
    <dgm:pt modelId="{21AD9EA7-7557-47DF-A501-EF5FF856845A}" type="pres">
      <dgm:prSet presAssocID="{3D352505-851C-4FAE-B0B2-AD5235E2A39B}" presName="node" presStyleLbl="alignAccFollowNode1" presStyleIdx="6" presStyleCnt="13" custLinFactNeighborX="-30120" custLinFactNeighborY="2837">
        <dgm:presLayoutVars>
          <dgm:bulletEnabled val="1"/>
        </dgm:presLayoutVars>
      </dgm:prSet>
      <dgm:spPr/>
    </dgm:pt>
    <dgm:pt modelId="{7E46CE16-5175-4E11-84B3-3B432F0587C4}" type="pres">
      <dgm:prSet presAssocID="{CE0680C0-0F4F-4B0A-B77C-0860363399FA}" presName="vSp" presStyleCnt="0"/>
      <dgm:spPr/>
    </dgm:pt>
    <dgm:pt modelId="{0479D460-1683-4A34-AF25-18E9D6FE9D4D}" type="pres">
      <dgm:prSet presAssocID="{5B51B40C-FD88-4C3D-8B66-D0E89611AE12}" presName="horFlow" presStyleCnt="0"/>
      <dgm:spPr/>
    </dgm:pt>
    <dgm:pt modelId="{D7454DDC-D483-4975-8892-40919BB31953}" type="pres">
      <dgm:prSet presAssocID="{5B51B40C-FD88-4C3D-8B66-D0E89611AE12}" presName="bigChev" presStyleLbl="node1" presStyleIdx="2" presStyleCnt="4"/>
      <dgm:spPr/>
    </dgm:pt>
    <dgm:pt modelId="{9B4A5F61-C274-134C-91D2-38F261498D05}" type="pres">
      <dgm:prSet presAssocID="{377FDF2D-9D3C-4841-9733-01B5F00A6A11}" presName="parTrans" presStyleCnt="0"/>
      <dgm:spPr/>
    </dgm:pt>
    <dgm:pt modelId="{C9C0374B-82C3-6A47-8831-7702535FF71F}" type="pres">
      <dgm:prSet presAssocID="{0F908809-6885-1443-85D3-E6B3F97EA577}" presName="node" presStyleLbl="alignAccFollowNode1" presStyleIdx="7" presStyleCnt="13" custLinFactNeighborX="-1406" custLinFactNeighborY="2837">
        <dgm:presLayoutVars>
          <dgm:bulletEnabled val="1"/>
        </dgm:presLayoutVars>
      </dgm:prSet>
      <dgm:spPr/>
    </dgm:pt>
    <dgm:pt modelId="{56650EED-77E8-004E-887D-4F0B7E40916E}" type="pres">
      <dgm:prSet presAssocID="{22751418-57D2-354C-AE4C-8F3C030C9300}" presName="sibTrans" presStyleCnt="0"/>
      <dgm:spPr/>
    </dgm:pt>
    <dgm:pt modelId="{3F6E00B2-454D-DB41-8CC8-DE16CE5F7569}" type="pres">
      <dgm:prSet presAssocID="{ACC93E2A-6E88-0744-95F5-A711C3755371}" presName="node" presStyleLbl="alignAccFollowNode1" presStyleIdx="8" presStyleCnt="13">
        <dgm:presLayoutVars>
          <dgm:bulletEnabled val="1"/>
        </dgm:presLayoutVars>
      </dgm:prSet>
      <dgm:spPr/>
    </dgm:pt>
    <dgm:pt modelId="{8383A2F5-FF2C-2B49-87FD-AEB756B665A1}" type="pres">
      <dgm:prSet presAssocID="{44A80C88-57DB-BE41-820F-A2C0E437CB84}" presName="sibTrans" presStyleCnt="0"/>
      <dgm:spPr/>
    </dgm:pt>
    <dgm:pt modelId="{060DAA79-7FE5-9249-9127-0F9610E63587}" type="pres">
      <dgm:prSet presAssocID="{FBAC8C2B-4367-1A48-B2BC-209EA40C1763}" presName="node" presStyleLbl="alignAccFollowNode1" presStyleIdx="9" presStyleCnt="13">
        <dgm:presLayoutVars>
          <dgm:bulletEnabled val="1"/>
        </dgm:presLayoutVars>
      </dgm:prSet>
      <dgm:spPr/>
    </dgm:pt>
    <dgm:pt modelId="{14A0653B-AAD5-A44E-A5CA-81177EF1893F}" type="pres">
      <dgm:prSet presAssocID="{FF3DB7D4-A872-6A42-93EB-4ECEFE22E2F7}" presName="sibTrans" presStyleCnt="0"/>
      <dgm:spPr/>
    </dgm:pt>
    <dgm:pt modelId="{840E846F-118F-47B0-9E2F-A4C3638E400F}" type="pres">
      <dgm:prSet presAssocID="{93A98927-AD7E-4268-883D-E58A26D142FD}" presName="node" presStyleLbl="alignAccFollowNode1" presStyleIdx="10" presStyleCnt="13">
        <dgm:presLayoutVars>
          <dgm:bulletEnabled val="1"/>
        </dgm:presLayoutVars>
      </dgm:prSet>
      <dgm:spPr/>
    </dgm:pt>
    <dgm:pt modelId="{DE5452E5-57CD-42A5-938A-50FAB48F89BB}" type="pres">
      <dgm:prSet presAssocID="{94033D29-7841-4AD5-9AA0-545FD0659EB9}" presName="sibTrans" presStyleCnt="0"/>
      <dgm:spPr/>
    </dgm:pt>
    <dgm:pt modelId="{CBE43645-E07B-49C4-96B9-F50EE6FCDECC}" type="pres">
      <dgm:prSet presAssocID="{FA5F331D-EE8D-40AA-ACD6-F0AF21CCCB05}" presName="node" presStyleLbl="alignAccFollowNode1" presStyleIdx="11" presStyleCnt="13" custLinFactNeighborX="-1900" custLinFactNeighborY="2837">
        <dgm:presLayoutVars>
          <dgm:bulletEnabled val="1"/>
        </dgm:presLayoutVars>
      </dgm:prSet>
      <dgm:spPr/>
    </dgm:pt>
    <dgm:pt modelId="{B80B9680-0B4F-45E1-A7EF-1B257DA06D7A}" type="pres">
      <dgm:prSet presAssocID="{5B51B40C-FD88-4C3D-8B66-D0E89611AE12}" presName="vSp" presStyleCnt="0"/>
      <dgm:spPr/>
    </dgm:pt>
    <dgm:pt modelId="{8DDB075D-19DB-4CD2-AA09-DC5694104EFC}" type="pres">
      <dgm:prSet presAssocID="{52FAF6DD-05B5-48A9-8443-348A99D20636}" presName="horFlow" presStyleCnt="0"/>
      <dgm:spPr/>
    </dgm:pt>
    <dgm:pt modelId="{F2096C00-1261-4C9D-B14E-F600C33F4F4A}" type="pres">
      <dgm:prSet presAssocID="{52FAF6DD-05B5-48A9-8443-348A99D20636}" presName="bigChev" presStyleLbl="node1" presStyleIdx="3" presStyleCnt="4"/>
      <dgm:spPr/>
    </dgm:pt>
    <dgm:pt modelId="{6F788CE2-E848-4734-85ED-859BC7F3B5FB}" type="pres">
      <dgm:prSet presAssocID="{FEEBA7CB-8E55-4C02-98B6-5DAF42BEC589}" presName="parTrans" presStyleCnt="0"/>
      <dgm:spPr/>
    </dgm:pt>
    <dgm:pt modelId="{A8553AC8-68E2-481E-A2B6-406077969D14}" type="pres">
      <dgm:prSet presAssocID="{4502D16F-01F2-402A-82B5-9F87C931B5C4}" presName="node" presStyleLbl="alignAccFollowNode1" presStyleIdx="12" presStyleCnt="13">
        <dgm:presLayoutVars>
          <dgm:bulletEnabled val="1"/>
        </dgm:presLayoutVars>
      </dgm:prSet>
      <dgm:spPr/>
    </dgm:pt>
  </dgm:ptLst>
  <dgm:cxnLst>
    <dgm:cxn modelId="{FABEB004-DAFE-7F46-9900-E44CF3035978}" type="presOf" srcId="{0F908809-6885-1443-85D3-E6B3F97EA577}" destId="{C9C0374B-82C3-6A47-8831-7702535FF71F}" srcOrd="0" destOrd="0" presId="urn:microsoft.com/office/officeart/2005/8/layout/lProcess3"/>
    <dgm:cxn modelId="{2E039C12-F0AF-4319-A0D1-ECC38F255A25}" srcId="{70235693-9CDF-473B-8CD3-0053655B8E25}" destId="{FB9F5525-0139-4BEF-AD0A-334B5A09D38D}" srcOrd="0" destOrd="0" parTransId="{D0B155A3-6019-4271-B5DE-F5F9FB70E10F}" sibTransId="{D02878C4-2DC9-4160-A4B4-40ED15A837C1}"/>
    <dgm:cxn modelId="{285EFD18-C2ED-4DD8-A1ED-9C89C8C1BC05}" srcId="{70235693-9CDF-473B-8CD3-0053655B8E25}" destId="{52FAF6DD-05B5-48A9-8443-348A99D20636}" srcOrd="3" destOrd="0" parTransId="{75764605-F3D9-4322-8A18-F1D36CCD3232}" sibTransId="{22431E4C-1D9F-475B-863A-6101A62C2DF5}"/>
    <dgm:cxn modelId="{906ACC1C-4AFE-944D-9530-C576D2BB4BD4}" type="presOf" srcId="{53BEF559-288C-4158-9C0B-D9908B27D669}" destId="{C0270D5E-533D-47D5-978A-DA6430ABE807}" srcOrd="0" destOrd="0" presId="urn:microsoft.com/office/officeart/2005/8/layout/lProcess3"/>
    <dgm:cxn modelId="{5C56041E-27B8-9846-AB80-7E43CEF46BEE}" type="presOf" srcId="{8CAB3E7F-855E-5A4A-9EE4-3DC0659EBF56}" destId="{942058D9-96ED-C34E-8A16-2C94E1BE297C}" srcOrd="0" destOrd="0" presId="urn:microsoft.com/office/officeart/2005/8/layout/lProcess3"/>
    <dgm:cxn modelId="{27E2C320-F108-2449-A789-46EE55DA0CD0}" type="presOf" srcId="{DCCAE5BE-1A05-FE42-BDBC-AD56A9C4F363}" destId="{8D7A37EB-D052-6C41-AD15-7D94C160915A}" srcOrd="0" destOrd="0" presId="urn:microsoft.com/office/officeart/2005/8/layout/lProcess3"/>
    <dgm:cxn modelId="{61BF8927-491A-476C-A35D-DD37BEA08091}" srcId="{52FAF6DD-05B5-48A9-8443-348A99D20636}" destId="{4502D16F-01F2-402A-82B5-9F87C931B5C4}" srcOrd="0" destOrd="0" parTransId="{FEEBA7CB-8E55-4C02-98B6-5DAF42BEC589}" sibTransId="{C6F3450B-62F6-4E60-A9B2-04B4C24FA82F}"/>
    <dgm:cxn modelId="{886F6032-ACB5-1B4E-8251-C4BF6F1CC7C0}" srcId="{5B51B40C-FD88-4C3D-8B66-D0E89611AE12}" destId="{FBAC8C2B-4367-1A48-B2BC-209EA40C1763}" srcOrd="2" destOrd="0" parTransId="{8C08EEB8-EDDA-B54C-84E1-6A5ABC137EBC}" sibTransId="{FF3DB7D4-A872-6A42-93EB-4ECEFE22E2F7}"/>
    <dgm:cxn modelId="{F410B05B-76C8-3542-BF81-898FA1B76062}" srcId="{5B51B40C-FD88-4C3D-8B66-D0E89611AE12}" destId="{ACC93E2A-6E88-0744-95F5-A711C3755371}" srcOrd="1" destOrd="0" parTransId="{A5DD13A6-DBFB-E84A-8133-78163162EDA0}" sibTransId="{44A80C88-57DB-BE41-820F-A2C0E437CB84}"/>
    <dgm:cxn modelId="{4207CB5C-6D91-497C-AA0D-1A11C36FA61B}" srcId="{70235693-9CDF-473B-8CD3-0053655B8E25}" destId="{5B51B40C-FD88-4C3D-8B66-D0E89611AE12}" srcOrd="2" destOrd="0" parTransId="{6D5B3E72-9B0E-4870-8F2B-C1B4AD2E9932}" sibTransId="{7A2CBF24-E7B4-4DEA-BCBD-0B9B9FEBF1B5}"/>
    <dgm:cxn modelId="{F4370149-670C-A749-B08A-D52D0542FB6B}" type="presOf" srcId="{5B51B40C-FD88-4C3D-8B66-D0E89611AE12}" destId="{D7454DDC-D483-4975-8892-40919BB31953}" srcOrd="0" destOrd="0" presId="urn:microsoft.com/office/officeart/2005/8/layout/lProcess3"/>
    <dgm:cxn modelId="{71755769-DE9C-4E74-94C0-D15679271CE9}" type="presOf" srcId="{70235693-9CDF-473B-8CD3-0053655B8E25}" destId="{A3725E5F-E652-4BE6-B43D-3146CA96A0DC}" srcOrd="0" destOrd="0" presId="urn:microsoft.com/office/officeart/2005/8/layout/lProcess3"/>
    <dgm:cxn modelId="{ACF35C4E-CC91-FC46-831E-3F2FBF7618EC}" type="presOf" srcId="{FB9F5525-0139-4BEF-AD0A-334B5A09D38D}" destId="{AE099C58-3F02-4486-B281-50E98CB37673}" srcOrd="0" destOrd="0" presId="urn:microsoft.com/office/officeart/2005/8/layout/lProcess3"/>
    <dgm:cxn modelId="{997C096F-B288-4AA6-83D4-5EC2206FDED4}" srcId="{70235693-9CDF-473B-8CD3-0053655B8E25}" destId="{CE0680C0-0F4F-4B0A-B77C-0860363399FA}" srcOrd="1" destOrd="0" parTransId="{AAB4F7BD-B9F7-430F-8B5E-B754F51D02ED}" sibTransId="{66B9A3BB-A7A8-4A49-A5C5-1CEDED40E915}"/>
    <dgm:cxn modelId="{1E87314F-99FE-E545-B55C-90492EDD2503}" type="presOf" srcId="{ACC93E2A-6E88-0744-95F5-A711C3755371}" destId="{3F6E00B2-454D-DB41-8CC8-DE16CE5F7569}" srcOrd="0" destOrd="0" presId="urn:microsoft.com/office/officeart/2005/8/layout/lProcess3"/>
    <dgm:cxn modelId="{3E036D73-42E5-864A-AE5B-6D40F9D293E2}" type="presOf" srcId="{4502D16F-01F2-402A-82B5-9F87C931B5C4}" destId="{A8553AC8-68E2-481E-A2B6-406077969D14}" srcOrd="0" destOrd="0" presId="urn:microsoft.com/office/officeart/2005/8/layout/lProcess3"/>
    <dgm:cxn modelId="{16E8D153-A657-4CFA-8F17-607C670A2175}" srcId="{CE0680C0-0F4F-4B0A-B77C-0860363399FA}" destId="{3D352505-851C-4FAE-B0B2-AD5235E2A39B}" srcOrd="4" destOrd="0" parTransId="{E4AE8862-BEF4-4D26-9606-248523E631B3}" sibTransId="{29C23BE0-AF90-4534-95A9-492215D20B31}"/>
    <dgm:cxn modelId="{999FA275-5D08-9E41-9E1B-9611E6564D1E}" srcId="{CE0680C0-0F4F-4B0A-B77C-0860363399FA}" destId="{8CAB3E7F-855E-5A4A-9EE4-3DC0659EBF56}" srcOrd="3" destOrd="0" parTransId="{9A3F5A55-F4F1-014A-9838-740F48DD5D98}" sibTransId="{48762875-C967-2848-927F-B16EDF3995F4}"/>
    <dgm:cxn modelId="{996C3A78-7B2C-6D44-BFB1-059D6F53B6B7}" type="presOf" srcId="{52FAF6DD-05B5-48A9-8443-348A99D20636}" destId="{F2096C00-1261-4C9D-B14E-F600C33F4F4A}" srcOrd="0" destOrd="0" presId="urn:microsoft.com/office/officeart/2005/8/layout/lProcess3"/>
    <dgm:cxn modelId="{BEF1987F-85B2-F14B-B35E-5E9BD150C14A}" type="presOf" srcId="{FA5F331D-EE8D-40AA-ACD6-F0AF21CCCB05}" destId="{CBE43645-E07B-49C4-96B9-F50EE6FCDECC}" srcOrd="0" destOrd="0" presId="urn:microsoft.com/office/officeart/2005/8/layout/lProcess3"/>
    <dgm:cxn modelId="{8B76A382-8979-664D-BF5F-0D3810AABB6F}" srcId="{5B51B40C-FD88-4C3D-8B66-D0E89611AE12}" destId="{0F908809-6885-1443-85D3-E6B3F97EA577}" srcOrd="0" destOrd="0" parTransId="{377FDF2D-9D3C-4841-9733-01B5F00A6A11}" sibTransId="{22751418-57D2-354C-AE4C-8F3C030C9300}"/>
    <dgm:cxn modelId="{794F0886-9E9F-49A8-96CB-CC829C30A065}" srcId="{FB9F5525-0139-4BEF-AD0A-334B5A09D38D}" destId="{DEF01BA0-8E3D-470C-9E40-692BA22F21AC}" srcOrd="1" destOrd="0" parTransId="{533CD662-1010-4E66-BABE-23E4A38C2FF3}" sibTransId="{5DCAF521-F17D-4934-828D-6384928E5B9F}"/>
    <dgm:cxn modelId="{267E1286-CB29-4DCD-9F39-4420767ABAC3}" srcId="{CE0680C0-0F4F-4B0A-B77C-0860363399FA}" destId="{5CEDAFD5-FA73-4957-89D7-87CBDE340766}" srcOrd="0" destOrd="0" parTransId="{669AA9CA-41B8-4E48-933D-12D3E811770C}" sibTransId="{DC1387F4-C515-4B6A-A388-23F3010629DF}"/>
    <dgm:cxn modelId="{21DFB88D-2115-AF48-A58C-9938F0CE6394}" type="presOf" srcId="{FBAC8C2B-4367-1A48-B2BC-209EA40C1763}" destId="{060DAA79-7FE5-9249-9127-0F9610E63587}" srcOrd="0" destOrd="0" presId="urn:microsoft.com/office/officeart/2005/8/layout/lProcess3"/>
    <dgm:cxn modelId="{D2F60891-9FC2-844A-B297-C2DD341C1F51}" type="presOf" srcId="{CE0680C0-0F4F-4B0A-B77C-0860363399FA}" destId="{CAC59C04-37BC-4F0B-B9B1-2BEA0190910E}" srcOrd="0" destOrd="0" presId="urn:microsoft.com/office/officeart/2005/8/layout/lProcess3"/>
    <dgm:cxn modelId="{7363E491-F376-CD48-8FD1-DD963784C4CE}" type="presOf" srcId="{DEF01BA0-8E3D-470C-9E40-692BA22F21AC}" destId="{5109B7BC-17A4-4D2A-95BA-5489B9E2C1C8}" srcOrd="0" destOrd="0" presId="urn:microsoft.com/office/officeart/2005/8/layout/lProcess3"/>
    <dgm:cxn modelId="{0E3FC7AA-A56B-4C8A-BAFA-88A5BDE4F58D}" srcId="{5B51B40C-FD88-4C3D-8B66-D0E89611AE12}" destId="{FA5F331D-EE8D-40AA-ACD6-F0AF21CCCB05}" srcOrd="4" destOrd="0" parTransId="{4DC41C6D-7E92-4A94-A890-52D6815559C8}" sibTransId="{B36CD5CC-92DB-47D4-8BF6-0F5DD94624EE}"/>
    <dgm:cxn modelId="{97D981B3-9C59-442E-8619-EB6B7DD40792}" srcId="{CE0680C0-0F4F-4B0A-B77C-0860363399FA}" destId="{8795DA5C-B02F-414F-955D-E63454160FDF}" srcOrd="1" destOrd="0" parTransId="{8CA6D374-ED34-434D-8C01-A506C98EA40D}" sibTransId="{F1C33E72-875F-4037-9BB6-CB3BFC3E824A}"/>
    <dgm:cxn modelId="{34A4A3BA-8B29-4A42-93D2-558DA9320500}" type="presOf" srcId="{8795DA5C-B02F-414F-955D-E63454160FDF}" destId="{02AC440E-E4AB-4B75-B269-706EBFC74717}" srcOrd="0" destOrd="0" presId="urn:microsoft.com/office/officeart/2005/8/layout/lProcess3"/>
    <dgm:cxn modelId="{D66A18C1-86C9-954B-9EA4-3F6E815AA3D0}" type="presOf" srcId="{5CEDAFD5-FA73-4957-89D7-87CBDE340766}" destId="{E4DAE493-5C8B-4D05-8E67-3A980928B979}" srcOrd="0" destOrd="0" presId="urn:microsoft.com/office/officeart/2005/8/layout/lProcess3"/>
    <dgm:cxn modelId="{6000BFCF-A0E2-EB4A-B7D9-892B9403E08D}" type="presOf" srcId="{3D352505-851C-4FAE-B0B2-AD5235E2A39B}" destId="{21AD9EA7-7557-47DF-A501-EF5FF856845A}" srcOrd="0" destOrd="0" presId="urn:microsoft.com/office/officeart/2005/8/layout/lProcess3"/>
    <dgm:cxn modelId="{AD80CEED-8639-49B1-8344-76739C33C62E}" srcId="{FB9F5525-0139-4BEF-AD0A-334B5A09D38D}" destId="{53BEF559-288C-4158-9C0B-D9908B27D669}" srcOrd="0" destOrd="0" parTransId="{2421C74F-030A-42FD-B7AB-552E56EA6E4C}" sibTransId="{6CFA96B0-B5D4-464F-A502-FEDD9DB81387}"/>
    <dgm:cxn modelId="{76E071F2-7E26-48AC-83B9-78D65F99EC3D}" srcId="{5B51B40C-FD88-4C3D-8B66-D0E89611AE12}" destId="{93A98927-AD7E-4268-883D-E58A26D142FD}" srcOrd="3" destOrd="0" parTransId="{962FE448-F30E-422E-8CB0-58D53FF95AC5}" sibTransId="{94033D29-7841-4AD5-9AA0-545FD0659EB9}"/>
    <dgm:cxn modelId="{545DE2F2-9A5D-AA49-B2B6-E871FA1D6D94}" srcId="{CE0680C0-0F4F-4B0A-B77C-0860363399FA}" destId="{DCCAE5BE-1A05-FE42-BDBC-AD56A9C4F363}" srcOrd="2" destOrd="0" parTransId="{21DB17BF-6035-F14D-93F7-91BB4D37209A}" sibTransId="{7A707351-2D2B-9544-A832-5F2BEDF052E4}"/>
    <dgm:cxn modelId="{71F3ABF9-08E7-B04F-A142-803498D9E4F2}" type="presOf" srcId="{93A98927-AD7E-4268-883D-E58A26D142FD}" destId="{840E846F-118F-47B0-9E2F-A4C3638E400F}" srcOrd="0" destOrd="0" presId="urn:microsoft.com/office/officeart/2005/8/layout/lProcess3"/>
    <dgm:cxn modelId="{48FED9B9-0B7C-2548-949C-B752BAA00E70}" type="presParOf" srcId="{A3725E5F-E652-4BE6-B43D-3146CA96A0DC}" destId="{223F7154-5074-49A8-A4F5-4556511AA575}" srcOrd="0" destOrd="0" presId="urn:microsoft.com/office/officeart/2005/8/layout/lProcess3"/>
    <dgm:cxn modelId="{9E7E3FFE-2840-264D-BCF0-84F3ED29890A}" type="presParOf" srcId="{223F7154-5074-49A8-A4F5-4556511AA575}" destId="{AE099C58-3F02-4486-B281-50E98CB37673}" srcOrd="0" destOrd="0" presId="urn:microsoft.com/office/officeart/2005/8/layout/lProcess3"/>
    <dgm:cxn modelId="{2D66305D-3B99-D14A-9223-D8924CD876B9}" type="presParOf" srcId="{223F7154-5074-49A8-A4F5-4556511AA575}" destId="{3FBBBBE3-DA63-4B5C-8776-47BD92740B98}" srcOrd="1" destOrd="0" presId="urn:microsoft.com/office/officeart/2005/8/layout/lProcess3"/>
    <dgm:cxn modelId="{69F1E6EC-41C6-064D-9F16-B070A5B56610}" type="presParOf" srcId="{223F7154-5074-49A8-A4F5-4556511AA575}" destId="{C0270D5E-533D-47D5-978A-DA6430ABE807}" srcOrd="2" destOrd="0" presId="urn:microsoft.com/office/officeart/2005/8/layout/lProcess3"/>
    <dgm:cxn modelId="{02968CB5-D40B-524D-8F99-7A794F4D5824}" type="presParOf" srcId="{223F7154-5074-49A8-A4F5-4556511AA575}" destId="{0F2F28FA-A960-420C-9990-657071EA6923}" srcOrd="3" destOrd="0" presId="urn:microsoft.com/office/officeart/2005/8/layout/lProcess3"/>
    <dgm:cxn modelId="{B12B92E0-BD29-8E48-B37C-E893DB8A6C56}" type="presParOf" srcId="{223F7154-5074-49A8-A4F5-4556511AA575}" destId="{5109B7BC-17A4-4D2A-95BA-5489B9E2C1C8}" srcOrd="4" destOrd="0" presId="urn:microsoft.com/office/officeart/2005/8/layout/lProcess3"/>
    <dgm:cxn modelId="{497223CC-C5D9-8E4E-B48F-2F6B188CB953}" type="presParOf" srcId="{A3725E5F-E652-4BE6-B43D-3146CA96A0DC}" destId="{2728FC89-C463-424C-A48E-68255BAC6871}" srcOrd="1" destOrd="0" presId="urn:microsoft.com/office/officeart/2005/8/layout/lProcess3"/>
    <dgm:cxn modelId="{3207BE94-8A0A-D945-9207-A4F8A5DDB670}" type="presParOf" srcId="{A3725E5F-E652-4BE6-B43D-3146CA96A0DC}" destId="{E1A65C21-F967-4EAB-A6E4-9092D64DF8A8}" srcOrd="2" destOrd="0" presId="urn:microsoft.com/office/officeart/2005/8/layout/lProcess3"/>
    <dgm:cxn modelId="{D62A147A-49E9-7241-9C8D-AAE6963ED1ED}" type="presParOf" srcId="{E1A65C21-F967-4EAB-A6E4-9092D64DF8A8}" destId="{CAC59C04-37BC-4F0B-B9B1-2BEA0190910E}" srcOrd="0" destOrd="0" presId="urn:microsoft.com/office/officeart/2005/8/layout/lProcess3"/>
    <dgm:cxn modelId="{5D58627C-B10C-9C47-B65B-25B5AD05986A}" type="presParOf" srcId="{E1A65C21-F967-4EAB-A6E4-9092D64DF8A8}" destId="{326872DB-3B73-4C80-9CCE-B34A7B174740}" srcOrd="1" destOrd="0" presId="urn:microsoft.com/office/officeart/2005/8/layout/lProcess3"/>
    <dgm:cxn modelId="{A7FC2064-CBC2-1F4F-A713-5EF54321EDB6}" type="presParOf" srcId="{E1A65C21-F967-4EAB-A6E4-9092D64DF8A8}" destId="{E4DAE493-5C8B-4D05-8E67-3A980928B979}" srcOrd="2" destOrd="0" presId="urn:microsoft.com/office/officeart/2005/8/layout/lProcess3"/>
    <dgm:cxn modelId="{ED6D59F7-0500-EF40-9A0A-B4910EC0CCCF}" type="presParOf" srcId="{E1A65C21-F967-4EAB-A6E4-9092D64DF8A8}" destId="{70F9E85C-B26E-46AE-93C8-98AB46687369}" srcOrd="3" destOrd="0" presId="urn:microsoft.com/office/officeart/2005/8/layout/lProcess3"/>
    <dgm:cxn modelId="{02F1FCED-85BB-E34A-9315-30B1688B370F}" type="presParOf" srcId="{E1A65C21-F967-4EAB-A6E4-9092D64DF8A8}" destId="{02AC440E-E4AB-4B75-B269-706EBFC74717}" srcOrd="4" destOrd="0" presId="urn:microsoft.com/office/officeart/2005/8/layout/lProcess3"/>
    <dgm:cxn modelId="{2C9D1E03-DF58-764B-AE13-FF3838999530}" type="presParOf" srcId="{E1A65C21-F967-4EAB-A6E4-9092D64DF8A8}" destId="{374193DE-AF1A-49EF-8874-A3A405ADD5AD}" srcOrd="5" destOrd="0" presId="urn:microsoft.com/office/officeart/2005/8/layout/lProcess3"/>
    <dgm:cxn modelId="{EF39D84F-B7C9-E045-B698-F4167235CAB0}" type="presParOf" srcId="{E1A65C21-F967-4EAB-A6E4-9092D64DF8A8}" destId="{8D7A37EB-D052-6C41-AD15-7D94C160915A}" srcOrd="6" destOrd="0" presId="urn:microsoft.com/office/officeart/2005/8/layout/lProcess3"/>
    <dgm:cxn modelId="{11309CE3-7C7D-0643-929E-D8C2BFD3C80E}" type="presParOf" srcId="{E1A65C21-F967-4EAB-A6E4-9092D64DF8A8}" destId="{ADFD91FB-8C5F-514C-A7BB-8A46FEDEB9E3}" srcOrd="7" destOrd="0" presId="urn:microsoft.com/office/officeart/2005/8/layout/lProcess3"/>
    <dgm:cxn modelId="{6E462676-3B26-AC4A-A711-23C05FCFAF6B}" type="presParOf" srcId="{E1A65C21-F967-4EAB-A6E4-9092D64DF8A8}" destId="{942058D9-96ED-C34E-8A16-2C94E1BE297C}" srcOrd="8" destOrd="0" presId="urn:microsoft.com/office/officeart/2005/8/layout/lProcess3"/>
    <dgm:cxn modelId="{84BF9919-D4EF-AC47-99F8-1E2BA8BA8ADB}" type="presParOf" srcId="{E1A65C21-F967-4EAB-A6E4-9092D64DF8A8}" destId="{D675092D-DB0D-4B46-BD92-39F5D899F88E}" srcOrd="9" destOrd="0" presId="urn:microsoft.com/office/officeart/2005/8/layout/lProcess3"/>
    <dgm:cxn modelId="{4A186CCD-5CB4-9D40-878D-3A26057F0E19}" type="presParOf" srcId="{E1A65C21-F967-4EAB-A6E4-9092D64DF8A8}" destId="{21AD9EA7-7557-47DF-A501-EF5FF856845A}" srcOrd="10" destOrd="0" presId="urn:microsoft.com/office/officeart/2005/8/layout/lProcess3"/>
    <dgm:cxn modelId="{79DCDBF4-CD58-C648-AD87-1BCFD7D868B7}" type="presParOf" srcId="{A3725E5F-E652-4BE6-B43D-3146CA96A0DC}" destId="{7E46CE16-5175-4E11-84B3-3B432F0587C4}" srcOrd="3" destOrd="0" presId="urn:microsoft.com/office/officeart/2005/8/layout/lProcess3"/>
    <dgm:cxn modelId="{44ABA37F-E2B1-3D45-AD08-6F406570CDA9}" type="presParOf" srcId="{A3725E5F-E652-4BE6-B43D-3146CA96A0DC}" destId="{0479D460-1683-4A34-AF25-18E9D6FE9D4D}" srcOrd="4" destOrd="0" presId="urn:microsoft.com/office/officeart/2005/8/layout/lProcess3"/>
    <dgm:cxn modelId="{AD4FCD87-76DE-914E-ABED-61F950023644}" type="presParOf" srcId="{0479D460-1683-4A34-AF25-18E9D6FE9D4D}" destId="{D7454DDC-D483-4975-8892-40919BB31953}" srcOrd="0" destOrd="0" presId="urn:microsoft.com/office/officeart/2005/8/layout/lProcess3"/>
    <dgm:cxn modelId="{ED9ECBDC-D3F1-1D4D-81C1-696A0C541EC7}" type="presParOf" srcId="{0479D460-1683-4A34-AF25-18E9D6FE9D4D}" destId="{9B4A5F61-C274-134C-91D2-38F261498D05}" srcOrd="1" destOrd="0" presId="urn:microsoft.com/office/officeart/2005/8/layout/lProcess3"/>
    <dgm:cxn modelId="{A07D5782-068B-914C-806F-7C394C811CCF}" type="presParOf" srcId="{0479D460-1683-4A34-AF25-18E9D6FE9D4D}" destId="{C9C0374B-82C3-6A47-8831-7702535FF71F}" srcOrd="2" destOrd="0" presId="urn:microsoft.com/office/officeart/2005/8/layout/lProcess3"/>
    <dgm:cxn modelId="{F79D3B17-EB01-6544-95CC-2346DAEEE9B9}" type="presParOf" srcId="{0479D460-1683-4A34-AF25-18E9D6FE9D4D}" destId="{56650EED-77E8-004E-887D-4F0B7E40916E}" srcOrd="3" destOrd="0" presId="urn:microsoft.com/office/officeart/2005/8/layout/lProcess3"/>
    <dgm:cxn modelId="{97C115D1-7363-BE4B-AA47-1882631E9A46}" type="presParOf" srcId="{0479D460-1683-4A34-AF25-18E9D6FE9D4D}" destId="{3F6E00B2-454D-DB41-8CC8-DE16CE5F7569}" srcOrd="4" destOrd="0" presId="urn:microsoft.com/office/officeart/2005/8/layout/lProcess3"/>
    <dgm:cxn modelId="{415AB9A8-1340-484D-B5E5-C6C56EAE8CE6}" type="presParOf" srcId="{0479D460-1683-4A34-AF25-18E9D6FE9D4D}" destId="{8383A2F5-FF2C-2B49-87FD-AEB756B665A1}" srcOrd="5" destOrd="0" presId="urn:microsoft.com/office/officeart/2005/8/layout/lProcess3"/>
    <dgm:cxn modelId="{7F2A0B37-DF65-4749-A274-386C68508DE7}" type="presParOf" srcId="{0479D460-1683-4A34-AF25-18E9D6FE9D4D}" destId="{060DAA79-7FE5-9249-9127-0F9610E63587}" srcOrd="6" destOrd="0" presId="urn:microsoft.com/office/officeart/2005/8/layout/lProcess3"/>
    <dgm:cxn modelId="{328F7FA0-B7F6-5248-9BEA-09DFABD631C9}" type="presParOf" srcId="{0479D460-1683-4A34-AF25-18E9D6FE9D4D}" destId="{14A0653B-AAD5-A44E-A5CA-81177EF1893F}" srcOrd="7" destOrd="0" presId="urn:microsoft.com/office/officeart/2005/8/layout/lProcess3"/>
    <dgm:cxn modelId="{CDE01CCC-9BFA-374E-A11F-30119B6BE617}" type="presParOf" srcId="{0479D460-1683-4A34-AF25-18E9D6FE9D4D}" destId="{840E846F-118F-47B0-9E2F-A4C3638E400F}" srcOrd="8" destOrd="0" presId="urn:microsoft.com/office/officeart/2005/8/layout/lProcess3"/>
    <dgm:cxn modelId="{97919A91-423F-864E-8E73-39B4856AFD09}" type="presParOf" srcId="{0479D460-1683-4A34-AF25-18E9D6FE9D4D}" destId="{DE5452E5-57CD-42A5-938A-50FAB48F89BB}" srcOrd="9" destOrd="0" presId="urn:microsoft.com/office/officeart/2005/8/layout/lProcess3"/>
    <dgm:cxn modelId="{080D4309-487C-C94E-AE59-892BA5F4664D}" type="presParOf" srcId="{0479D460-1683-4A34-AF25-18E9D6FE9D4D}" destId="{CBE43645-E07B-49C4-96B9-F50EE6FCDECC}" srcOrd="10" destOrd="0" presId="urn:microsoft.com/office/officeart/2005/8/layout/lProcess3"/>
    <dgm:cxn modelId="{A0A92727-0704-5F48-ADB8-7DC13D077D98}" type="presParOf" srcId="{A3725E5F-E652-4BE6-B43D-3146CA96A0DC}" destId="{B80B9680-0B4F-45E1-A7EF-1B257DA06D7A}" srcOrd="5" destOrd="0" presId="urn:microsoft.com/office/officeart/2005/8/layout/lProcess3"/>
    <dgm:cxn modelId="{EB65DC43-FD6F-9944-9E42-99255FDD5468}" type="presParOf" srcId="{A3725E5F-E652-4BE6-B43D-3146CA96A0DC}" destId="{8DDB075D-19DB-4CD2-AA09-DC5694104EFC}" srcOrd="6" destOrd="0" presId="urn:microsoft.com/office/officeart/2005/8/layout/lProcess3"/>
    <dgm:cxn modelId="{D85A45DF-7B06-D249-ABC6-6B8BCFCC7983}" type="presParOf" srcId="{8DDB075D-19DB-4CD2-AA09-DC5694104EFC}" destId="{F2096C00-1261-4C9D-B14E-F600C33F4F4A}" srcOrd="0" destOrd="0" presId="urn:microsoft.com/office/officeart/2005/8/layout/lProcess3"/>
    <dgm:cxn modelId="{E2DF1C1B-7CD7-2946-9CE8-F720E76298F4}" type="presParOf" srcId="{8DDB075D-19DB-4CD2-AA09-DC5694104EFC}" destId="{6F788CE2-E848-4734-85ED-859BC7F3B5FB}" srcOrd="1" destOrd="0" presId="urn:microsoft.com/office/officeart/2005/8/layout/lProcess3"/>
    <dgm:cxn modelId="{1DED3E9A-1497-E345-83E0-24C787799F27}" type="presParOf" srcId="{8DDB075D-19DB-4CD2-AA09-DC5694104EFC}" destId="{A8553AC8-68E2-481E-A2B6-406077969D14}" srcOrd="2" destOrd="0" presId="urn:microsoft.com/office/officeart/2005/8/layout/lProcess3"/>
  </dgm:cxnLst>
  <dgm:bg>
    <a:solidFill>
      <a:srgbClr val="FEFEFE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235693-9CDF-473B-8CD3-0053655B8E25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CE0680C0-0F4F-4B0A-B77C-0860363399FA}">
      <dgm:prSet phldrT="[Texto]" custT="1"/>
      <dgm:spPr>
        <a:solidFill>
          <a:srgbClr val="AD6364"/>
        </a:solidFill>
      </dgm:spPr>
      <dgm:t>
        <a:bodyPr/>
        <a:lstStyle/>
        <a:p>
          <a:r>
            <a:rPr lang="es-MX" sz="2200" dirty="0"/>
            <a:t>CIERRE DEL EJERCICIO 2021</a:t>
          </a:r>
        </a:p>
      </dgm:t>
    </dgm:pt>
    <dgm:pt modelId="{AAB4F7BD-B9F7-430F-8B5E-B754F51D02ED}" type="parTrans" cxnId="{997C096F-B288-4AA6-83D4-5EC2206FDED4}">
      <dgm:prSet/>
      <dgm:spPr/>
      <dgm:t>
        <a:bodyPr/>
        <a:lstStyle/>
        <a:p>
          <a:endParaRPr lang="es-MX"/>
        </a:p>
      </dgm:t>
    </dgm:pt>
    <dgm:pt modelId="{66B9A3BB-A7A8-4A49-A5C5-1CEDED40E915}" type="sibTrans" cxnId="{997C096F-B288-4AA6-83D4-5EC2206FDED4}">
      <dgm:prSet/>
      <dgm:spPr/>
      <dgm:t>
        <a:bodyPr/>
        <a:lstStyle/>
        <a:p>
          <a:endParaRPr lang="es-MX"/>
        </a:p>
      </dgm:t>
    </dgm:pt>
    <dgm:pt modelId="{46C7AAB3-8300-4845-9BB9-E6D4EB28F96C}">
      <dgm:prSet phldrT="[Texto]" custT="1"/>
      <dgm:spPr>
        <a:solidFill>
          <a:srgbClr val="AD6364"/>
        </a:solidFill>
      </dgm:spPr>
      <dgm:t>
        <a:bodyPr/>
        <a:lstStyle/>
        <a:p>
          <a:r>
            <a:rPr lang="es-MX" sz="2200" dirty="0"/>
            <a:t>Seguridad Social</a:t>
          </a:r>
        </a:p>
      </dgm:t>
    </dgm:pt>
    <dgm:pt modelId="{58713E4D-F5D9-4A4D-BBB6-529457E4166B}" type="parTrans" cxnId="{67028824-C2D2-46E6-81A1-F3046AF59C49}">
      <dgm:prSet/>
      <dgm:spPr/>
      <dgm:t>
        <a:bodyPr/>
        <a:lstStyle/>
        <a:p>
          <a:endParaRPr lang="es-MX"/>
        </a:p>
      </dgm:t>
    </dgm:pt>
    <dgm:pt modelId="{6BB82C4B-A930-41CC-9966-2E9DFCEF6EA0}" type="sibTrans" cxnId="{67028824-C2D2-46E6-81A1-F3046AF59C49}">
      <dgm:prSet/>
      <dgm:spPr/>
      <dgm:t>
        <a:bodyPr/>
        <a:lstStyle/>
        <a:p>
          <a:endParaRPr lang="es-MX"/>
        </a:p>
      </dgm:t>
    </dgm:pt>
    <dgm:pt modelId="{B346EF2C-31E0-41E6-B2B6-578246824119}">
      <dgm:prSet/>
      <dgm:spPr>
        <a:solidFill>
          <a:srgbClr val="AD6364">
            <a:alpha val="58000"/>
          </a:srgbClr>
        </a:solidFill>
        <a:ln>
          <a:solidFill>
            <a:srgbClr val="B672A9">
              <a:alpha val="89804"/>
            </a:srgbClr>
          </a:solidFill>
        </a:ln>
      </dgm:spPr>
      <dgm:t>
        <a:bodyPr/>
        <a:lstStyle/>
        <a:p>
          <a:r>
            <a:rPr lang="es-MX" dirty="0"/>
            <a:t>Registro en el Módulo de IMSS en el web de Finanzas,  de los movimientos de altas y bajas ante el IMSS.</a:t>
          </a:r>
        </a:p>
      </dgm:t>
    </dgm:pt>
    <dgm:pt modelId="{4B77D3F5-A509-4FE0-937C-B16FE9A8D5FE}" type="parTrans" cxnId="{25C96111-058C-46AC-A2B0-3EB615A30933}">
      <dgm:prSet/>
      <dgm:spPr/>
      <dgm:t>
        <a:bodyPr/>
        <a:lstStyle/>
        <a:p>
          <a:endParaRPr lang="es-MX"/>
        </a:p>
      </dgm:t>
    </dgm:pt>
    <dgm:pt modelId="{62229944-D48D-4CC2-A7A5-AE547F08D0E8}" type="sibTrans" cxnId="{25C96111-058C-46AC-A2B0-3EB615A30933}">
      <dgm:prSet/>
      <dgm:spPr/>
      <dgm:t>
        <a:bodyPr/>
        <a:lstStyle/>
        <a:p>
          <a:endParaRPr lang="es-MX"/>
        </a:p>
      </dgm:t>
    </dgm:pt>
    <dgm:pt modelId="{F59ABC73-1B4F-484A-8C4E-207D7BD0E73F}">
      <dgm:prSet phldrT="[Texto]" custT="1"/>
      <dgm:spPr>
        <a:solidFill>
          <a:srgbClr val="AD6364">
            <a:alpha val="58000"/>
          </a:srgbClr>
        </a:solidFill>
      </dgm:spPr>
      <dgm:t>
        <a:bodyPr/>
        <a:lstStyle/>
        <a:p>
          <a:r>
            <a:rPr lang="es-MX" sz="1200" b="1" dirty="0">
              <a:effectLst/>
            </a:rPr>
            <a:t>Cierre del ejercicio </a:t>
          </a:r>
          <a:r>
            <a:rPr lang="es-MX" sz="1200" dirty="0">
              <a:effectLst/>
            </a:rPr>
            <a:t>presupuestal y financiero </a:t>
          </a:r>
          <a:r>
            <a:rPr lang="es-MX" sz="1200" b="1" dirty="0">
              <a:effectLst/>
            </a:rPr>
            <a:t>2021</a:t>
          </a:r>
          <a:r>
            <a:rPr lang="es-MX" sz="1200" dirty="0">
              <a:effectLst/>
            </a:rPr>
            <a:t>. </a:t>
          </a:r>
          <a:endParaRPr lang="es-MX" sz="1200" dirty="0"/>
        </a:p>
      </dgm:t>
    </dgm:pt>
    <dgm:pt modelId="{4C895862-5F0D-4417-96D8-8B34EF87EB2A}" type="parTrans" cxnId="{E47C00A2-DF86-46C7-9031-D3D40B631000}">
      <dgm:prSet/>
      <dgm:spPr/>
      <dgm:t>
        <a:bodyPr/>
        <a:lstStyle/>
        <a:p>
          <a:endParaRPr lang="es-MX"/>
        </a:p>
      </dgm:t>
    </dgm:pt>
    <dgm:pt modelId="{ACECBD2E-C79F-4159-9F56-8664F6AFDACE}" type="sibTrans" cxnId="{E47C00A2-DF86-46C7-9031-D3D40B631000}">
      <dgm:prSet/>
      <dgm:spPr/>
      <dgm:t>
        <a:bodyPr/>
        <a:lstStyle/>
        <a:p>
          <a:endParaRPr lang="es-MX"/>
        </a:p>
      </dgm:t>
    </dgm:pt>
    <dgm:pt modelId="{EB0BB66B-D07F-514E-B4E9-EA23864AE2C1}">
      <dgm:prSet/>
      <dgm:spPr/>
      <dgm:t>
        <a:bodyPr/>
        <a:lstStyle/>
        <a:p>
          <a:r>
            <a:rPr lang="es-MX" dirty="0"/>
            <a:t>Obligaciones Fiscales</a:t>
          </a:r>
        </a:p>
      </dgm:t>
    </dgm:pt>
    <dgm:pt modelId="{F2531115-8405-7849-BA0E-05A0C6DE36DD}" type="parTrans" cxnId="{A22AD441-FBAF-184E-8C19-2A7DCA993AC6}">
      <dgm:prSet/>
      <dgm:spPr/>
      <dgm:t>
        <a:bodyPr/>
        <a:lstStyle/>
        <a:p>
          <a:endParaRPr lang="es-MX"/>
        </a:p>
      </dgm:t>
    </dgm:pt>
    <dgm:pt modelId="{8E71FC2D-D0AB-384F-B0CF-E12CF7624228}" type="sibTrans" cxnId="{A22AD441-FBAF-184E-8C19-2A7DCA993AC6}">
      <dgm:prSet/>
      <dgm:spPr/>
      <dgm:t>
        <a:bodyPr/>
        <a:lstStyle/>
        <a:p>
          <a:endParaRPr lang="es-MX"/>
        </a:p>
      </dgm:t>
    </dgm:pt>
    <dgm:pt modelId="{97ADF058-6AE5-654D-9757-E5627444D901}">
      <dgm:prSet/>
      <dgm:spPr/>
      <dgm:t>
        <a:bodyPr/>
        <a:lstStyle/>
        <a:p>
          <a:r>
            <a:rPr lang="es-MX" dirty="0"/>
            <a:t>Enviar el informe de impuestos y retenciones, correspondiente al mes de diciembre de 2021.</a:t>
          </a:r>
        </a:p>
      </dgm:t>
    </dgm:pt>
    <dgm:pt modelId="{BADFAD3E-F1B4-314D-A8D8-E7CE617F45CC}" type="parTrans" cxnId="{8079C0A8-522C-D14A-A0D2-AAB5E38DD03F}">
      <dgm:prSet/>
      <dgm:spPr/>
      <dgm:t>
        <a:bodyPr/>
        <a:lstStyle/>
        <a:p>
          <a:endParaRPr lang="es-MX"/>
        </a:p>
      </dgm:t>
    </dgm:pt>
    <dgm:pt modelId="{0DAA4B61-5EFE-7141-84BC-880287C4F5A8}" type="sibTrans" cxnId="{8079C0A8-522C-D14A-A0D2-AAB5E38DD03F}">
      <dgm:prSet/>
      <dgm:spPr/>
      <dgm:t>
        <a:bodyPr/>
        <a:lstStyle/>
        <a:p>
          <a:endParaRPr lang="es-MX"/>
        </a:p>
      </dgm:t>
    </dgm:pt>
    <dgm:pt modelId="{A3725E5F-E652-4BE6-B43D-3146CA96A0DC}" type="pres">
      <dgm:prSet presAssocID="{70235693-9CDF-473B-8CD3-0053655B8E2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F803393-BF5E-4D36-AA41-7ADAE7B712FD}" type="pres">
      <dgm:prSet presAssocID="{46C7AAB3-8300-4845-9BB9-E6D4EB28F96C}" presName="horFlow" presStyleCnt="0"/>
      <dgm:spPr/>
    </dgm:pt>
    <dgm:pt modelId="{4819513B-50BE-4905-8EE6-9683623234B6}" type="pres">
      <dgm:prSet presAssocID="{46C7AAB3-8300-4845-9BB9-E6D4EB28F96C}" presName="bigChev" presStyleLbl="node1" presStyleIdx="0" presStyleCnt="3" custScaleX="108453"/>
      <dgm:spPr/>
    </dgm:pt>
    <dgm:pt modelId="{C5E25E2C-69DB-4C15-B7FF-527ACAFC9BAF}" type="pres">
      <dgm:prSet presAssocID="{4B77D3F5-A509-4FE0-937C-B16FE9A8D5FE}" presName="parTrans" presStyleCnt="0"/>
      <dgm:spPr/>
    </dgm:pt>
    <dgm:pt modelId="{12FDCA2F-1157-45A3-A58B-538F87BDC140}" type="pres">
      <dgm:prSet presAssocID="{B346EF2C-31E0-41E6-B2B6-578246824119}" presName="node" presStyleLbl="alignAccFollowNode1" presStyleIdx="0" presStyleCnt="3">
        <dgm:presLayoutVars>
          <dgm:bulletEnabled val="1"/>
        </dgm:presLayoutVars>
      </dgm:prSet>
      <dgm:spPr/>
    </dgm:pt>
    <dgm:pt modelId="{3E0ACC89-9C7D-BF4E-87E3-276B5019F2D1}" type="pres">
      <dgm:prSet presAssocID="{46C7AAB3-8300-4845-9BB9-E6D4EB28F96C}" presName="vSp" presStyleCnt="0"/>
      <dgm:spPr/>
    </dgm:pt>
    <dgm:pt modelId="{E5F3FEBA-8A75-DE49-9D36-EC101C52F5BC}" type="pres">
      <dgm:prSet presAssocID="{EB0BB66B-D07F-514E-B4E9-EA23864AE2C1}" presName="horFlow" presStyleCnt="0"/>
      <dgm:spPr/>
    </dgm:pt>
    <dgm:pt modelId="{D804D5E0-78E2-1C4F-9621-262161BA154B}" type="pres">
      <dgm:prSet presAssocID="{EB0BB66B-D07F-514E-B4E9-EA23864AE2C1}" presName="bigChev" presStyleLbl="node1" presStyleIdx="1" presStyleCnt="3"/>
      <dgm:spPr/>
    </dgm:pt>
    <dgm:pt modelId="{E4DC8E36-149B-2947-89ED-1D019646318A}" type="pres">
      <dgm:prSet presAssocID="{BADFAD3E-F1B4-314D-A8D8-E7CE617F45CC}" presName="parTrans" presStyleCnt="0"/>
      <dgm:spPr/>
    </dgm:pt>
    <dgm:pt modelId="{501A42CE-217F-5B44-A18B-2BB66520FF6D}" type="pres">
      <dgm:prSet presAssocID="{97ADF058-6AE5-654D-9757-E5627444D901}" presName="node" presStyleLbl="alignAccFollowNode1" presStyleIdx="1" presStyleCnt="3">
        <dgm:presLayoutVars>
          <dgm:bulletEnabled val="1"/>
        </dgm:presLayoutVars>
      </dgm:prSet>
      <dgm:spPr/>
    </dgm:pt>
    <dgm:pt modelId="{B434649A-F690-9446-8CE1-CFBD5BB9FA28}" type="pres">
      <dgm:prSet presAssocID="{EB0BB66B-D07F-514E-B4E9-EA23864AE2C1}" presName="vSp" presStyleCnt="0"/>
      <dgm:spPr/>
    </dgm:pt>
    <dgm:pt modelId="{E1A65C21-F967-4EAB-A6E4-9092D64DF8A8}" type="pres">
      <dgm:prSet presAssocID="{CE0680C0-0F4F-4B0A-B77C-0860363399FA}" presName="horFlow" presStyleCnt="0"/>
      <dgm:spPr/>
    </dgm:pt>
    <dgm:pt modelId="{CAC59C04-37BC-4F0B-B9B1-2BEA0190910E}" type="pres">
      <dgm:prSet presAssocID="{CE0680C0-0F4F-4B0A-B77C-0860363399FA}" presName="bigChev" presStyleLbl="node1" presStyleIdx="2" presStyleCnt="3"/>
      <dgm:spPr/>
    </dgm:pt>
    <dgm:pt modelId="{710DB915-71D0-1442-873C-DEE8636599DA}" type="pres">
      <dgm:prSet presAssocID="{4C895862-5F0D-4417-96D8-8B34EF87EB2A}" presName="parTrans" presStyleCnt="0"/>
      <dgm:spPr/>
    </dgm:pt>
    <dgm:pt modelId="{CCD0EF96-C11D-49B8-BC71-BEBF29BD8A98}" type="pres">
      <dgm:prSet presAssocID="{F59ABC73-1B4F-484A-8C4E-207D7BD0E73F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25C96111-058C-46AC-A2B0-3EB615A30933}" srcId="{46C7AAB3-8300-4845-9BB9-E6D4EB28F96C}" destId="{B346EF2C-31E0-41E6-B2B6-578246824119}" srcOrd="0" destOrd="0" parTransId="{4B77D3F5-A509-4FE0-937C-B16FE9A8D5FE}" sibTransId="{62229944-D48D-4CC2-A7A5-AE547F08D0E8}"/>
    <dgm:cxn modelId="{48FE601D-5DCE-F64C-AB0E-3752ECB84B7F}" type="presOf" srcId="{B346EF2C-31E0-41E6-B2B6-578246824119}" destId="{12FDCA2F-1157-45A3-A58B-538F87BDC140}" srcOrd="0" destOrd="0" presId="urn:microsoft.com/office/officeart/2005/8/layout/lProcess3"/>
    <dgm:cxn modelId="{67028824-C2D2-46E6-81A1-F3046AF59C49}" srcId="{70235693-9CDF-473B-8CD3-0053655B8E25}" destId="{46C7AAB3-8300-4845-9BB9-E6D4EB28F96C}" srcOrd="0" destOrd="0" parTransId="{58713E4D-F5D9-4A4D-BBB6-529457E4166B}" sibTransId="{6BB82C4B-A930-41CC-9966-2E9DFCEF6EA0}"/>
    <dgm:cxn modelId="{A22AD441-FBAF-184E-8C19-2A7DCA993AC6}" srcId="{70235693-9CDF-473B-8CD3-0053655B8E25}" destId="{EB0BB66B-D07F-514E-B4E9-EA23864AE2C1}" srcOrd="1" destOrd="0" parTransId="{F2531115-8405-7849-BA0E-05A0C6DE36DD}" sibTransId="{8E71FC2D-D0AB-384F-B0CF-E12CF7624228}"/>
    <dgm:cxn modelId="{EB49FB4D-C806-FB4F-94B0-961D49164AFF}" type="presOf" srcId="{46C7AAB3-8300-4845-9BB9-E6D4EB28F96C}" destId="{4819513B-50BE-4905-8EE6-9683623234B6}" srcOrd="0" destOrd="0" presId="urn:microsoft.com/office/officeart/2005/8/layout/lProcess3"/>
    <dgm:cxn modelId="{F3BA766E-E0AA-9B46-8CD4-51E1BD4B63B7}" type="presOf" srcId="{F59ABC73-1B4F-484A-8C4E-207D7BD0E73F}" destId="{CCD0EF96-C11D-49B8-BC71-BEBF29BD8A98}" srcOrd="0" destOrd="0" presId="urn:microsoft.com/office/officeart/2005/8/layout/lProcess3"/>
    <dgm:cxn modelId="{997C096F-B288-4AA6-83D4-5EC2206FDED4}" srcId="{70235693-9CDF-473B-8CD3-0053655B8E25}" destId="{CE0680C0-0F4F-4B0A-B77C-0860363399FA}" srcOrd="2" destOrd="0" parTransId="{AAB4F7BD-B9F7-430F-8B5E-B754F51D02ED}" sibTransId="{66B9A3BB-A7A8-4A49-A5C5-1CEDED40E915}"/>
    <dgm:cxn modelId="{6E0B7F6F-A8E8-DA4C-96DB-B672B205EB56}" type="presOf" srcId="{CE0680C0-0F4F-4B0A-B77C-0860363399FA}" destId="{CAC59C04-37BC-4F0B-B9B1-2BEA0190910E}" srcOrd="0" destOrd="0" presId="urn:microsoft.com/office/officeart/2005/8/layout/lProcess3"/>
    <dgm:cxn modelId="{E47C00A2-DF86-46C7-9031-D3D40B631000}" srcId="{CE0680C0-0F4F-4B0A-B77C-0860363399FA}" destId="{F59ABC73-1B4F-484A-8C4E-207D7BD0E73F}" srcOrd="0" destOrd="0" parTransId="{4C895862-5F0D-4417-96D8-8B34EF87EB2A}" sibTransId="{ACECBD2E-C79F-4159-9F56-8664F6AFDACE}"/>
    <dgm:cxn modelId="{8079C0A8-522C-D14A-A0D2-AAB5E38DD03F}" srcId="{EB0BB66B-D07F-514E-B4E9-EA23864AE2C1}" destId="{97ADF058-6AE5-654D-9757-E5627444D901}" srcOrd="0" destOrd="0" parTransId="{BADFAD3E-F1B4-314D-A8D8-E7CE617F45CC}" sibTransId="{0DAA4B61-5EFE-7141-84BC-880287C4F5A8}"/>
    <dgm:cxn modelId="{3756A0B0-1283-4D46-B3A2-EED10CA74BD1}" type="presOf" srcId="{70235693-9CDF-473B-8CD3-0053655B8E25}" destId="{A3725E5F-E652-4BE6-B43D-3146CA96A0DC}" srcOrd="0" destOrd="0" presId="urn:microsoft.com/office/officeart/2005/8/layout/lProcess3"/>
    <dgm:cxn modelId="{52AD8FC2-9D4F-2248-8827-5C6178778D59}" type="presOf" srcId="{EB0BB66B-D07F-514E-B4E9-EA23864AE2C1}" destId="{D804D5E0-78E2-1C4F-9621-262161BA154B}" srcOrd="0" destOrd="0" presId="urn:microsoft.com/office/officeart/2005/8/layout/lProcess3"/>
    <dgm:cxn modelId="{35B14DE1-1445-B044-B4AC-8D657715C3AC}" type="presOf" srcId="{97ADF058-6AE5-654D-9757-E5627444D901}" destId="{501A42CE-217F-5B44-A18B-2BB66520FF6D}" srcOrd="0" destOrd="0" presId="urn:microsoft.com/office/officeart/2005/8/layout/lProcess3"/>
    <dgm:cxn modelId="{4DF693E4-BEC5-6E44-92CD-B32A11D61FDB}" type="presParOf" srcId="{A3725E5F-E652-4BE6-B43D-3146CA96A0DC}" destId="{CF803393-BF5E-4D36-AA41-7ADAE7B712FD}" srcOrd="0" destOrd="0" presId="urn:microsoft.com/office/officeart/2005/8/layout/lProcess3"/>
    <dgm:cxn modelId="{06B159CC-12CF-834D-8891-9DD1D4A4B3C3}" type="presParOf" srcId="{CF803393-BF5E-4D36-AA41-7ADAE7B712FD}" destId="{4819513B-50BE-4905-8EE6-9683623234B6}" srcOrd="0" destOrd="0" presId="urn:microsoft.com/office/officeart/2005/8/layout/lProcess3"/>
    <dgm:cxn modelId="{A862C2BD-3D4C-E240-944F-4821B7A04474}" type="presParOf" srcId="{CF803393-BF5E-4D36-AA41-7ADAE7B712FD}" destId="{C5E25E2C-69DB-4C15-B7FF-527ACAFC9BAF}" srcOrd="1" destOrd="0" presId="urn:microsoft.com/office/officeart/2005/8/layout/lProcess3"/>
    <dgm:cxn modelId="{F4D75193-13F5-AC4B-9229-213CA78376DE}" type="presParOf" srcId="{CF803393-BF5E-4D36-AA41-7ADAE7B712FD}" destId="{12FDCA2F-1157-45A3-A58B-538F87BDC140}" srcOrd="2" destOrd="0" presId="urn:microsoft.com/office/officeart/2005/8/layout/lProcess3"/>
    <dgm:cxn modelId="{A642810D-463E-FC40-A6C3-1C3E7E598B8D}" type="presParOf" srcId="{A3725E5F-E652-4BE6-B43D-3146CA96A0DC}" destId="{3E0ACC89-9C7D-BF4E-87E3-276B5019F2D1}" srcOrd="1" destOrd="0" presId="urn:microsoft.com/office/officeart/2005/8/layout/lProcess3"/>
    <dgm:cxn modelId="{DD8157E6-F567-134F-A5A9-5E9B02F2AECF}" type="presParOf" srcId="{A3725E5F-E652-4BE6-B43D-3146CA96A0DC}" destId="{E5F3FEBA-8A75-DE49-9D36-EC101C52F5BC}" srcOrd="2" destOrd="0" presId="urn:microsoft.com/office/officeart/2005/8/layout/lProcess3"/>
    <dgm:cxn modelId="{D494243A-EBE8-EE47-8EA9-85DC981A0C70}" type="presParOf" srcId="{E5F3FEBA-8A75-DE49-9D36-EC101C52F5BC}" destId="{D804D5E0-78E2-1C4F-9621-262161BA154B}" srcOrd="0" destOrd="0" presId="urn:microsoft.com/office/officeart/2005/8/layout/lProcess3"/>
    <dgm:cxn modelId="{5D8BDAA0-32A9-5848-995C-43635D5B20B6}" type="presParOf" srcId="{E5F3FEBA-8A75-DE49-9D36-EC101C52F5BC}" destId="{E4DC8E36-149B-2947-89ED-1D019646318A}" srcOrd="1" destOrd="0" presId="urn:microsoft.com/office/officeart/2005/8/layout/lProcess3"/>
    <dgm:cxn modelId="{8A8C6B87-CA64-7C45-B42C-3126AD40FB23}" type="presParOf" srcId="{E5F3FEBA-8A75-DE49-9D36-EC101C52F5BC}" destId="{501A42CE-217F-5B44-A18B-2BB66520FF6D}" srcOrd="2" destOrd="0" presId="urn:microsoft.com/office/officeart/2005/8/layout/lProcess3"/>
    <dgm:cxn modelId="{91410FB6-F4D6-5241-82AA-0495B6DEC923}" type="presParOf" srcId="{A3725E5F-E652-4BE6-B43D-3146CA96A0DC}" destId="{B434649A-F690-9446-8CE1-CFBD5BB9FA28}" srcOrd="3" destOrd="0" presId="urn:microsoft.com/office/officeart/2005/8/layout/lProcess3"/>
    <dgm:cxn modelId="{0059424F-D5B0-D040-8781-023B38BEAE1D}" type="presParOf" srcId="{A3725E5F-E652-4BE6-B43D-3146CA96A0DC}" destId="{E1A65C21-F967-4EAB-A6E4-9092D64DF8A8}" srcOrd="4" destOrd="0" presId="urn:microsoft.com/office/officeart/2005/8/layout/lProcess3"/>
    <dgm:cxn modelId="{A9ABDB3E-227A-B54D-B479-E01CB18AE2DA}" type="presParOf" srcId="{E1A65C21-F967-4EAB-A6E4-9092D64DF8A8}" destId="{CAC59C04-37BC-4F0B-B9B1-2BEA0190910E}" srcOrd="0" destOrd="0" presId="urn:microsoft.com/office/officeart/2005/8/layout/lProcess3"/>
    <dgm:cxn modelId="{E7EDA791-9292-7340-AF7A-17AD9473CA59}" type="presParOf" srcId="{E1A65C21-F967-4EAB-A6E4-9092D64DF8A8}" destId="{710DB915-71D0-1442-873C-DEE8636599DA}" srcOrd="1" destOrd="0" presId="urn:microsoft.com/office/officeart/2005/8/layout/lProcess3"/>
    <dgm:cxn modelId="{FE6C884A-FCB9-F249-BE0B-42CFF3C06CE7}" type="presParOf" srcId="{E1A65C21-F967-4EAB-A6E4-9092D64DF8A8}" destId="{CCD0EF96-C11D-49B8-BC71-BEBF29BD8A9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99C58-3F02-4486-B281-50E98CB37673}">
      <dsp:nvSpPr>
        <dsp:cNvPr id="0" name=""/>
        <dsp:cNvSpPr/>
      </dsp:nvSpPr>
      <dsp:spPr>
        <a:xfrm>
          <a:off x="4555" y="513409"/>
          <a:ext cx="2205579" cy="882231"/>
        </a:xfrm>
        <a:prstGeom prst="chevron">
          <a:avLst/>
        </a:prstGeom>
        <a:solidFill>
          <a:srgbClr val="9F46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Financiamiento </a:t>
          </a:r>
        </a:p>
      </dsp:txBody>
      <dsp:txXfrm>
        <a:off x="445671" y="513409"/>
        <a:ext cx="1323348" cy="882231"/>
      </dsp:txXfrm>
    </dsp:sp>
    <dsp:sp modelId="{C0270D5E-533D-47D5-978A-DA6430ABE807}">
      <dsp:nvSpPr>
        <dsp:cNvPr id="0" name=""/>
        <dsp:cNvSpPr/>
      </dsp:nvSpPr>
      <dsp:spPr>
        <a:xfrm>
          <a:off x="1923409" y="588399"/>
          <a:ext cx="1830630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50" kern="1200" dirty="0"/>
            <a:t>Depósitos o transferencias bancarias que correspondan a reintegros de recursos no devengados. </a:t>
          </a:r>
        </a:p>
      </dsp:txBody>
      <dsp:txXfrm>
        <a:off x="2289535" y="588399"/>
        <a:ext cx="1098378" cy="732252"/>
      </dsp:txXfrm>
    </dsp:sp>
    <dsp:sp modelId="{5109B7BC-17A4-4D2A-95BA-5489B9E2C1C8}">
      <dsp:nvSpPr>
        <dsp:cNvPr id="0" name=""/>
        <dsp:cNvSpPr/>
      </dsp:nvSpPr>
      <dsp:spPr>
        <a:xfrm>
          <a:off x="3494148" y="609173"/>
          <a:ext cx="1830630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effectLst/>
            </a:rPr>
            <a:t>Notificar mediante oficio a la U Ingresos,  los reintegros realizados que requieran validación, así como las reclasificaciones de éstos</a:t>
          </a:r>
          <a:endParaRPr lang="es-MX" sz="800" kern="1200" dirty="0"/>
        </a:p>
      </dsp:txBody>
      <dsp:txXfrm>
        <a:off x="3860274" y="609173"/>
        <a:ext cx="1098378" cy="732252"/>
      </dsp:txXfrm>
    </dsp:sp>
    <dsp:sp modelId="{CAC59C04-37BC-4F0B-B9B1-2BEA0190910E}">
      <dsp:nvSpPr>
        <dsp:cNvPr id="0" name=""/>
        <dsp:cNvSpPr/>
      </dsp:nvSpPr>
      <dsp:spPr>
        <a:xfrm>
          <a:off x="4555" y="1519153"/>
          <a:ext cx="2205579" cy="882231"/>
        </a:xfrm>
        <a:prstGeom prst="chevron">
          <a:avLst/>
        </a:prstGeom>
        <a:solidFill>
          <a:srgbClr val="8646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Gasto Operativo</a:t>
          </a:r>
        </a:p>
      </dsp:txBody>
      <dsp:txXfrm>
        <a:off x="445671" y="1519153"/>
        <a:ext cx="1323348" cy="882231"/>
      </dsp:txXfrm>
    </dsp:sp>
    <dsp:sp modelId="{E4DAE493-5C8B-4D05-8E67-3A980928B979}">
      <dsp:nvSpPr>
        <dsp:cNvPr id="0" name=""/>
        <dsp:cNvSpPr/>
      </dsp:nvSpPr>
      <dsp:spPr>
        <a:xfrm>
          <a:off x="1923409" y="1594143"/>
          <a:ext cx="2104200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50" b="1" kern="1200" dirty="0">
              <a:effectLst/>
            </a:rPr>
            <a:t>Registrar</a:t>
          </a:r>
          <a:r>
            <a:rPr lang="es-MX" sz="950" b="1" kern="1200" baseline="0" dirty="0">
              <a:effectLst/>
            </a:rPr>
            <a:t> </a:t>
          </a:r>
          <a:r>
            <a:rPr lang="es-MX" sz="950" b="1" kern="1200" dirty="0">
              <a:effectLst/>
            </a:rPr>
            <a:t>y programar </a:t>
          </a:r>
          <a:r>
            <a:rPr lang="es-MX" sz="950" kern="1200" dirty="0">
              <a:effectLst/>
            </a:rPr>
            <a:t>las </a:t>
          </a:r>
          <a:r>
            <a:rPr lang="es-MX" sz="950" b="1" kern="1200" dirty="0">
              <a:effectLst/>
            </a:rPr>
            <a:t>solicitudes de recursos</a:t>
          </a:r>
          <a:r>
            <a:rPr lang="es-MX" sz="950" kern="1200" dirty="0">
              <a:effectLst/>
            </a:rPr>
            <a:t>, debiendo notificar a la U de Egresos</a:t>
          </a:r>
          <a:endParaRPr lang="es-MX" sz="950" kern="1200" dirty="0"/>
        </a:p>
      </dsp:txBody>
      <dsp:txXfrm>
        <a:off x="2289535" y="1594143"/>
        <a:ext cx="1371948" cy="732252"/>
      </dsp:txXfrm>
    </dsp:sp>
    <dsp:sp modelId="{02AC440E-E4AB-4B75-B269-706EBFC74717}">
      <dsp:nvSpPr>
        <dsp:cNvPr id="0" name=""/>
        <dsp:cNvSpPr/>
      </dsp:nvSpPr>
      <dsp:spPr>
        <a:xfrm>
          <a:off x="3767717" y="1614917"/>
          <a:ext cx="2067239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50" b="1" kern="1200" dirty="0">
              <a:effectLst/>
            </a:rPr>
            <a:t>Transferencia de recursos </a:t>
          </a:r>
          <a:r>
            <a:rPr lang="es-MX" sz="850" kern="1200" dirty="0">
              <a:effectLst/>
            </a:rPr>
            <a:t>a las cuentas bancarias, de la programación enviada r el </a:t>
          </a:r>
          <a:r>
            <a:rPr lang="es-MX" sz="850" b="1" kern="1200" dirty="0">
              <a:effectLst/>
            </a:rPr>
            <a:t>26 noviembre </a:t>
          </a:r>
          <a:r>
            <a:rPr lang="es-MX" sz="700" kern="1200" dirty="0">
              <a:effectLst/>
            </a:rPr>
            <a:t>(aplica a las fuentes de financiamiento que se transfieren a las ejecutoras de la RED)</a:t>
          </a:r>
          <a:endParaRPr lang="es-MX" sz="700" kern="1200" dirty="0"/>
        </a:p>
      </dsp:txBody>
      <dsp:txXfrm>
        <a:off x="4133843" y="1614917"/>
        <a:ext cx="1334987" cy="732252"/>
      </dsp:txXfrm>
    </dsp:sp>
    <dsp:sp modelId="{8D7A37EB-D052-6C41-AD15-7D94C160915A}">
      <dsp:nvSpPr>
        <dsp:cNvPr id="0" name=""/>
        <dsp:cNvSpPr/>
      </dsp:nvSpPr>
      <dsp:spPr>
        <a:xfrm>
          <a:off x="5582272" y="1594143"/>
          <a:ext cx="1830630" cy="732252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effectLst/>
            </a:rPr>
            <a:t>Transferencia de recursos a proveedores de  solicitudes registradas al </a:t>
          </a:r>
          <a:r>
            <a:rPr lang="es-MX" sz="800" b="1" kern="1200" dirty="0">
              <a:effectLst/>
            </a:rPr>
            <a:t>26 noviembre </a:t>
          </a:r>
          <a:r>
            <a:rPr lang="es-MX" sz="800" kern="1200" dirty="0">
              <a:effectLst/>
            </a:rPr>
            <a:t> </a:t>
          </a:r>
          <a:r>
            <a:rPr lang="es-MX" sz="800" b="1" kern="1200" dirty="0">
              <a:effectLst/>
            </a:rPr>
            <a:t>2021</a:t>
          </a:r>
          <a:r>
            <a:rPr lang="es-MX" sz="800" kern="1200" dirty="0">
              <a:effectLst/>
            </a:rPr>
            <a:t>, notificadas a U de Egresos</a:t>
          </a:r>
          <a:endParaRPr lang="es-MX" sz="800" kern="1200" dirty="0"/>
        </a:p>
      </dsp:txBody>
      <dsp:txXfrm>
        <a:off x="5948398" y="1594143"/>
        <a:ext cx="1098378" cy="732252"/>
      </dsp:txXfrm>
    </dsp:sp>
    <dsp:sp modelId="{942058D9-96ED-C34E-8A16-2C94E1BE297C}">
      <dsp:nvSpPr>
        <dsp:cNvPr id="0" name=""/>
        <dsp:cNvSpPr/>
      </dsp:nvSpPr>
      <dsp:spPr>
        <a:xfrm>
          <a:off x="7153011" y="1614917"/>
          <a:ext cx="1830630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>
              <a:effectLst/>
            </a:rPr>
            <a:t>Transferencia de recursos a proveedores de  solicitudes registradas al </a:t>
          </a:r>
          <a:r>
            <a:rPr lang="es-MX" sz="700" b="1" kern="1200" dirty="0">
              <a:effectLst/>
            </a:rPr>
            <a:t>31 diciembre 2021, </a:t>
          </a:r>
          <a:r>
            <a:rPr lang="es-MX" sz="700" kern="1200" dirty="0">
              <a:effectLst/>
            </a:rPr>
            <a:t>siempre y cuando hubiesen llegado al </a:t>
          </a:r>
          <a:r>
            <a:rPr lang="es-MX" sz="700" b="1" kern="1200" dirty="0">
              <a:effectLst/>
            </a:rPr>
            <a:t>momento contable del comprometido o devengado</a:t>
          </a:r>
          <a:r>
            <a:rPr lang="es-MX" sz="700" kern="1200" dirty="0">
              <a:effectLst/>
            </a:rPr>
            <a:t>. </a:t>
          </a:r>
          <a:endParaRPr lang="es-ES" sz="700" kern="1200" dirty="0"/>
        </a:p>
      </dsp:txBody>
      <dsp:txXfrm>
        <a:off x="7519137" y="1614917"/>
        <a:ext cx="1098378" cy="732252"/>
      </dsp:txXfrm>
    </dsp:sp>
    <dsp:sp modelId="{21AD9EA7-7557-47DF-A501-EF5FF856845A}">
      <dsp:nvSpPr>
        <dsp:cNvPr id="0" name=""/>
        <dsp:cNvSpPr/>
      </dsp:nvSpPr>
      <dsp:spPr>
        <a:xfrm>
          <a:off x="8653763" y="1614917"/>
          <a:ext cx="1830630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50" kern="1200" dirty="0">
              <a:effectLst/>
            </a:rPr>
            <a:t>Conciliación presupuestal de las asignaciones</a:t>
          </a:r>
          <a:r>
            <a:rPr lang="es-MX" sz="950" kern="1200" baseline="0" dirty="0">
              <a:effectLst/>
            </a:rPr>
            <a:t> 2021. </a:t>
          </a:r>
          <a:endParaRPr lang="es-MX" sz="950" kern="1200" dirty="0"/>
        </a:p>
      </dsp:txBody>
      <dsp:txXfrm>
        <a:off x="9019889" y="1614917"/>
        <a:ext cx="1098378" cy="732252"/>
      </dsp:txXfrm>
    </dsp:sp>
    <dsp:sp modelId="{D7454DDC-D483-4975-8892-40919BB31953}">
      <dsp:nvSpPr>
        <dsp:cNvPr id="0" name=""/>
        <dsp:cNvSpPr/>
      </dsp:nvSpPr>
      <dsp:spPr>
        <a:xfrm>
          <a:off x="4555" y="2524897"/>
          <a:ext cx="2205579" cy="882231"/>
        </a:xfrm>
        <a:prstGeom prst="chevron">
          <a:avLst/>
        </a:prstGeom>
        <a:solidFill>
          <a:srgbClr val="8646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Contabilidad Institucional</a:t>
          </a:r>
        </a:p>
      </dsp:txBody>
      <dsp:txXfrm>
        <a:off x="445671" y="2524897"/>
        <a:ext cx="1323348" cy="882231"/>
      </dsp:txXfrm>
    </dsp:sp>
    <dsp:sp modelId="{C9C0374B-82C3-6A47-8831-7702535FF71F}">
      <dsp:nvSpPr>
        <dsp:cNvPr id="0" name=""/>
        <dsp:cNvSpPr/>
      </dsp:nvSpPr>
      <dsp:spPr>
        <a:xfrm>
          <a:off x="1919805" y="2620661"/>
          <a:ext cx="1830630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 err="1"/>
            <a:t>Realizar</a:t>
          </a:r>
          <a:r>
            <a:rPr lang="en-US" sz="900" b="0" kern="1200" dirty="0"/>
            <a:t> el </a:t>
          </a:r>
          <a:r>
            <a:rPr lang="en-US" sz="900" b="1" kern="1200" dirty="0" err="1"/>
            <a:t>reintegro</a:t>
          </a:r>
          <a:r>
            <a:rPr lang="en-US" sz="900" b="0" kern="1200" dirty="0"/>
            <a:t> a la TESOFE de los </a:t>
          </a:r>
          <a:r>
            <a:rPr lang="en-US" sz="900" b="0" kern="1200" dirty="0" err="1"/>
            <a:t>recursos</a:t>
          </a:r>
          <a:r>
            <a:rPr lang="en-US" sz="900" b="1" kern="1200" dirty="0"/>
            <a:t> NO COMPROMETIDOS</a:t>
          </a:r>
          <a:r>
            <a:rPr lang="en-US" sz="900" b="0" kern="1200" dirty="0"/>
            <a:t> al 31 </a:t>
          </a:r>
          <a:r>
            <a:rPr lang="en-US" sz="900" b="0" kern="1200" dirty="0" err="1"/>
            <a:t>diciembre</a:t>
          </a:r>
          <a:r>
            <a:rPr lang="en-US" sz="900" b="0" kern="1200" dirty="0"/>
            <a:t> 2021</a:t>
          </a:r>
          <a:endParaRPr lang="es-MX" sz="900" kern="1200" dirty="0"/>
        </a:p>
      </dsp:txBody>
      <dsp:txXfrm>
        <a:off x="2285931" y="2620661"/>
        <a:ext cx="1098378" cy="732252"/>
      </dsp:txXfrm>
    </dsp:sp>
    <dsp:sp modelId="{3F6E00B2-454D-DB41-8CC8-DE16CE5F7569}">
      <dsp:nvSpPr>
        <dsp:cNvPr id="0" name=""/>
        <dsp:cNvSpPr/>
      </dsp:nvSpPr>
      <dsp:spPr>
        <a:xfrm>
          <a:off x="3497751" y="2599887"/>
          <a:ext cx="1830630" cy="732252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50" kern="1200" dirty="0">
              <a:effectLst/>
            </a:rPr>
            <a:t>Realizar las </a:t>
          </a:r>
          <a:r>
            <a:rPr lang="es-MX" sz="850" b="1" kern="1200" dirty="0">
              <a:effectLst/>
            </a:rPr>
            <a:t>conciliaciones bancarias </a:t>
          </a:r>
          <a:r>
            <a:rPr lang="es-MX" sz="850" kern="1200" dirty="0">
              <a:effectLst/>
            </a:rPr>
            <a:t>de las cuentas ejecutoras en el Sistema Contable Institucional (A diciembre 2021)</a:t>
          </a:r>
          <a:endParaRPr lang="es-MX" sz="850" kern="1200" dirty="0"/>
        </a:p>
      </dsp:txBody>
      <dsp:txXfrm>
        <a:off x="3863877" y="2599887"/>
        <a:ext cx="1098378" cy="732252"/>
      </dsp:txXfrm>
    </dsp:sp>
    <dsp:sp modelId="{060DAA79-7FE5-9249-9127-0F9610E63587}">
      <dsp:nvSpPr>
        <dsp:cNvPr id="0" name=""/>
        <dsp:cNvSpPr/>
      </dsp:nvSpPr>
      <dsp:spPr>
        <a:xfrm>
          <a:off x="5072093" y="2599887"/>
          <a:ext cx="1830630" cy="732252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/>
            </a:rPr>
            <a:t>Entregar ante la Dirección de Finanzas las comprobaciones del gasto realizado en el ejercicio 2021</a:t>
          </a:r>
          <a:endParaRPr lang="es-MX" sz="900" kern="1200" dirty="0"/>
        </a:p>
      </dsp:txBody>
      <dsp:txXfrm>
        <a:off x="5438219" y="2599887"/>
        <a:ext cx="1098378" cy="732252"/>
      </dsp:txXfrm>
    </dsp:sp>
    <dsp:sp modelId="{840E846F-118F-47B0-9E2F-A4C3638E400F}">
      <dsp:nvSpPr>
        <dsp:cNvPr id="0" name=""/>
        <dsp:cNvSpPr/>
      </dsp:nvSpPr>
      <dsp:spPr>
        <a:xfrm>
          <a:off x="6646436" y="2599887"/>
          <a:ext cx="1830630" cy="732252"/>
        </a:xfrm>
        <a:prstGeom prst="chevron">
          <a:avLst/>
        </a:prstGeom>
        <a:solidFill>
          <a:srgbClr val="AD6364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effectLst/>
            </a:rPr>
            <a:t>Registrar</a:t>
          </a:r>
          <a:r>
            <a:rPr lang="es-MX" sz="800" b="0" kern="1200" dirty="0">
              <a:effectLst/>
            </a:rPr>
            <a:t> hasta el momento contable del </a:t>
          </a:r>
          <a:r>
            <a:rPr lang="es-MX" sz="800" b="1" kern="1200" dirty="0">
              <a:effectLst/>
            </a:rPr>
            <a:t>pagado</a:t>
          </a:r>
          <a:r>
            <a:rPr lang="es-MX" sz="800" b="0" kern="1200" dirty="0">
              <a:effectLst/>
            </a:rPr>
            <a:t> todas las solicitudes que se hubiesen pagado entre enero-marzo 2022</a:t>
          </a:r>
          <a:endParaRPr lang="es-MX" sz="800" b="0" kern="1200" dirty="0"/>
        </a:p>
      </dsp:txBody>
      <dsp:txXfrm>
        <a:off x="7012562" y="2599887"/>
        <a:ext cx="1098378" cy="732252"/>
      </dsp:txXfrm>
    </dsp:sp>
    <dsp:sp modelId="{CBE43645-E07B-49C4-96B9-F50EE6FCDECC}">
      <dsp:nvSpPr>
        <dsp:cNvPr id="0" name=""/>
        <dsp:cNvSpPr/>
      </dsp:nvSpPr>
      <dsp:spPr>
        <a:xfrm>
          <a:off x="8215909" y="2620661"/>
          <a:ext cx="1830630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Realizar el </a:t>
          </a:r>
          <a:r>
            <a:rPr lang="es-MX" sz="900" b="1" kern="1200" dirty="0"/>
            <a:t>reintegro</a:t>
          </a:r>
          <a:r>
            <a:rPr lang="es-MX" sz="900" kern="1200" dirty="0"/>
            <a:t> a la TESOFE de los </a:t>
          </a:r>
          <a:r>
            <a:rPr lang="es-MX" sz="900" b="1" kern="1200" dirty="0"/>
            <a:t>recursos comprometidos NO pagados</a:t>
          </a:r>
          <a:r>
            <a:rPr lang="es-MX" sz="900" kern="1200" dirty="0"/>
            <a:t> al 31 de marzo de 2022</a:t>
          </a:r>
        </a:p>
      </dsp:txBody>
      <dsp:txXfrm>
        <a:off x="8582035" y="2620661"/>
        <a:ext cx="1098378" cy="732252"/>
      </dsp:txXfrm>
    </dsp:sp>
    <dsp:sp modelId="{F2096C00-1261-4C9D-B14E-F600C33F4F4A}">
      <dsp:nvSpPr>
        <dsp:cNvPr id="0" name=""/>
        <dsp:cNvSpPr/>
      </dsp:nvSpPr>
      <dsp:spPr>
        <a:xfrm>
          <a:off x="4555" y="3530641"/>
          <a:ext cx="2205579" cy="882231"/>
        </a:xfrm>
        <a:prstGeom prst="chevron">
          <a:avLst/>
        </a:prstGeom>
        <a:solidFill>
          <a:srgbClr val="8646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Nómina</a:t>
          </a:r>
        </a:p>
      </dsp:txBody>
      <dsp:txXfrm>
        <a:off x="445671" y="3530641"/>
        <a:ext cx="1323348" cy="882231"/>
      </dsp:txXfrm>
    </dsp:sp>
    <dsp:sp modelId="{A8553AC8-68E2-481E-A2B6-406077969D14}">
      <dsp:nvSpPr>
        <dsp:cNvPr id="0" name=""/>
        <dsp:cNvSpPr/>
      </dsp:nvSpPr>
      <dsp:spPr>
        <a:xfrm>
          <a:off x="1923409" y="3605631"/>
          <a:ext cx="1830630" cy="732252"/>
        </a:xfrm>
        <a:prstGeom prst="chevron">
          <a:avLst/>
        </a:prstGeom>
        <a:solidFill>
          <a:srgbClr val="864648">
            <a:alpha val="62000"/>
          </a:srgb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50" b="1" kern="1200" dirty="0">
              <a:effectLst/>
            </a:rPr>
            <a:t>Enviar</a:t>
          </a:r>
          <a:r>
            <a:rPr lang="es-MX" sz="950" kern="1200" dirty="0">
              <a:effectLst/>
            </a:rPr>
            <a:t> los</a:t>
          </a:r>
          <a:r>
            <a:rPr lang="es-MX" sz="950" kern="1200" baseline="0" dirty="0">
              <a:effectLst/>
            </a:rPr>
            <a:t> </a:t>
          </a:r>
          <a:r>
            <a:rPr lang="es-MX" sz="950" b="1" kern="1200" baseline="0" dirty="0">
              <a:effectLst/>
            </a:rPr>
            <a:t>cheques de nómina </a:t>
          </a:r>
          <a:r>
            <a:rPr lang="es-MX" sz="950" kern="1200" baseline="0" dirty="0">
              <a:effectLst/>
            </a:rPr>
            <a:t>que </a:t>
          </a:r>
          <a:r>
            <a:rPr lang="es-MX" sz="950" b="1" kern="1200" baseline="0" dirty="0">
              <a:effectLst/>
            </a:rPr>
            <a:t>no proceden del 2021</a:t>
          </a:r>
          <a:r>
            <a:rPr lang="es-MX" sz="950" kern="1200" baseline="0" dirty="0">
              <a:effectLst/>
            </a:rPr>
            <a:t>, debidamente cancelados.</a:t>
          </a:r>
          <a:endParaRPr lang="es-MX" sz="950" kern="1200" dirty="0"/>
        </a:p>
      </dsp:txBody>
      <dsp:txXfrm>
        <a:off x="2289535" y="3605631"/>
        <a:ext cx="1098378" cy="732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9513B-50BE-4905-8EE6-9683623234B6}">
      <dsp:nvSpPr>
        <dsp:cNvPr id="0" name=""/>
        <dsp:cNvSpPr/>
      </dsp:nvSpPr>
      <dsp:spPr>
        <a:xfrm>
          <a:off x="779520" y="1614"/>
          <a:ext cx="2497497" cy="921135"/>
        </a:xfrm>
        <a:prstGeom prst="chevron">
          <a:avLst/>
        </a:prstGeom>
        <a:solidFill>
          <a:srgbClr val="AD63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Seguridad Social</a:t>
          </a:r>
        </a:p>
      </dsp:txBody>
      <dsp:txXfrm>
        <a:off x="1240088" y="1614"/>
        <a:ext cx="1576362" cy="921135"/>
      </dsp:txXfrm>
    </dsp:sp>
    <dsp:sp modelId="{12FDCA2F-1157-45A3-A58B-538F87BDC140}">
      <dsp:nvSpPr>
        <dsp:cNvPr id="0" name=""/>
        <dsp:cNvSpPr/>
      </dsp:nvSpPr>
      <dsp:spPr>
        <a:xfrm>
          <a:off x="2977649" y="79911"/>
          <a:ext cx="1911356" cy="764542"/>
        </a:xfrm>
        <a:prstGeom prst="chevron">
          <a:avLst/>
        </a:prstGeom>
        <a:solidFill>
          <a:srgbClr val="AD6364">
            <a:alpha val="58000"/>
          </a:srgbClr>
        </a:solidFill>
        <a:ln w="12700" cap="flat" cmpd="sng" algn="ctr">
          <a:solidFill>
            <a:srgbClr val="B672A9">
              <a:alpha val="89804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Registro en el Módulo de IMSS en el web de Finanzas,  de los movimientos de altas y bajas ante el IMSS.</a:t>
          </a:r>
        </a:p>
      </dsp:txBody>
      <dsp:txXfrm>
        <a:off x="3359920" y="79911"/>
        <a:ext cx="1146814" cy="764542"/>
      </dsp:txXfrm>
    </dsp:sp>
    <dsp:sp modelId="{D804D5E0-78E2-1C4F-9621-262161BA154B}">
      <dsp:nvSpPr>
        <dsp:cNvPr id="0" name=""/>
        <dsp:cNvSpPr/>
      </dsp:nvSpPr>
      <dsp:spPr>
        <a:xfrm>
          <a:off x="779520" y="1051709"/>
          <a:ext cx="2302838" cy="921135"/>
        </a:xfrm>
        <a:prstGeom prst="chevr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Obligaciones Fiscales</a:t>
          </a:r>
        </a:p>
      </dsp:txBody>
      <dsp:txXfrm>
        <a:off x="1240088" y="1051709"/>
        <a:ext cx="1381703" cy="921135"/>
      </dsp:txXfrm>
    </dsp:sp>
    <dsp:sp modelId="{501A42CE-217F-5B44-A18B-2BB66520FF6D}">
      <dsp:nvSpPr>
        <dsp:cNvPr id="0" name=""/>
        <dsp:cNvSpPr/>
      </dsp:nvSpPr>
      <dsp:spPr>
        <a:xfrm>
          <a:off x="2782990" y="1130005"/>
          <a:ext cx="1911356" cy="764542"/>
        </a:xfrm>
        <a:prstGeom prst="chevron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Enviar el informe de impuestos y retenciones, correspondiente al mes de diciembre de 2021.</a:t>
          </a:r>
        </a:p>
      </dsp:txBody>
      <dsp:txXfrm>
        <a:off x="3165261" y="1130005"/>
        <a:ext cx="1146814" cy="764542"/>
      </dsp:txXfrm>
    </dsp:sp>
    <dsp:sp modelId="{CAC59C04-37BC-4F0B-B9B1-2BEA0190910E}">
      <dsp:nvSpPr>
        <dsp:cNvPr id="0" name=""/>
        <dsp:cNvSpPr/>
      </dsp:nvSpPr>
      <dsp:spPr>
        <a:xfrm>
          <a:off x="779520" y="2101803"/>
          <a:ext cx="2302838" cy="921135"/>
        </a:xfrm>
        <a:prstGeom prst="chevron">
          <a:avLst/>
        </a:prstGeom>
        <a:solidFill>
          <a:srgbClr val="AD63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CIERRE DEL EJERCICIO 2021</a:t>
          </a:r>
        </a:p>
      </dsp:txBody>
      <dsp:txXfrm>
        <a:off x="1240088" y="2101803"/>
        <a:ext cx="1381703" cy="921135"/>
      </dsp:txXfrm>
    </dsp:sp>
    <dsp:sp modelId="{CCD0EF96-C11D-49B8-BC71-BEBF29BD8A98}">
      <dsp:nvSpPr>
        <dsp:cNvPr id="0" name=""/>
        <dsp:cNvSpPr/>
      </dsp:nvSpPr>
      <dsp:spPr>
        <a:xfrm>
          <a:off x="2782990" y="2180100"/>
          <a:ext cx="1911356" cy="764542"/>
        </a:xfrm>
        <a:prstGeom prst="chevron">
          <a:avLst/>
        </a:prstGeom>
        <a:solidFill>
          <a:srgbClr val="AD6364">
            <a:alpha val="58000"/>
          </a:srgb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>
              <a:effectLst/>
            </a:rPr>
            <a:t>Cierre del ejercicio </a:t>
          </a:r>
          <a:r>
            <a:rPr lang="es-MX" sz="1200" kern="1200" dirty="0">
              <a:effectLst/>
            </a:rPr>
            <a:t>presupuestal y financiero </a:t>
          </a:r>
          <a:r>
            <a:rPr lang="es-MX" sz="1200" b="1" kern="1200" dirty="0">
              <a:effectLst/>
            </a:rPr>
            <a:t>2021</a:t>
          </a:r>
          <a:r>
            <a:rPr lang="es-MX" sz="1200" kern="1200" dirty="0">
              <a:effectLst/>
            </a:rPr>
            <a:t>. </a:t>
          </a:r>
          <a:endParaRPr lang="es-MX" sz="1200" kern="1200" dirty="0"/>
        </a:p>
      </dsp:txBody>
      <dsp:txXfrm>
        <a:off x="3165261" y="2180100"/>
        <a:ext cx="1146814" cy="764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89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521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22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79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2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22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8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50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4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94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05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282-9EC4-4F28-9008-3205331CA6B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D131-B8E5-45CF-B28A-FFDADCA37FB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6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76392" y="5130466"/>
            <a:ext cx="8839215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cap="small" dirty="0">
                <a:solidFill>
                  <a:schemeClr val="bg1"/>
                </a:solidFill>
                <a:latin typeface="Trajan Pro" panose="02020502050506020301" pitchFamily="18" charset="0"/>
                <a:ea typeface="Tahoma" panose="020B0604030504040204" pitchFamily="34" charset="0"/>
                <a:cs typeface="Tahoma" panose="020B0604030504040204" pitchFamily="34" charset="0"/>
              </a:rPr>
              <a:t>Sesión conjunta de los Consejos Técnicos</a:t>
            </a:r>
          </a:p>
          <a:p>
            <a:pPr algn="ctr"/>
            <a:r>
              <a:rPr lang="es-MX" cap="small" dirty="0">
                <a:solidFill>
                  <a:schemeClr val="bg1"/>
                </a:solidFill>
                <a:latin typeface="Trajan Pro" panose="02020502050506020301" pitchFamily="18" charset="0"/>
                <a:ea typeface="Tahoma" panose="020B0604030504040204" pitchFamily="34" charset="0"/>
                <a:cs typeface="Tahoma" panose="020B0604030504040204" pitchFamily="34" charset="0"/>
              </a:rPr>
              <a:t>de Planeación y de Finanzas (CTP y CTF) para el proceso de presupuesto</a:t>
            </a:r>
          </a:p>
          <a:p>
            <a:pPr algn="ctr"/>
            <a:r>
              <a:rPr lang="es-MX" cap="small" dirty="0">
                <a:solidFill>
                  <a:schemeClr val="bg1"/>
                </a:solidFill>
                <a:latin typeface="Trajan Pro" panose="02020502050506020301" pitchFamily="18" charset="0"/>
                <a:ea typeface="Tahoma" panose="020B0604030504040204" pitchFamily="34" charset="0"/>
                <a:cs typeface="Tahoma" panose="020B0604030504040204" pitchFamily="34" charset="0"/>
              </a:rPr>
              <a:t>de ingresos y egresos 2022 de la </a:t>
            </a:r>
            <a:r>
              <a:rPr lang="es-MX" cap="small" dirty="0" err="1">
                <a:solidFill>
                  <a:schemeClr val="bg1"/>
                </a:solidFill>
                <a:latin typeface="Trajan Pro" panose="02020502050506020301" pitchFamily="18" charset="0"/>
                <a:ea typeface="Tahoma" panose="020B0604030504040204" pitchFamily="34" charset="0"/>
                <a:cs typeface="Tahoma" panose="020B0604030504040204" pitchFamily="34" charset="0"/>
              </a:rPr>
              <a:t>UdeG</a:t>
            </a:r>
            <a:endParaRPr lang="es-MX" cap="small" dirty="0">
              <a:solidFill>
                <a:schemeClr val="bg1"/>
              </a:solidFill>
              <a:latin typeface="Trajan Pro" panose="02020502050506020301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MX" cap="small" dirty="0">
              <a:solidFill>
                <a:schemeClr val="bg1"/>
              </a:solidFill>
              <a:latin typeface="Trajan Pro" panose="02020502050506020301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MX" sz="1400" cap="small">
                <a:solidFill>
                  <a:schemeClr val="bg1"/>
                </a:solidFill>
                <a:latin typeface="Trajan Pro" panose="02020502050506020301" pitchFamily="18" charset="0"/>
                <a:ea typeface="Tahoma" panose="020B0604030504040204" pitchFamily="34" charset="0"/>
                <a:cs typeface="Tahoma" panose="020B0604030504040204" pitchFamily="34" charset="0"/>
              </a:rPr>
              <a:t>18 </a:t>
            </a:r>
            <a:r>
              <a:rPr lang="es-MX" sz="1400" cap="small" dirty="0">
                <a:solidFill>
                  <a:schemeClr val="bg1"/>
                </a:solidFill>
                <a:latin typeface="Trajan Pro" panose="02020502050506020301" pitchFamily="18" charset="0"/>
                <a:ea typeface="Tahoma" panose="020B0604030504040204" pitchFamily="34" charset="0"/>
                <a:cs typeface="Tahoma" panose="020B0604030504040204" pitchFamily="34" charset="0"/>
              </a:rPr>
              <a:t>de octubre 2021</a:t>
            </a:r>
          </a:p>
        </p:txBody>
      </p:sp>
    </p:spTree>
    <p:extLst>
      <p:ext uri="{BB962C8B-B14F-4D97-AF65-F5344CB8AC3E}">
        <p14:creationId xmlns:p14="http://schemas.microsoft.com/office/powerpoint/2010/main" val="410263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6075" y="4871178"/>
            <a:ext cx="11224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s-MX" sz="4500" b="1" cap="small" dirty="0">
                <a:solidFill>
                  <a:srgbClr val="9F4648"/>
                </a:solidFill>
                <a:latin typeface="Arial" charset="0"/>
                <a:ea typeface="Arial" charset="0"/>
                <a:cs typeface="Arial" charset="0"/>
              </a:rPr>
              <a:t>Cierre del Ejercicio 2021</a:t>
            </a:r>
          </a:p>
        </p:txBody>
      </p:sp>
    </p:spTree>
    <p:extLst>
      <p:ext uri="{BB962C8B-B14F-4D97-AF65-F5344CB8AC3E}">
        <p14:creationId xmlns:p14="http://schemas.microsoft.com/office/powerpoint/2010/main" val="15291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9044585"/>
              </p:ext>
            </p:extLst>
          </p:nvPr>
        </p:nvGraphicFramePr>
        <p:xfrm>
          <a:off x="798543" y="1185922"/>
          <a:ext cx="10566143" cy="492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859052" y="2493699"/>
            <a:ext cx="15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12 noviembre 2021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465908" y="2519059"/>
            <a:ext cx="1555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03 diciembre 2021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730152" y="1537866"/>
            <a:ext cx="1555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29 diciembre 2021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096000" y="2493699"/>
            <a:ext cx="1681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10  Diciembre 2021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785657" y="4556248"/>
            <a:ext cx="1628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10 enero 2022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325863" y="1523535"/>
            <a:ext cx="1630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/>
            </a:lvl1pPr>
          </a:lstStyle>
          <a:p>
            <a:r>
              <a:rPr lang="es-MX" sz="1200" dirty="0"/>
              <a:t>10 enero 2022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785657" y="3542282"/>
            <a:ext cx="15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10 enero 2022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1E373B5-8FEC-6B49-89C2-B977295B006D}"/>
              </a:ext>
            </a:extLst>
          </p:cNvPr>
          <p:cNvSpPr txBox="1"/>
          <p:nvPr/>
        </p:nvSpPr>
        <p:spPr>
          <a:xfrm>
            <a:off x="9317477" y="2493698"/>
            <a:ext cx="15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17-21 enero 2022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199119" y="3535220"/>
            <a:ext cx="16546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21 enero  2022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848723" y="3535219"/>
            <a:ext cx="14911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25 marzo 2022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7A55E53-32F8-2344-AC9E-54201700F939}"/>
              </a:ext>
            </a:extLst>
          </p:cNvPr>
          <p:cNvSpPr txBox="1"/>
          <p:nvPr/>
        </p:nvSpPr>
        <p:spPr>
          <a:xfrm>
            <a:off x="483996" y="278387"/>
            <a:ext cx="11224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4500" b="1" cap="small" dirty="0">
                <a:solidFill>
                  <a:srgbClr val="9F4648"/>
                </a:solidFill>
                <a:latin typeface="Arial" charset="0"/>
                <a:ea typeface="Arial" charset="0"/>
                <a:cs typeface="Arial" charset="0"/>
              </a:rPr>
              <a:t>Procedimientos y Fechas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D507C2F-AE46-B346-BDBE-1A8A8D022CA4}"/>
              </a:ext>
            </a:extLst>
          </p:cNvPr>
          <p:cNvSpPr/>
          <p:nvPr/>
        </p:nvSpPr>
        <p:spPr>
          <a:xfrm>
            <a:off x="7503353" y="3578071"/>
            <a:ext cx="15552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25 marzo 2022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B8425C9-0317-1347-86E5-19135A08F9B9}"/>
              </a:ext>
            </a:extLst>
          </p:cNvPr>
          <p:cNvSpPr/>
          <p:nvPr/>
        </p:nvSpPr>
        <p:spPr>
          <a:xfrm>
            <a:off x="8989519" y="3578071"/>
            <a:ext cx="15552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31 marzo 2022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F6ABBC1-88A2-C54C-9478-65568C5C7C82}"/>
              </a:ext>
            </a:extLst>
          </p:cNvPr>
          <p:cNvSpPr txBox="1"/>
          <p:nvPr/>
        </p:nvSpPr>
        <p:spPr>
          <a:xfrm>
            <a:off x="7813597" y="2489577"/>
            <a:ext cx="15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18 marzo 2022</a:t>
            </a:r>
          </a:p>
        </p:txBody>
      </p:sp>
    </p:spTree>
    <p:extLst>
      <p:ext uri="{BB962C8B-B14F-4D97-AF65-F5344CB8AC3E}">
        <p14:creationId xmlns:p14="http://schemas.microsoft.com/office/powerpoint/2010/main" val="369869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83723386"/>
              </p:ext>
            </p:extLst>
          </p:nvPr>
        </p:nvGraphicFramePr>
        <p:xfrm>
          <a:off x="611694" y="2029767"/>
          <a:ext cx="5668526" cy="3024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3338027" y="2911785"/>
            <a:ext cx="153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10 enero 2022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9847B71-2B6D-564F-AB70-F83A9FBE1B53}"/>
              </a:ext>
            </a:extLst>
          </p:cNvPr>
          <p:cNvSpPr txBox="1"/>
          <p:nvPr/>
        </p:nvSpPr>
        <p:spPr>
          <a:xfrm>
            <a:off x="3445957" y="3960908"/>
            <a:ext cx="153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31 enero 2022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E67DB9D-2B3D-FA4D-865D-FC7215814BAC}"/>
              </a:ext>
            </a:extLst>
          </p:cNvPr>
          <p:cNvSpPr txBox="1"/>
          <p:nvPr/>
        </p:nvSpPr>
        <p:spPr>
          <a:xfrm>
            <a:off x="483996" y="286967"/>
            <a:ext cx="11224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4500" b="1" cap="small" dirty="0">
                <a:solidFill>
                  <a:srgbClr val="9F4648"/>
                </a:solidFill>
                <a:latin typeface="Arial" charset="0"/>
                <a:ea typeface="Arial" charset="0"/>
                <a:cs typeface="Arial" charset="0"/>
              </a:rPr>
              <a:t>Procedimientos y Fechas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2CFF5C-78D7-7B4E-9426-D999110B1EB7}"/>
              </a:ext>
            </a:extLst>
          </p:cNvPr>
          <p:cNvSpPr txBox="1"/>
          <p:nvPr/>
        </p:nvSpPr>
        <p:spPr>
          <a:xfrm>
            <a:off x="3399991" y="1855384"/>
            <a:ext cx="1754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13 diciembre 2021</a:t>
            </a:r>
          </a:p>
        </p:txBody>
      </p:sp>
    </p:spTree>
    <p:extLst>
      <p:ext uri="{BB962C8B-B14F-4D97-AF65-F5344CB8AC3E}">
        <p14:creationId xmlns:p14="http://schemas.microsoft.com/office/powerpoint/2010/main" val="338309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8E67DB9D-2B3D-FA4D-865D-FC7215814BAC}"/>
              </a:ext>
            </a:extLst>
          </p:cNvPr>
          <p:cNvSpPr txBox="1"/>
          <p:nvPr/>
        </p:nvSpPr>
        <p:spPr>
          <a:xfrm>
            <a:off x="483996" y="286967"/>
            <a:ext cx="11224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4500" b="1" cap="small" dirty="0">
                <a:solidFill>
                  <a:srgbClr val="9F4648"/>
                </a:solidFill>
                <a:latin typeface="Arial" charset="0"/>
                <a:ea typeface="Arial" charset="0"/>
                <a:cs typeface="Arial" charset="0"/>
              </a:rPr>
              <a:t>Consideraciones Generales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E3E5D98-4123-7540-8EBE-A4A9792C7124}"/>
              </a:ext>
            </a:extLst>
          </p:cNvPr>
          <p:cNvSpPr txBox="1"/>
          <p:nvPr/>
        </p:nvSpPr>
        <p:spPr>
          <a:xfrm>
            <a:off x="606251" y="1203041"/>
            <a:ext cx="112240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TODAS LAS SOLICITUDES pagadas en el ejercicio 2021</a:t>
            </a:r>
            <a:r>
              <a:rPr lang="es-MX" sz="2000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, deberán quedar registradas en el Sistema Contable Institucional a más tardar el 31 de diciembre de 2021, hasta  el </a:t>
            </a:r>
            <a:r>
              <a:rPr lang="es-MX" sz="2000" b="1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momento contable del egreso del pagado</a:t>
            </a:r>
            <a:r>
              <a:rPr lang="es-MX" sz="2000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, el recurso NO ejercido deberá ser reintegrado a más tardar el 29 de diciembre.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9F4648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Las solicitudes deben ser concluidas en todos sus momentos contables del egreso, dentro del mismo mes en el que se realiza el pago, a efecto de mantener la trazabilidad y secuencia cronológica de los momentos contables establecidos en la Ley General de Contabilidad Gubernamental.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9F4648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Los recursos </a:t>
            </a:r>
            <a:r>
              <a:rPr lang="es-MX" sz="2000" b="1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NO COMPROMETIDOS al 31 de diciembre</a:t>
            </a:r>
            <a:r>
              <a:rPr lang="es-MX" sz="2000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, son sujetos de reintegro a la TESOFE dentro de los primeros quince días de enero del siguiente año.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9F4648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Las solicitudes registradas en el Sistema Contable Institucional que no afectaron el “comprometido” y que “no recibieron pago”, serán canceladas al 31 de diciembre, como parte del cierre del ejercicio.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9F4648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Los pagos de nómina no procedentes (totales o parciales), deberán ser cancelados oportunamente, a efecto de realizar en tiempo la recuperación a las cuentas bancarias del origen de la fuente de financiamiento (subsidios federal y estatal</a:t>
            </a:r>
            <a:r>
              <a:rPr lang="es-MX" sz="200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, autogenerados </a:t>
            </a:r>
            <a:r>
              <a:rPr lang="es-MX" sz="2000" dirty="0">
                <a:solidFill>
                  <a:srgbClr val="9F4648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y otros).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9F4648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9F4648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697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591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Trajan Pro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Ica</dc:creator>
  <cp:lastModifiedBy>Jorge Páez Vázquez UDG</cp:lastModifiedBy>
  <cp:revision>27</cp:revision>
  <dcterms:created xsi:type="dcterms:W3CDTF">2021-09-20T17:22:58Z</dcterms:created>
  <dcterms:modified xsi:type="dcterms:W3CDTF">2021-10-18T15:49:29Z</dcterms:modified>
</cp:coreProperties>
</file>